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10.xml" ContentType="application/vnd.openxmlformats-officedocument.drawingml.chart+xml"/>
  <Override PartName="/ppt/charts/chart100.xml" ContentType="application/vnd.openxmlformats-officedocument.drawingml.chart+xml"/>
  <Override PartName="/ppt/charts/chart101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charts/chart17.xml" ContentType="application/vnd.openxmlformats-officedocument.drawingml.chart+xml"/>
  <Override PartName="/ppt/charts/chart18.xml" ContentType="application/vnd.openxmlformats-officedocument.drawingml.chart+xml"/>
  <Override PartName="/ppt/charts/chart19.xml" ContentType="application/vnd.openxmlformats-officedocument.drawingml.chart+xml"/>
  <Override PartName="/ppt/charts/chart2.xml" ContentType="application/vnd.openxmlformats-officedocument.drawingml.chart+xml"/>
  <Override PartName="/ppt/charts/chart20.xml" ContentType="application/vnd.openxmlformats-officedocument.drawingml.chart+xml"/>
  <Override PartName="/ppt/charts/chart21.xml" ContentType="application/vnd.openxmlformats-officedocument.drawingml.chart+xml"/>
  <Override PartName="/ppt/charts/chart22.xml" ContentType="application/vnd.openxmlformats-officedocument.drawingml.chart+xml"/>
  <Override PartName="/ppt/charts/chart23.xml" ContentType="application/vnd.openxmlformats-officedocument.drawingml.chart+xml"/>
  <Override PartName="/ppt/charts/chart24.xml" ContentType="application/vnd.openxmlformats-officedocument.drawingml.chart+xml"/>
  <Override PartName="/ppt/charts/chart25.xml" ContentType="application/vnd.openxmlformats-officedocument.drawingml.chart+xml"/>
  <Override PartName="/ppt/charts/chart26.xml" ContentType="application/vnd.openxmlformats-officedocument.drawingml.chart+xml"/>
  <Override PartName="/ppt/charts/chart27.xml" ContentType="application/vnd.openxmlformats-officedocument.drawingml.chart+xml"/>
  <Override PartName="/ppt/charts/chart28.xml" ContentType="application/vnd.openxmlformats-officedocument.drawingml.chart+xml"/>
  <Override PartName="/ppt/charts/chart29.xml" ContentType="application/vnd.openxmlformats-officedocument.drawingml.chart+xml"/>
  <Override PartName="/ppt/charts/chart3.xml" ContentType="application/vnd.openxmlformats-officedocument.drawingml.chart+xml"/>
  <Override PartName="/ppt/charts/chart30.xml" ContentType="application/vnd.openxmlformats-officedocument.drawingml.chart+xml"/>
  <Override PartName="/ppt/charts/chart31.xml" ContentType="application/vnd.openxmlformats-officedocument.drawingml.chart+xml"/>
  <Override PartName="/ppt/charts/chart32.xml" ContentType="application/vnd.openxmlformats-officedocument.drawingml.chart+xml"/>
  <Override PartName="/ppt/charts/chart33.xml" ContentType="application/vnd.openxmlformats-officedocument.drawingml.chart+xml"/>
  <Override PartName="/ppt/charts/chart34.xml" ContentType="application/vnd.openxmlformats-officedocument.drawingml.chart+xml"/>
  <Override PartName="/ppt/charts/chart35.xml" ContentType="application/vnd.openxmlformats-officedocument.drawingml.chart+xml"/>
  <Override PartName="/ppt/charts/chart36.xml" ContentType="application/vnd.openxmlformats-officedocument.drawingml.chart+xml"/>
  <Override PartName="/ppt/charts/chart37.xml" ContentType="application/vnd.openxmlformats-officedocument.drawingml.chart+xml"/>
  <Override PartName="/ppt/charts/chart38.xml" ContentType="application/vnd.openxmlformats-officedocument.drawingml.chart+xml"/>
  <Override PartName="/ppt/charts/chart39.xml" ContentType="application/vnd.openxmlformats-officedocument.drawingml.chart+xml"/>
  <Override PartName="/ppt/charts/chart4.xml" ContentType="application/vnd.openxmlformats-officedocument.drawingml.chart+xml"/>
  <Override PartName="/ppt/charts/chart40.xml" ContentType="application/vnd.openxmlformats-officedocument.drawingml.chart+xml"/>
  <Override PartName="/ppt/charts/chart41.xml" ContentType="application/vnd.openxmlformats-officedocument.drawingml.chart+xml"/>
  <Override PartName="/ppt/charts/chart42.xml" ContentType="application/vnd.openxmlformats-officedocument.drawingml.chart+xml"/>
  <Override PartName="/ppt/charts/chart43.xml" ContentType="application/vnd.openxmlformats-officedocument.drawingml.chart+xml"/>
  <Override PartName="/ppt/charts/chart44.xml" ContentType="application/vnd.openxmlformats-officedocument.drawingml.chart+xml"/>
  <Override PartName="/ppt/charts/chart45.xml" ContentType="application/vnd.openxmlformats-officedocument.drawingml.chart+xml"/>
  <Override PartName="/ppt/charts/chart46.xml" ContentType="application/vnd.openxmlformats-officedocument.drawingml.chart+xml"/>
  <Override PartName="/ppt/charts/chart47.xml" ContentType="application/vnd.openxmlformats-officedocument.drawingml.chart+xml"/>
  <Override PartName="/ppt/charts/chart48.xml" ContentType="application/vnd.openxmlformats-officedocument.drawingml.chart+xml"/>
  <Override PartName="/ppt/charts/chart49.xml" ContentType="application/vnd.openxmlformats-officedocument.drawingml.chart+xml"/>
  <Override PartName="/ppt/charts/chart5.xml" ContentType="application/vnd.openxmlformats-officedocument.drawingml.chart+xml"/>
  <Override PartName="/ppt/charts/chart50.xml" ContentType="application/vnd.openxmlformats-officedocument.drawingml.chart+xml"/>
  <Override PartName="/ppt/charts/chart51.xml" ContentType="application/vnd.openxmlformats-officedocument.drawingml.chart+xml"/>
  <Override PartName="/ppt/charts/chart52.xml" ContentType="application/vnd.openxmlformats-officedocument.drawingml.chart+xml"/>
  <Override PartName="/ppt/charts/chart53.xml" ContentType="application/vnd.openxmlformats-officedocument.drawingml.chart+xml"/>
  <Override PartName="/ppt/charts/chart54.xml" ContentType="application/vnd.openxmlformats-officedocument.drawingml.chart+xml"/>
  <Override PartName="/ppt/charts/chart55.xml" ContentType="application/vnd.openxmlformats-officedocument.drawingml.chart+xml"/>
  <Override PartName="/ppt/charts/chart56.xml" ContentType="application/vnd.openxmlformats-officedocument.drawingml.chart+xml"/>
  <Override PartName="/ppt/charts/chart57.xml" ContentType="application/vnd.openxmlformats-officedocument.drawingml.chart+xml"/>
  <Override PartName="/ppt/charts/chart58.xml" ContentType="application/vnd.openxmlformats-officedocument.drawingml.chart+xml"/>
  <Override PartName="/ppt/charts/chart59.xml" ContentType="application/vnd.openxmlformats-officedocument.drawingml.chart+xml"/>
  <Override PartName="/ppt/charts/chart6.xml" ContentType="application/vnd.openxmlformats-officedocument.drawingml.chart+xml"/>
  <Override PartName="/ppt/charts/chart60.xml" ContentType="application/vnd.openxmlformats-officedocument.drawingml.chart+xml"/>
  <Override PartName="/ppt/charts/chart61.xml" ContentType="application/vnd.openxmlformats-officedocument.drawingml.chart+xml"/>
  <Override PartName="/ppt/charts/chart62.xml" ContentType="application/vnd.openxmlformats-officedocument.drawingml.chart+xml"/>
  <Override PartName="/ppt/charts/chart63.xml" ContentType="application/vnd.openxmlformats-officedocument.drawingml.chart+xml"/>
  <Override PartName="/ppt/charts/chart64.xml" ContentType="application/vnd.openxmlformats-officedocument.drawingml.chart+xml"/>
  <Override PartName="/ppt/charts/chart65.xml" ContentType="application/vnd.openxmlformats-officedocument.drawingml.chart+xml"/>
  <Override PartName="/ppt/charts/chart66.xml" ContentType="application/vnd.openxmlformats-officedocument.drawingml.chart+xml"/>
  <Override PartName="/ppt/charts/chart67.xml" ContentType="application/vnd.openxmlformats-officedocument.drawingml.chart+xml"/>
  <Override PartName="/ppt/charts/chart68.xml" ContentType="application/vnd.openxmlformats-officedocument.drawingml.chart+xml"/>
  <Override PartName="/ppt/charts/chart69.xml" ContentType="application/vnd.openxmlformats-officedocument.drawingml.chart+xml"/>
  <Override PartName="/ppt/charts/chart7.xml" ContentType="application/vnd.openxmlformats-officedocument.drawingml.chart+xml"/>
  <Override PartName="/ppt/charts/chart70.xml" ContentType="application/vnd.openxmlformats-officedocument.drawingml.chart+xml"/>
  <Override PartName="/ppt/charts/chart71.xml" ContentType="application/vnd.openxmlformats-officedocument.drawingml.chart+xml"/>
  <Override PartName="/ppt/charts/chart72.xml" ContentType="application/vnd.openxmlformats-officedocument.drawingml.chart+xml"/>
  <Override PartName="/ppt/charts/chart73.xml" ContentType="application/vnd.openxmlformats-officedocument.drawingml.chart+xml"/>
  <Override PartName="/ppt/charts/chart74.xml" ContentType="application/vnd.openxmlformats-officedocument.drawingml.chart+xml"/>
  <Override PartName="/ppt/charts/chart75.xml" ContentType="application/vnd.openxmlformats-officedocument.drawingml.chart+xml"/>
  <Override PartName="/ppt/charts/chart76.xml" ContentType="application/vnd.openxmlformats-officedocument.drawingml.chart+xml"/>
  <Override PartName="/ppt/charts/chart77.xml" ContentType="application/vnd.openxmlformats-officedocument.drawingml.chart+xml"/>
  <Override PartName="/ppt/charts/chart78.xml" ContentType="application/vnd.openxmlformats-officedocument.drawingml.chart+xml"/>
  <Override PartName="/ppt/charts/chart79.xml" ContentType="application/vnd.openxmlformats-officedocument.drawingml.chart+xml"/>
  <Override PartName="/ppt/charts/chart8.xml" ContentType="application/vnd.openxmlformats-officedocument.drawingml.chart+xml"/>
  <Override PartName="/ppt/charts/chart80.xml" ContentType="application/vnd.openxmlformats-officedocument.drawingml.chart+xml"/>
  <Override PartName="/ppt/charts/chart81.xml" ContentType="application/vnd.openxmlformats-officedocument.drawingml.chart+xml"/>
  <Override PartName="/ppt/charts/chart82.xml" ContentType="application/vnd.openxmlformats-officedocument.drawingml.chart+xml"/>
  <Override PartName="/ppt/charts/chart83.xml" ContentType="application/vnd.openxmlformats-officedocument.drawingml.chart+xml"/>
  <Override PartName="/ppt/charts/chart84.xml" ContentType="application/vnd.openxmlformats-officedocument.drawingml.chart+xml"/>
  <Override PartName="/ppt/charts/chart85.xml" ContentType="application/vnd.openxmlformats-officedocument.drawingml.chart+xml"/>
  <Override PartName="/ppt/charts/chart86.xml" ContentType="application/vnd.openxmlformats-officedocument.drawingml.chart+xml"/>
  <Override PartName="/ppt/charts/chart87.xml" ContentType="application/vnd.openxmlformats-officedocument.drawingml.chart+xml"/>
  <Override PartName="/ppt/charts/chart88.xml" ContentType="application/vnd.openxmlformats-officedocument.drawingml.chart+xml"/>
  <Override PartName="/ppt/charts/chart89.xml" ContentType="application/vnd.openxmlformats-officedocument.drawingml.chart+xml"/>
  <Override PartName="/ppt/charts/chart9.xml" ContentType="application/vnd.openxmlformats-officedocument.drawingml.chart+xml"/>
  <Override PartName="/ppt/charts/chart90.xml" ContentType="application/vnd.openxmlformats-officedocument.drawingml.chart+xml"/>
  <Override PartName="/ppt/charts/chart91.xml" ContentType="application/vnd.openxmlformats-officedocument.drawingml.chart+xml"/>
  <Override PartName="/ppt/charts/chart92.xml" ContentType="application/vnd.openxmlformats-officedocument.drawingml.chart+xml"/>
  <Override PartName="/ppt/charts/chart93.xml" ContentType="application/vnd.openxmlformats-officedocument.drawingml.chart+xml"/>
  <Override PartName="/ppt/charts/chart94.xml" ContentType="application/vnd.openxmlformats-officedocument.drawingml.chart+xml"/>
  <Override PartName="/ppt/charts/chart95.xml" ContentType="application/vnd.openxmlformats-officedocument.drawingml.chart+xml"/>
  <Override PartName="/ppt/charts/chart96.xml" ContentType="application/vnd.openxmlformats-officedocument.drawingml.chart+xml"/>
  <Override PartName="/ppt/charts/chart97.xml" ContentType="application/vnd.openxmlformats-officedocument.drawingml.chart+xml"/>
  <Override PartName="/ppt/charts/chart98.xml" ContentType="application/vnd.openxmlformats-officedocument.drawingml.chart+xml"/>
  <Override PartName="/ppt/charts/chart99.xml" ContentType="application/vnd.openxmlformats-officedocument.drawingml.chart+xml"/>
  <Override PartName="/ppt/charts/colors1.xml" ContentType="application/vnd.ms-office.chartcolorstyle+xml"/>
  <Override PartName="/ppt/charts/colors10.xml" ContentType="application/vnd.ms-office.chartcolorstyle+xml"/>
  <Override PartName="/ppt/charts/colors11.xml" ContentType="application/vnd.ms-office.chartcolorstyle+xml"/>
  <Override PartName="/ppt/charts/colors12.xml" ContentType="application/vnd.ms-office.chartcolorstyle+xml"/>
  <Override PartName="/ppt/charts/colors13.xml" ContentType="application/vnd.ms-office.chartcolorstyle+xml"/>
  <Override PartName="/ppt/charts/colors14.xml" ContentType="application/vnd.ms-office.chartcolorstyle+xml"/>
  <Override PartName="/ppt/charts/colors15.xml" ContentType="application/vnd.ms-office.chartcolorstyle+xml"/>
  <Override PartName="/ppt/charts/colors16.xml" ContentType="application/vnd.ms-office.chartcolorstyle+xml"/>
  <Override PartName="/ppt/charts/colors17.xml" ContentType="application/vnd.ms-office.chartcolorstyle+xml"/>
  <Override PartName="/ppt/charts/colors18.xml" ContentType="application/vnd.ms-office.chartcolorstyle+xml"/>
  <Override PartName="/ppt/charts/colors19.xml" ContentType="application/vnd.ms-office.chartcolorstyle+xml"/>
  <Override PartName="/ppt/charts/colors2.xml" ContentType="application/vnd.ms-office.chartcolorstyle+xml"/>
  <Override PartName="/ppt/charts/colors20.xml" ContentType="application/vnd.ms-office.chartcolorstyle+xml"/>
  <Override PartName="/ppt/charts/colors21.xml" ContentType="application/vnd.ms-office.chartcolorstyle+xml"/>
  <Override PartName="/ppt/charts/colors22.xml" ContentType="application/vnd.ms-office.chartcolorstyle+xml"/>
  <Override PartName="/ppt/charts/colors23.xml" ContentType="application/vnd.ms-office.chartcolorstyle+xml"/>
  <Override PartName="/ppt/charts/colors24.xml" ContentType="application/vnd.ms-office.chartcolorstyle+xml"/>
  <Override PartName="/ppt/charts/colors25.xml" ContentType="application/vnd.ms-office.chartcolorstyle+xml"/>
  <Override PartName="/ppt/charts/colors26.xml" ContentType="application/vnd.ms-office.chartcolorstyle+xml"/>
  <Override PartName="/ppt/charts/colors27.xml" ContentType="application/vnd.ms-office.chartcolorstyle+xml"/>
  <Override PartName="/ppt/charts/colors28.xml" ContentType="application/vnd.ms-office.chartcolorstyle+xml"/>
  <Override PartName="/ppt/charts/colors29.xml" ContentType="application/vnd.ms-office.chartcolorstyle+xml"/>
  <Override PartName="/ppt/charts/colors3.xml" ContentType="application/vnd.ms-office.chartcolorstyle+xml"/>
  <Override PartName="/ppt/charts/colors30.xml" ContentType="application/vnd.ms-office.chartcolorstyle+xml"/>
  <Override PartName="/ppt/charts/colors31.xml" ContentType="application/vnd.ms-office.chartcolorstyle+xml"/>
  <Override PartName="/ppt/charts/colors32.xml" ContentType="application/vnd.ms-office.chartcolorstyle+xml"/>
  <Override PartName="/ppt/charts/colors33.xml" ContentType="application/vnd.ms-office.chartcolorstyle+xml"/>
  <Override PartName="/ppt/charts/colors34.xml" ContentType="application/vnd.ms-office.chartcolorstyle+xml"/>
  <Override PartName="/ppt/charts/colors35.xml" ContentType="application/vnd.ms-office.chartcolorstyle+xml"/>
  <Override PartName="/ppt/charts/colors36.xml" ContentType="application/vnd.ms-office.chartcolorstyle+xml"/>
  <Override PartName="/ppt/charts/colors37.xml" ContentType="application/vnd.ms-office.chartcolorstyle+xml"/>
  <Override PartName="/ppt/charts/colors38.xml" ContentType="application/vnd.ms-office.chartcolorstyle+xml"/>
  <Override PartName="/ppt/charts/colors39.xml" ContentType="application/vnd.ms-office.chartcolorstyle+xml"/>
  <Override PartName="/ppt/charts/colors4.xml" ContentType="application/vnd.ms-office.chartcolorstyle+xml"/>
  <Override PartName="/ppt/charts/colors40.xml" ContentType="application/vnd.ms-office.chartcolorstyle+xml"/>
  <Override PartName="/ppt/charts/colors41.xml" ContentType="application/vnd.ms-office.chartcolorstyle+xml"/>
  <Override PartName="/ppt/charts/colors42.xml" ContentType="application/vnd.ms-office.chartcolorstyle+xml"/>
  <Override PartName="/ppt/charts/colors43.xml" ContentType="application/vnd.ms-office.chartcolorstyle+xml"/>
  <Override PartName="/ppt/charts/colors44.xml" ContentType="application/vnd.ms-office.chartcolorstyle+xml"/>
  <Override PartName="/ppt/charts/colors45.xml" ContentType="application/vnd.ms-office.chartcolorstyle+xml"/>
  <Override PartName="/ppt/charts/colors46.xml" ContentType="application/vnd.ms-office.chartcolorstyle+xml"/>
  <Override PartName="/ppt/charts/colors47.xml" ContentType="application/vnd.ms-office.chartcolorstyle+xml"/>
  <Override PartName="/ppt/charts/colors48.xml" ContentType="application/vnd.ms-office.chartcolorstyle+xml"/>
  <Override PartName="/ppt/charts/colors49.xml" ContentType="application/vnd.ms-office.chartcolorstyle+xml"/>
  <Override PartName="/ppt/charts/colors5.xml" ContentType="application/vnd.ms-office.chartcolorstyle+xml"/>
  <Override PartName="/ppt/charts/colors50.xml" ContentType="application/vnd.ms-office.chartcolorstyle+xml"/>
  <Override PartName="/ppt/charts/colors51.xml" ContentType="application/vnd.ms-office.chartcolorstyle+xml"/>
  <Override PartName="/ppt/charts/colors52.xml" ContentType="application/vnd.ms-office.chartcolorstyle+xml"/>
  <Override PartName="/ppt/charts/colors53.xml" ContentType="application/vnd.ms-office.chartcolorstyle+xml"/>
  <Override PartName="/ppt/charts/colors54.xml" ContentType="application/vnd.ms-office.chartcolorstyle+xml"/>
  <Override PartName="/ppt/charts/colors55.xml" ContentType="application/vnd.ms-office.chartcolorstyle+xml"/>
  <Override PartName="/ppt/charts/colors56.xml" ContentType="application/vnd.ms-office.chartcolorstyle+xml"/>
  <Override PartName="/ppt/charts/colors57.xml" ContentType="application/vnd.ms-office.chartcolorstyle+xml"/>
  <Override PartName="/ppt/charts/colors58.xml" ContentType="application/vnd.ms-office.chartcolorstyle+xml"/>
  <Override PartName="/ppt/charts/colors59.xml" ContentType="application/vnd.ms-office.chartcolorstyle+xml"/>
  <Override PartName="/ppt/charts/colors6.xml" ContentType="application/vnd.ms-office.chartcolorstyle+xml"/>
  <Override PartName="/ppt/charts/colors60.xml" ContentType="application/vnd.ms-office.chartcolorstyle+xml"/>
  <Override PartName="/ppt/charts/colors61.xml" ContentType="application/vnd.ms-office.chartcolorstyle+xml"/>
  <Override PartName="/ppt/charts/colors62.xml" ContentType="application/vnd.ms-office.chartcolorstyle+xml"/>
  <Override PartName="/ppt/charts/colors63.xml" ContentType="application/vnd.ms-office.chartcolorstyle+xml"/>
  <Override PartName="/ppt/charts/colors64.xml" ContentType="application/vnd.ms-office.chartcolorstyle+xml"/>
  <Override PartName="/ppt/charts/colors65.xml" ContentType="application/vnd.ms-office.chartcolorstyle+xml"/>
  <Override PartName="/ppt/charts/colors66.xml" ContentType="application/vnd.ms-office.chartcolorstyle+xml"/>
  <Override PartName="/ppt/charts/colors67.xml" ContentType="application/vnd.ms-office.chartcolorstyle+xml"/>
  <Override PartName="/ppt/charts/colors68.xml" ContentType="application/vnd.ms-office.chartcolorstyle+xml"/>
  <Override PartName="/ppt/charts/colors69.xml" ContentType="application/vnd.ms-office.chartcolorstyle+xml"/>
  <Override PartName="/ppt/charts/colors7.xml" ContentType="application/vnd.ms-office.chartcolorstyle+xml"/>
  <Override PartName="/ppt/charts/colors70.xml" ContentType="application/vnd.ms-office.chartcolorstyle+xml"/>
  <Override PartName="/ppt/charts/colors71.xml" ContentType="application/vnd.ms-office.chartcolorstyle+xml"/>
  <Override PartName="/ppt/charts/colors72.xml" ContentType="application/vnd.ms-office.chartcolorstyle+xml"/>
  <Override PartName="/ppt/charts/colors73.xml" ContentType="application/vnd.ms-office.chartcolorstyle+xml"/>
  <Override PartName="/ppt/charts/colors74.xml" ContentType="application/vnd.ms-office.chartcolorstyle+xml"/>
  <Override PartName="/ppt/charts/colors75.xml" ContentType="application/vnd.ms-office.chartcolorstyle+xml"/>
  <Override PartName="/ppt/charts/colors76.xml" ContentType="application/vnd.ms-office.chartcolorstyle+xml"/>
  <Override PartName="/ppt/charts/colors77.xml" ContentType="application/vnd.ms-office.chartcolorstyle+xml"/>
  <Override PartName="/ppt/charts/colors78.xml" ContentType="application/vnd.ms-office.chartcolorstyle+xml"/>
  <Override PartName="/ppt/charts/colors79.xml" ContentType="application/vnd.ms-office.chartcolorstyle+xml"/>
  <Override PartName="/ppt/charts/colors8.xml" ContentType="application/vnd.ms-office.chartcolorstyle+xml"/>
  <Override PartName="/ppt/charts/colors80.xml" ContentType="application/vnd.ms-office.chartcolorstyle+xml"/>
  <Override PartName="/ppt/charts/colors81.xml" ContentType="application/vnd.ms-office.chartcolorstyle+xml"/>
  <Override PartName="/ppt/charts/colors82.xml" ContentType="application/vnd.ms-office.chartcolorstyle+xml"/>
  <Override PartName="/ppt/charts/colors83.xml" ContentType="application/vnd.ms-office.chartcolorstyle+xml"/>
  <Override PartName="/ppt/charts/colors84.xml" ContentType="application/vnd.ms-office.chartcolorstyle+xml"/>
  <Override PartName="/ppt/charts/colors85.xml" ContentType="application/vnd.ms-office.chartcolorstyle+xml"/>
  <Override PartName="/ppt/charts/colors86.xml" ContentType="application/vnd.ms-office.chartcolorstyle+xml"/>
  <Override PartName="/ppt/charts/colors87.xml" ContentType="application/vnd.ms-office.chartcolorstyle+xml"/>
  <Override PartName="/ppt/charts/colors88.xml" ContentType="application/vnd.ms-office.chartcolorstyle+xml"/>
  <Override PartName="/ppt/charts/colors89.xml" ContentType="application/vnd.ms-office.chartcolorstyle+xml"/>
  <Override PartName="/ppt/charts/colors9.xml" ContentType="application/vnd.ms-office.chartcolorstyle+xml"/>
  <Override PartName="/ppt/charts/colors90.xml" ContentType="application/vnd.ms-office.chartcolorstyle+xml"/>
  <Override PartName="/ppt/charts/colors91.xml" ContentType="application/vnd.ms-office.chartcolorstyle+xml"/>
  <Override PartName="/ppt/charts/colors92.xml" ContentType="application/vnd.ms-office.chartcolorstyle+xml"/>
  <Override PartName="/ppt/charts/colors93.xml" ContentType="application/vnd.ms-office.chartcolorstyle+xml"/>
  <Override PartName="/ppt/charts/colors94.xml" ContentType="application/vnd.ms-office.chartcolorstyle+xml"/>
  <Override PartName="/ppt/charts/colors95.xml" ContentType="application/vnd.ms-office.chartcolorstyle+xml"/>
  <Override PartName="/ppt/charts/colors96.xml" ContentType="application/vnd.ms-office.chartcolorstyle+xml"/>
  <Override PartName="/ppt/charts/style1.xml" ContentType="application/vnd.ms-office.chartstyle+xml"/>
  <Override PartName="/ppt/charts/style10.xml" ContentType="application/vnd.ms-office.chartstyle+xml"/>
  <Override PartName="/ppt/charts/style11.xml" ContentType="application/vnd.ms-office.chartstyle+xml"/>
  <Override PartName="/ppt/charts/style12.xml" ContentType="application/vnd.ms-office.chartstyle+xml"/>
  <Override PartName="/ppt/charts/style13.xml" ContentType="application/vnd.ms-office.chartstyle+xml"/>
  <Override PartName="/ppt/charts/style14.xml" ContentType="application/vnd.ms-office.chartstyle+xml"/>
  <Override PartName="/ppt/charts/style15.xml" ContentType="application/vnd.ms-office.chartstyle+xml"/>
  <Override PartName="/ppt/charts/style16.xml" ContentType="application/vnd.ms-office.chartstyle+xml"/>
  <Override PartName="/ppt/charts/style17.xml" ContentType="application/vnd.ms-office.chartstyle+xml"/>
  <Override PartName="/ppt/charts/style18.xml" ContentType="application/vnd.ms-office.chartstyle+xml"/>
  <Override PartName="/ppt/charts/style19.xml" ContentType="application/vnd.ms-office.chartstyle+xml"/>
  <Override PartName="/ppt/charts/style2.xml" ContentType="application/vnd.ms-office.chartstyle+xml"/>
  <Override PartName="/ppt/charts/style20.xml" ContentType="application/vnd.ms-office.chartstyle+xml"/>
  <Override PartName="/ppt/charts/style21.xml" ContentType="application/vnd.ms-office.chartstyle+xml"/>
  <Override PartName="/ppt/charts/style22.xml" ContentType="application/vnd.ms-office.chartstyle+xml"/>
  <Override PartName="/ppt/charts/style23.xml" ContentType="application/vnd.ms-office.chartstyle+xml"/>
  <Override PartName="/ppt/charts/style24.xml" ContentType="application/vnd.ms-office.chartstyle+xml"/>
  <Override PartName="/ppt/charts/style25.xml" ContentType="application/vnd.ms-office.chartstyle+xml"/>
  <Override PartName="/ppt/charts/style26.xml" ContentType="application/vnd.ms-office.chartstyle+xml"/>
  <Override PartName="/ppt/charts/style27.xml" ContentType="application/vnd.ms-office.chartstyle+xml"/>
  <Override PartName="/ppt/charts/style28.xml" ContentType="application/vnd.ms-office.chartstyle+xml"/>
  <Override PartName="/ppt/charts/style29.xml" ContentType="application/vnd.ms-office.chartstyle+xml"/>
  <Override PartName="/ppt/charts/style3.xml" ContentType="application/vnd.ms-office.chartstyle+xml"/>
  <Override PartName="/ppt/charts/style30.xml" ContentType="application/vnd.ms-office.chartstyle+xml"/>
  <Override PartName="/ppt/charts/style31.xml" ContentType="application/vnd.ms-office.chartstyle+xml"/>
  <Override PartName="/ppt/charts/style32.xml" ContentType="application/vnd.ms-office.chartstyle+xml"/>
  <Override PartName="/ppt/charts/style33.xml" ContentType="application/vnd.ms-office.chartstyle+xml"/>
  <Override PartName="/ppt/charts/style34.xml" ContentType="application/vnd.ms-office.chartstyle+xml"/>
  <Override PartName="/ppt/charts/style35.xml" ContentType="application/vnd.ms-office.chartstyle+xml"/>
  <Override PartName="/ppt/charts/style36.xml" ContentType="application/vnd.ms-office.chartstyle+xml"/>
  <Override PartName="/ppt/charts/style37.xml" ContentType="application/vnd.ms-office.chartstyle+xml"/>
  <Override PartName="/ppt/charts/style38.xml" ContentType="application/vnd.ms-office.chartstyle+xml"/>
  <Override PartName="/ppt/charts/style39.xml" ContentType="application/vnd.ms-office.chartstyle+xml"/>
  <Override PartName="/ppt/charts/style4.xml" ContentType="application/vnd.ms-office.chartstyle+xml"/>
  <Override PartName="/ppt/charts/style40.xml" ContentType="application/vnd.ms-office.chartstyle+xml"/>
  <Override PartName="/ppt/charts/style41.xml" ContentType="application/vnd.ms-office.chartstyle+xml"/>
  <Override PartName="/ppt/charts/style42.xml" ContentType="application/vnd.ms-office.chartstyle+xml"/>
  <Override PartName="/ppt/charts/style43.xml" ContentType="application/vnd.ms-office.chartstyle+xml"/>
  <Override PartName="/ppt/charts/style44.xml" ContentType="application/vnd.ms-office.chartstyle+xml"/>
  <Override PartName="/ppt/charts/style45.xml" ContentType="application/vnd.ms-office.chartstyle+xml"/>
  <Override PartName="/ppt/charts/style46.xml" ContentType="application/vnd.ms-office.chartstyle+xml"/>
  <Override PartName="/ppt/charts/style47.xml" ContentType="application/vnd.ms-office.chartstyle+xml"/>
  <Override PartName="/ppt/charts/style48.xml" ContentType="application/vnd.ms-office.chartstyle+xml"/>
  <Override PartName="/ppt/charts/style49.xml" ContentType="application/vnd.ms-office.chartstyle+xml"/>
  <Override PartName="/ppt/charts/style5.xml" ContentType="application/vnd.ms-office.chartstyle+xml"/>
  <Override PartName="/ppt/charts/style50.xml" ContentType="application/vnd.ms-office.chartstyle+xml"/>
  <Override PartName="/ppt/charts/style51.xml" ContentType="application/vnd.ms-office.chartstyle+xml"/>
  <Override PartName="/ppt/charts/style52.xml" ContentType="application/vnd.ms-office.chartstyle+xml"/>
  <Override PartName="/ppt/charts/style53.xml" ContentType="application/vnd.ms-office.chartstyle+xml"/>
  <Override PartName="/ppt/charts/style54.xml" ContentType="application/vnd.ms-office.chartstyle+xml"/>
  <Override PartName="/ppt/charts/style55.xml" ContentType="application/vnd.ms-office.chartstyle+xml"/>
  <Override PartName="/ppt/charts/style56.xml" ContentType="application/vnd.ms-office.chartstyle+xml"/>
  <Override PartName="/ppt/charts/style57.xml" ContentType="application/vnd.ms-office.chartstyle+xml"/>
  <Override PartName="/ppt/charts/style58.xml" ContentType="application/vnd.ms-office.chartstyle+xml"/>
  <Override PartName="/ppt/charts/style59.xml" ContentType="application/vnd.ms-office.chartstyle+xml"/>
  <Override PartName="/ppt/charts/style6.xml" ContentType="application/vnd.ms-office.chartstyle+xml"/>
  <Override PartName="/ppt/charts/style60.xml" ContentType="application/vnd.ms-office.chartstyle+xml"/>
  <Override PartName="/ppt/charts/style61.xml" ContentType="application/vnd.ms-office.chartstyle+xml"/>
  <Override PartName="/ppt/charts/style62.xml" ContentType="application/vnd.ms-office.chartstyle+xml"/>
  <Override PartName="/ppt/charts/style63.xml" ContentType="application/vnd.ms-office.chartstyle+xml"/>
  <Override PartName="/ppt/charts/style64.xml" ContentType="application/vnd.ms-office.chartstyle+xml"/>
  <Override PartName="/ppt/charts/style65.xml" ContentType="application/vnd.ms-office.chartstyle+xml"/>
  <Override PartName="/ppt/charts/style66.xml" ContentType="application/vnd.ms-office.chartstyle+xml"/>
  <Override PartName="/ppt/charts/style67.xml" ContentType="application/vnd.ms-office.chartstyle+xml"/>
  <Override PartName="/ppt/charts/style68.xml" ContentType="application/vnd.ms-office.chartstyle+xml"/>
  <Override PartName="/ppt/charts/style69.xml" ContentType="application/vnd.ms-office.chartstyle+xml"/>
  <Override PartName="/ppt/charts/style7.xml" ContentType="application/vnd.ms-office.chartstyle+xml"/>
  <Override PartName="/ppt/charts/style70.xml" ContentType="application/vnd.ms-office.chartstyle+xml"/>
  <Override PartName="/ppt/charts/style71.xml" ContentType="application/vnd.ms-office.chartstyle+xml"/>
  <Override PartName="/ppt/charts/style72.xml" ContentType="application/vnd.ms-office.chartstyle+xml"/>
  <Override PartName="/ppt/charts/style73.xml" ContentType="application/vnd.ms-office.chartstyle+xml"/>
  <Override PartName="/ppt/charts/style74.xml" ContentType="application/vnd.ms-office.chartstyle+xml"/>
  <Override PartName="/ppt/charts/style75.xml" ContentType="application/vnd.ms-office.chartstyle+xml"/>
  <Override PartName="/ppt/charts/style76.xml" ContentType="application/vnd.ms-office.chartstyle+xml"/>
  <Override PartName="/ppt/charts/style77.xml" ContentType="application/vnd.ms-office.chartstyle+xml"/>
  <Override PartName="/ppt/charts/style78.xml" ContentType="application/vnd.ms-office.chartstyle+xml"/>
  <Override PartName="/ppt/charts/style79.xml" ContentType="application/vnd.ms-office.chartstyle+xml"/>
  <Override PartName="/ppt/charts/style8.xml" ContentType="application/vnd.ms-office.chartstyle+xml"/>
  <Override PartName="/ppt/charts/style80.xml" ContentType="application/vnd.ms-office.chartstyle+xml"/>
  <Override PartName="/ppt/charts/style81.xml" ContentType="application/vnd.ms-office.chartstyle+xml"/>
  <Override PartName="/ppt/charts/style82.xml" ContentType="application/vnd.ms-office.chartstyle+xml"/>
  <Override PartName="/ppt/charts/style83.xml" ContentType="application/vnd.ms-office.chartstyle+xml"/>
  <Override PartName="/ppt/charts/style84.xml" ContentType="application/vnd.ms-office.chartstyle+xml"/>
  <Override PartName="/ppt/charts/style85.xml" ContentType="application/vnd.ms-office.chartstyle+xml"/>
  <Override PartName="/ppt/charts/style86.xml" ContentType="application/vnd.ms-office.chartstyle+xml"/>
  <Override PartName="/ppt/charts/style87.xml" ContentType="application/vnd.ms-office.chartstyle+xml"/>
  <Override PartName="/ppt/charts/style88.xml" ContentType="application/vnd.ms-office.chartstyle+xml"/>
  <Override PartName="/ppt/charts/style89.xml" ContentType="application/vnd.ms-office.chartstyle+xml"/>
  <Override PartName="/ppt/charts/style9.xml" ContentType="application/vnd.ms-office.chartstyle+xml"/>
  <Override PartName="/ppt/charts/style90.xml" ContentType="application/vnd.ms-office.chartstyle+xml"/>
  <Override PartName="/ppt/charts/style91.xml" ContentType="application/vnd.ms-office.chartstyle+xml"/>
  <Override PartName="/ppt/charts/style92.xml" ContentType="application/vnd.ms-office.chartstyle+xml"/>
  <Override PartName="/ppt/charts/style93.xml" ContentType="application/vnd.ms-office.chartstyle+xml"/>
  <Override PartName="/ppt/charts/style94.xml" ContentType="application/vnd.ms-office.chartstyle+xml"/>
  <Override PartName="/ppt/charts/style95.xml" ContentType="application/vnd.ms-office.chartstyle+xml"/>
  <Override PartName="/ppt/charts/style96.xml" ContentType="application/vnd.ms-office.chartstyle+xml"/>
  <Override PartName="/ppt/commentAuthors.xml" ContentType="application/vnd.openxmlformats-officedocument.presentationml.commentAuthors+xml"/>
  <Override PartName="/ppt/drawings/drawing1.xml" ContentType="application/vnd.openxmlformats-officedocument.drawingml.chartshapes+xml"/>
  <Override PartName="/ppt/drawings/drawing2.xml" ContentType="application/vnd.openxmlformats-officedocument.drawingml.chartshapes+xml"/>
  <Override PartName="/ppt/drawings/drawing3.xml" ContentType="application/vnd.openxmlformats-officedocument.drawingml.chartshapes+xml"/>
  <Override PartName="/ppt/drawings/drawing4.xml" ContentType="application/vnd.openxmlformats-officedocument.drawingml.chartshapes+xml"/>
  <Override PartName="/ppt/drawings/drawing5.xml" ContentType="application/vnd.openxmlformats-officedocument.drawingml.chartshap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  <p:sldMasterId id="2147483667" r:id="rId4"/>
    <p:sldMasterId id="2147483670" r:id="rId5"/>
    <p:sldMasterId id="2147483684" r:id="rId6"/>
    <p:sldMasterId id="2147483686" r:id="rId7"/>
    <p:sldMasterId id="2147483692" r:id="rId8"/>
    <p:sldMasterId id="2147483720" r:id="rId9"/>
    <p:sldMasterId id="2147483740" r:id="rId10"/>
    <p:sldMasterId id="2147483743" r:id="rId11"/>
    <p:sldMasterId id="2147483760" r:id="rId12"/>
    <p:sldMasterId id="2147483775" r:id="rId13"/>
    <p:sldMasterId id="2147483792" r:id="rId14"/>
    <p:sldMasterId id="2147483823" r:id="rId15"/>
    <p:sldMasterId id="2147483835" r:id="rId16"/>
    <p:sldMasterId id="2147483860" r:id="rId17"/>
    <p:sldMasterId id="2147483883" r:id="rId18"/>
  </p:sldMasterIdLst>
  <p:notesMasterIdLst>
    <p:notesMasterId r:id="rId20"/>
  </p:notesMasterIdLst>
  <p:sldIdLst>
    <p:sldId id="505" r:id="rId19"/>
    <p:sldId id="11090448" r:id="rId21"/>
    <p:sldId id="11090454" r:id="rId22"/>
    <p:sldId id="11090348" r:id="rId23"/>
    <p:sldId id="11090351" r:id="rId24"/>
    <p:sldId id="11090370" r:id="rId25"/>
    <p:sldId id="11090328" r:id="rId26"/>
    <p:sldId id="11090357" r:id="rId27"/>
    <p:sldId id="11090358" r:id="rId28"/>
    <p:sldId id="11090401" r:id="rId29"/>
    <p:sldId id="699" r:id="rId30"/>
    <p:sldId id="11090331" r:id="rId31"/>
    <p:sldId id="11090423" r:id="rId32"/>
    <p:sldId id="11090433" r:id="rId33"/>
    <p:sldId id="11090435" r:id="rId34"/>
    <p:sldId id="725" r:id="rId35"/>
    <p:sldId id="724" r:id="rId36"/>
    <p:sldId id="11090353" r:id="rId37"/>
    <p:sldId id="11090325" r:id="rId38"/>
    <p:sldId id="11090326" r:id="rId39"/>
    <p:sldId id="11090327" r:id="rId40"/>
    <p:sldId id="11090360" r:id="rId41"/>
    <p:sldId id="11090361" r:id="rId42"/>
    <p:sldId id="11090421" r:id="rId43"/>
    <p:sldId id="11090362" r:id="rId44"/>
    <p:sldId id="11090364" r:id="rId45"/>
    <p:sldId id="11090428" r:id="rId46"/>
    <p:sldId id="1192" r:id="rId47"/>
    <p:sldId id="1116" r:id="rId48"/>
    <p:sldId id="1193" r:id="rId49"/>
    <p:sldId id="1109" r:id="rId50"/>
    <p:sldId id="1110" r:id="rId51"/>
    <p:sldId id="1205" r:id="rId52"/>
    <p:sldId id="1138" r:id="rId53"/>
    <p:sldId id="1139" r:id="rId54"/>
    <p:sldId id="1195" r:id="rId55"/>
    <p:sldId id="1114" r:id="rId56"/>
    <p:sldId id="1057" r:id="rId57"/>
    <p:sldId id="1102" r:id="rId58"/>
    <p:sldId id="1173" r:id="rId59"/>
    <p:sldId id="948" r:id="rId60"/>
    <p:sldId id="1101" r:id="rId61"/>
    <p:sldId id="1014" r:id="rId62"/>
    <p:sldId id="1104" r:id="rId63"/>
    <p:sldId id="1140" r:id="rId64"/>
    <p:sldId id="1118" r:id="rId65"/>
    <p:sldId id="1201" r:id="rId66"/>
    <p:sldId id="1021" r:id="rId67"/>
    <p:sldId id="1183" r:id="rId68"/>
    <p:sldId id="1125" r:id="rId69"/>
    <p:sldId id="1130" r:id="rId70"/>
    <p:sldId id="1133" r:id="rId71"/>
    <p:sldId id="1147" r:id="rId72"/>
    <p:sldId id="1174" r:id="rId73"/>
    <p:sldId id="11090429" r:id="rId74"/>
    <p:sldId id="11090431" r:id="rId75"/>
    <p:sldId id="263" r:id="rId76"/>
  </p:sldIdLst>
  <p:sldSz cx="12192000" cy="6858000"/>
  <p:notesSz cx="6858000" cy="9144000"/>
  <p:custDataLst>
    <p:tags r:id="rId8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VC" initials="A" lastIdx="1" clrIdx="0"/>
  <p:cmAuthor id="2" name="艾卫琦" initials="艾卫琦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B62"/>
    <a:srgbClr val="00539E"/>
    <a:srgbClr val="005BAC"/>
    <a:srgbClr val="F2931C"/>
    <a:srgbClr val="2C9BFF"/>
    <a:srgbClr val="B3B3B3"/>
    <a:srgbClr val="E5EDF4"/>
    <a:srgbClr val="DCE6F2"/>
    <a:srgbClr val="CFCFCF"/>
    <a:srgbClr val="FA94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2606" autoAdjust="0"/>
  </p:normalViewPr>
  <p:slideViewPr>
    <p:cSldViewPr snapToGrid="0" showGuides="1">
      <p:cViewPr varScale="1">
        <p:scale>
          <a:sx n="58" d="100"/>
          <a:sy n="58" d="100"/>
        </p:scale>
        <p:origin x="948" y="40"/>
      </p:cViewPr>
      <p:guideLst>
        <p:guide orient="horz" pos="3508"/>
        <p:guide orient="horz" pos="1186"/>
        <p:guide pos="195"/>
        <p:guide orient="horz" pos="4024"/>
        <p:guide pos="3774"/>
        <p:guide pos="7285"/>
      </p:guideLst>
    </p:cSldViewPr>
  </p:slideViewPr>
  <p:outlineViewPr>
    <p:cViewPr>
      <p:scale>
        <a:sx n="33" d="100"/>
        <a:sy n="33" d="100"/>
      </p:scale>
      <p:origin x="0" y="-598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34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1" Type="http://schemas.openxmlformats.org/officeDocument/2006/relationships/tags" Target="tags/tag30.xml"/><Relationship Id="rId80" Type="http://schemas.openxmlformats.org/officeDocument/2006/relationships/commentAuthors" Target="commentAuthors.xml"/><Relationship Id="rId8" Type="http://schemas.openxmlformats.org/officeDocument/2006/relationships/slideMaster" Target="slideMasters/slideMaster7.xml"/><Relationship Id="rId79" Type="http://schemas.openxmlformats.org/officeDocument/2006/relationships/tableStyles" Target="tableStyles.xml"/><Relationship Id="rId78" Type="http://schemas.openxmlformats.org/officeDocument/2006/relationships/viewProps" Target="viewProps.xml"/><Relationship Id="rId77" Type="http://schemas.openxmlformats.org/officeDocument/2006/relationships/presProps" Target="presProps.xml"/><Relationship Id="rId76" Type="http://schemas.openxmlformats.org/officeDocument/2006/relationships/slide" Target="slides/slide57.xml"/><Relationship Id="rId75" Type="http://schemas.openxmlformats.org/officeDocument/2006/relationships/slide" Target="slides/slide56.xml"/><Relationship Id="rId74" Type="http://schemas.openxmlformats.org/officeDocument/2006/relationships/slide" Target="slides/slide55.xml"/><Relationship Id="rId73" Type="http://schemas.openxmlformats.org/officeDocument/2006/relationships/slide" Target="slides/slide54.xml"/><Relationship Id="rId72" Type="http://schemas.openxmlformats.org/officeDocument/2006/relationships/slide" Target="slides/slide53.xml"/><Relationship Id="rId71" Type="http://schemas.openxmlformats.org/officeDocument/2006/relationships/slide" Target="slides/slide52.xml"/><Relationship Id="rId70" Type="http://schemas.openxmlformats.org/officeDocument/2006/relationships/slide" Target="slides/slide51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50.xml"/><Relationship Id="rId68" Type="http://schemas.openxmlformats.org/officeDocument/2006/relationships/slide" Target="slides/slide49.xml"/><Relationship Id="rId67" Type="http://schemas.openxmlformats.org/officeDocument/2006/relationships/slide" Target="slides/slide48.xml"/><Relationship Id="rId66" Type="http://schemas.openxmlformats.org/officeDocument/2006/relationships/slide" Target="slides/slide47.xml"/><Relationship Id="rId65" Type="http://schemas.openxmlformats.org/officeDocument/2006/relationships/slide" Target="slides/slide46.xml"/><Relationship Id="rId64" Type="http://schemas.openxmlformats.org/officeDocument/2006/relationships/slide" Target="slides/slide45.xml"/><Relationship Id="rId63" Type="http://schemas.openxmlformats.org/officeDocument/2006/relationships/slide" Target="slides/slide44.xml"/><Relationship Id="rId62" Type="http://schemas.openxmlformats.org/officeDocument/2006/relationships/slide" Target="slides/slide43.xml"/><Relationship Id="rId61" Type="http://schemas.openxmlformats.org/officeDocument/2006/relationships/slide" Target="slides/slide42.xml"/><Relationship Id="rId60" Type="http://schemas.openxmlformats.org/officeDocument/2006/relationships/slide" Target="slides/slide4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40.xml"/><Relationship Id="rId58" Type="http://schemas.openxmlformats.org/officeDocument/2006/relationships/slide" Target="slides/slide39.xml"/><Relationship Id="rId57" Type="http://schemas.openxmlformats.org/officeDocument/2006/relationships/slide" Target="slides/slide38.xml"/><Relationship Id="rId56" Type="http://schemas.openxmlformats.org/officeDocument/2006/relationships/slide" Target="slides/slide37.xml"/><Relationship Id="rId55" Type="http://schemas.openxmlformats.org/officeDocument/2006/relationships/slide" Target="slides/slide36.xml"/><Relationship Id="rId54" Type="http://schemas.openxmlformats.org/officeDocument/2006/relationships/slide" Target="slides/slide35.xml"/><Relationship Id="rId53" Type="http://schemas.openxmlformats.org/officeDocument/2006/relationships/slide" Target="slides/slide34.xml"/><Relationship Id="rId52" Type="http://schemas.openxmlformats.org/officeDocument/2006/relationships/slide" Target="slides/slide33.xml"/><Relationship Id="rId51" Type="http://schemas.openxmlformats.org/officeDocument/2006/relationships/slide" Target="slides/slide32.xml"/><Relationship Id="rId50" Type="http://schemas.openxmlformats.org/officeDocument/2006/relationships/slide" Target="slides/slide3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30.xml"/><Relationship Id="rId48" Type="http://schemas.openxmlformats.org/officeDocument/2006/relationships/slide" Target="slides/slide29.xml"/><Relationship Id="rId47" Type="http://schemas.openxmlformats.org/officeDocument/2006/relationships/slide" Target="slides/slide28.xml"/><Relationship Id="rId46" Type="http://schemas.openxmlformats.org/officeDocument/2006/relationships/slide" Target="slides/slide27.xml"/><Relationship Id="rId45" Type="http://schemas.openxmlformats.org/officeDocument/2006/relationships/slide" Target="slides/slide26.xml"/><Relationship Id="rId44" Type="http://schemas.openxmlformats.org/officeDocument/2006/relationships/slide" Target="slides/slide25.xml"/><Relationship Id="rId43" Type="http://schemas.openxmlformats.org/officeDocument/2006/relationships/slide" Target="slides/slide24.xml"/><Relationship Id="rId42" Type="http://schemas.openxmlformats.org/officeDocument/2006/relationships/slide" Target="slides/slide23.xml"/><Relationship Id="rId41" Type="http://schemas.openxmlformats.org/officeDocument/2006/relationships/slide" Target="slides/slide22.xml"/><Relationship Id="rId40" Type="http://schemas.openxmlformats.org/officeDocument/2006/relationships/slide" Target="slides/slide2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20.xml"/><Relationship Id="rId38" Type="http://schemas.openxmlformats.org/officeDocument/2006/relationships/slide" Target="slides/slide19.xml"/><Relationship Id="rId37" Type="http://schemas.openxmlformats.org/officeDocument/2006/relationships/slide" Target="slides/slide18.xml"/><Relationship Id="rId36" Type="http://schemas.openxmlformats.org/officeDocument/2006/relationships/slide" Target="slides/slide17.xml"/><Relationship Id="rId35" Type="http://schemas.openxmlformats.org/officeDocument/2006/relationships/slide" Target="slides/slide16.xml"/><Relationship Id="rId34" Type="http://schemas.openxmlformats.org/officeDocument/2006/relationships/slide" Target="slides/slide15.xml"/><Relationship Id="rId33" Type="http://schemas.openxmlformats.org/officeDocument/2006/relationships/slide" Target="slides/slide14.xml"/><Relationship Id="rId32" Type="http://schemas.openxmlformats.org/officeDocument/2006/relationships/slide" Target="slides/slide13.xml"/><Relationship Id="rId31" Type="http://schemas.openxmlformats.org/officeDocument/2006/relationships/slide" Target="slides/slide12.xml"/><Relationship Id="rId30" Type="http://schemas.openxmlformats.org/officeDocument/2006/relationships/slide" Target="slides/slide1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10.xml"/><Relationship Id="rId28" Type="http://schemas.openxmlformats.org/officeDocument/2006/relationships/slide" Target="slides/slide9.xml"/><Relationship Id="rId27" Type="http://schemas.openxmlformats.org/officeDocument/2006/relationships/slide" Target="slides/slide8.xml"/><Relationship Id="rId26" Type="http://schemas.openxmlformats.org/officeDocument/2006/relationships/slide" Target="slides/slide7.xml"/><Relationship Id="rId25" Type="http://schemas.openxmlformats.org/officeDocument/2006/relationships/slide" Target="slides/slide6.xml"/><Relationship Id="rId24" Type="http://schemas.openxmlformats.org/officeDocument/2006/relationships/slide" Target="slides/slide5.xml"/><Relationship Id="rId23" Type="http://schemas.openxmlformats.org/officeDocument/2006/relationships/slide" Target="slides/slide4.xml"/><Relationship Id="rId22" Type="http://schemas.openxmlformats.org/officeDocument/2006/relationships/slide" Target="slides/slide3.xml"/><Relationship Id="rId21" Type="http://schemas.openxmlformats.org/officeDocument/2006/relationships/slide" Target="slides/slide2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Workbook1.xlsx"/></Relationships>
</file>

<file path=ppt/charts/_rels/chart10.xml.rels><?xml version="1.0" encoding="UTF-8" standalone="yes"?>
<Relationships xmlns="http://schemas.openxmlformats.org/package/2006/relationships"><Relationship Id="rId3" Type="http://schemas.microsoft.com/office/2011/relationships/chartColorStyle" Target="colors10.xml"/><Relationship Id="rId2" Type="http://schemas.microsoft.com/office/2011/relationships/chartStyle" Target="style10.xml"/><Relationship Id="rId1" Type="http://schemas.openxmlformats.org/officeDocument/2006/relationships/package" Target="../embeddings/Workbook10.xlsx"/></Relationships>
</file>

<file path=ppt/charts/_rels/chart100.xml.rels><?xml version="1.0" encoding="UTF-8" standalone="yes"?>
<Relationships xmlns="http://schemas.openxmlformats.org/package/2006/relationships"><Relationship Id="rId3" Type="http://schemas.microsoft.com/office/2011/relationships/chartColorStyle" Target="colors95.xml"/><Relationship Id="rId2" Type="http://schemas.microsoft.com/office/2011/relationships/chartStyle" Target="style95.xml"/><Relationship Id="rId1" Type="http://schemas.openxmlformats.org/officeDocument/2006/relationships/package" Target="../embeddings/Workbook100.xlsx"/></Relationships>
</file>

<file path=ppt/charts/_rels/chart101.xml.rels><?xml version="1.0" encoding="UTF-8" standalone="yes"?>
<Relationships xmlns="http://schemas.openxmlformats.org/package/2006/relationships"><Relationship Id="rId3" Type="http://schemas.microsoft.com/office/2011/relationships/chartColorStyle" Target="colors96.xml"/><Relationship Id="rId2" Type="http://schemas.microsoft.com/office/2011/relationships/chartStyle" Target="style96.xml"/><Relationship Id="rId1" Type="http://schemas.openxmlformats.org/officeDocument/2006/relationships/package" Target="../embeddings/Workbook101.xlsx"/></Relationships>
</file>

<file path=ppt/charts/_rels/chart11.xml.rels><?xml version="1.0" encoding="UTF-8" standalone="yes"?>
<Relationships xmlns="http://schemas.openxmlformats.org/package/2006/relationships"><Relationship Id="rId3" Type="http://schemas.microsoft.com/office/2011/relationships/chartColorStyle" Target="colors11.xml"/><Relationship Id="rId2" Type="http://schemas.microsoft.com/office/2011/relationships/chartStyle" Target="style11.xml"/><Relationship Id="rId1" Type="http://schemas.openxmlformats.org/officeDocument/2006/relationships/package" Target="../embeddings/Workbook11.xlsx"/></Relationships>
</file>

<file path=ppt/charts/_rels/chart12.xml.rels><?xml version="1.0" encoding="UTF-8" standalone="yes"?>
<Relationships xmlns="http://schemas.openxmlformats.org/package/2006/relationships"><Relationship Id="rId3" Type="http://schemas.microsoft.com/office/2011/relationships/chartColorStyle" Target="colors12.xml"/><Relationship Id="rId2" Type="http://schemas.microsoft.com/office/2011/relationships/chartStyle" Target="style12.xml"/><Relationship Id="rId1" Type="http://schemas.openxmlformats.org/officeDocument/2006/relationships/package" Target="../embeddings/Workbook12.xlsx"/></Relationships>
</file>

<file path=ppt/charts/_rels/chart13.xml.rels><?xml version="1.0" encoding="UTF-8" standalone="yes"?>
<Relationships xmlns="http://schemas.openxmlformats.org/package/2006/relationships"><Relationship Id="rId3" Type="http://schemas.microsoft.com/office/2011/relationships/chartColorStyle" Target="colors13.xml"/><Relationship Id="rId2" Type="http://schemas.microsoft.com/office/2011/relationships/chartStyle" Target="style13.xml"/><Relationship Id="rId1" Type="http://schemas.openxmlformats.org/officeDocument/2006/relationships/package" Target="../embeddings/Workbook13.xlsx"/></Relationships>
</file>

<file path=ppt/charts/_rels/chart14.xml.rels><?xml version="1.0" encoding="UTF-8" standalone="yes"?>
<Relationships xmlns="http://schemas.openxmlformats.org/package/2006/relationships"><Relationship Id="rId3" Type="http://schemas.microsoft.com/office/2011/relationships/chartColorStyle" Target="colors14.xml"/><Relationship Id="rId2" Type="http://schemas.microsoft.com/office/2011/relationships/chartStyle" Target="style14.xml"/><Relationship Id="rId1" Type="http://schemas.openxmlformats.org/officeDocument/2006/relationships/package" Target="../embeddings/Workbook14.xlsx"/></Relationships>
</file>

<file path=ppt/charts/_rels/chart15.xml.rels><?xml version="1.0" encoding="UTF-8" standalone="yes"?>
<Relationships xmlns="http://schemas.openxmlformats.org/package/2006/relationships"><Relationship Id="rId3" Type="http://schemas.microsoft.com/office/2011/relationships/chartColorStyle" Target="colors15.xml"/><Relationship Id="rId2" Type="http://schemas.microsoft.com/office/2011/relationships/chartStyle" Target="style15.xml"/><Relationship Id="rId1" Type="http://schemas.openxmlformats.org/officeDocument/2006/relationships/package" Target="../embeddings/Workbook15.xlsx"/></Relationships>
</file>

<file path=ppt/charts/_rels/chart16.xml.rels><?xml version="1.0" encoding="UTF-8" standalone="yes"?>
<Relationships xmlns="http://schemas.openxmlformats.org/package/2006/relationships"><Relationship Id="rId3" Type="http://schemas.microsoft.com/office/2011/relationships/chartColorStyle" Target="colors16.xml"/><Relationship Id="rId2" Type="http://schemas.microsoft.com/office/2011/relationships/chartStyle" Target="style16.xml"/><Relationship Id="rId1" Type="http://schemas.openxmlformats.org/officeDocument/2006/relationships/package" Target="../embeddings/Workbook16.xlsx"/></Relationships>
</file>

<file path=ppt/charts/_rels/chart17.xml.rels><?xml version="1.0" encoding="UTF-8" standalone="yes"?>
<Relationships xmlns="http://schemas.openxmlformats.org/package/2006/relationships"><Relationship Id="rId3" Type="http://schemas.microsoft.com/office/2011/relationships/chartColorStyle" Target="colors17.xml"/><Relationship Id="rId2" Type="http://schemas.microsoft.com/office/2011/relationships/chartStyle" Target="style17.xml"/><Relationship Id="rId1" Type="http://schemas.openxmlformats.org/officeDocument/2006/relationships/package" Target="../embeddings/Workbook17.xlsx"/></Relationships>
</file>

<file path=ppt/charts/_rels/chart18.xml.rels><?xml version="1.0" encoding="UTF-8" standalone="yes"?>
<Relationships xmlns="http://schemas.openxmlformats.org/package/2006/relationships"><Relationship Id="rId3" Type="http://schemas.microsoft.com/office/2011/relationships/chartColorStyle" Target="colors18.xml"/><Relationship Id="rId2" Type="http://schemas.microsoft.com/office/2011/relationships/chartStyle" Target="style18.xml"/><Relationship Id="rId1" Type="http://schemas.openxmlformats.org/officeDocument/2006/relationships/package" Target="../embeddings/Workbook18.xlsx"/></Relationships>
</file>

<file path=ppt/charts/_rels/chart19.xml.rels><?xml version="1.0" encoding="UTF-8" standalone="yes"?>
<Relationships xmlns="http://schemas.openxmlformats.org/package/2006/relationships"><Relationship Id="rId3" Type="http://schemas.microsoft.com/office/2011/relationships/chartColorStyle" Target="colors19.xml"/><Relationship Id="rId2" Type="http://schemas.microsoft.com/office/2011/relationships/chartStyle" Target="style19.xml"/><Relationship Id="rId1" Type="http://schemas.openxmlformats.org/officeDocument/2006/relationships/package" Target="../embeddings/Workbook19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Workbook2.xlsx"/></Relationships>
</file>

<file path=ppt/charts/_rels/chart20.xml.rels><?xml version="1.0" encoding="UTF-8" standalone="yes"?>
<Relationships xmlns="http://schemas.openxmlformats.org/package/2006/relationships"><Relationship Id="rId3" Type="http://schemas.microsoft.com/office/2011/relationships/chartColorStyle" Target="colors20.xml"/><Relationship Id="rId2" Type="http://schemas.microsoft.com/office/2011/relationships/chartStyle" Target="style20.xml"/><Relationship Id="rId1" Type="http://schemas.openxmlformats.org/officeDocument/2006/relationships/package" Target="../embeddings/Workbook20.xlsx"/></Relationships>
</file>

<file path=ppt/charts/_rels/chart21.xml.rels><?xml version="1.0" encoding="UTF-8" standalone="yes"?>
<Relationships xmlns="http://schemas.openxmlformats.org/package/2006/relationships"><Relationship Id="rId3" Type="http://schemas.microsoft.com/office/2011/relationships/chartColorStyle" Target="colors21.xml"/><Relationship Id="rId2" Type="http://schemas.microsoft.com/office/2011/relationships/chartStyle" Target="style21.xml"/><Relationship Id="rId1" Type="http://schemas.openxmlformats.org/officeDocument/2006/relationships/package" Target="../embeddings/Workbook21.xlsx"/></Relationships>
</file>

<file path=ppt/charts/_rels/chart22.xml.rels><?xml version="1.0" encoding="UTF-8" standalone="yes"?>
<Relationships xmlns="http://schemas.openxmlformats.org/package/2006/relationships"><Relationship Id="rId3" Type="http://schemas.microsoft.com/office/2011/relationships/chartColorStyle" Target="colors22.xml"/><Relationship Id="rId2" Type="http://schemas.microsoft.com/office/2011/relationships/chartStyle" Target="style22.xml"/><Relationship Id="rId1" Type="http://schemas.openxmlformats.org/officeDocument/2006/relationships/package" Target="../embeddings/Workbook22.xlsx"/></Relationships>
</file>

<file path=ppt/charts/_rels/chart23.xml.rels><?xml version="1.0" encoding="UTF-8" standalone="yes"?>
<Relationships xmlns="http://schemas.openxmlformats.org/package/2006/relationships"><Relationship Id="rId3" Type="http://schemas.microsoft.com/office/2011/relationships/chartColorStyle" Target="colors23.xml"/><Relationship Id="rId2" Type="http://schemas.microsoft.com/office/2011/relationships/chartStyle" Target="style23.xml"/><Relationship Id="rId1" Type="http://schemas.openxmlformats.org/officeDocument/2006/relationships/package" Target="../embeddings/Workbook23.xlsx"/></Relationships>
</file>

<file path=ppt/charts/_rels/chart2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4.xlsx"/></Relationships>
</file>

<file path=ppt/charts/_rels/chart25.xml.rels><?xml version="1.0" encoding="UTF-8" standalone="yes"?>
<Relationships xmlns="http://schemas.openxmlformats.org/package/2006/relationships"><Relationship Id="rId3" Type="http://schemas.microsoft.com/office/2011/relationships/chartColorStyle" Target="colors24.xml"/><Relationship Id="rId2" Type="http://schemas.microsoft.com/office/2011/relationships/chartStyle" Target="style24.xml"/><Relationship Id="rId1" Type="http://schemas.openxmlformats.org/officeDocument/2006/relationships/package" Target="../embeddings/Workbook25.xlsx"/></Relationships>
</file>

<file path=ppt/charts/_rels/chart26.xml.rels><?xml version="1.0" encoding="UTF-8" standalone="yes"?>
<Relationships xmlns="http://schemas.openxmlformats.org/package/2006/relationships"><Relationship Id="rId3" Type="http://schemas.microsoft.com/office/2011/relationships/chartColorStyle" Target="colors25.xml"/><Relationship Id="rId2" Type="http://schemas.microsoft.com/office/2011/relationships/chartStyle" Target="style25.xml"/><Relationship Id="rId1" Type="http://schemas.openxmlformats.org/officeDocument/2006/relationships/package" Target="../embeddings/Workbook26.xlsx"/></Relationships>
</file>

<file path=ppt/charts/_rels/chart2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27.xlsx"/></Relationships>
</file>

<file path=ppt/charts/_rels/chart28.xml.rels><?xml version="1.0" encoding="UTF-8" standalone="yes"?>
<Relationships xmlns="http://schemas.openxmlformats.org/package/2006/relationships"><Relationship Id="rId3" Type="http://schemas.microsoft.com/office/2011/relationships/chartColorStyle" Target="colors26.xml"/><Relationship Id="rId2" Type="http://schemas.microsoft.com/office/2011/relationships/chartStyle" Target="style26.xml"/><Relationship Id="rId1" Type="http://schemas.openxmlformats.org/officeDocument/2006/relationships/package" Target="../embeddings/Workbook28.xlsx"/></Relationships>
</file>

<file path=ppt/charts/_rels/chart29.xml.rels><?xml version="1.0" encoding="UTF-8" standalone="yes"?>
<Relationships xmlns="http://schemas.openxmlformats.org/package/2006/relationships"><Relationship Id="rId3" Type="http://schemas.microsoft.com/office/2011/relationships/chartColorStyle" Target="colors27.xml"/><Relationship Id="rId2" Type="http://schemas.microsoft.com/office/2011/relationships/chartStyle" Target="style27.xml"/><Relationship Id="rId1" Type="http://schemas.openxmlformats.org/officeDocument/2006/relationships/package" Target="../embeddings/Workbook29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Workbook3.xlsx"/></Relationships>
</file>

<file path=ppt/charts/_rels/chart3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30.xlsx"/></Relationships>
</file>

<file path=ppt/charts/_rels/chart31.xml.rels><?xml version="1.0" encoding="UTF-8" standalone="yes"?>
<Relationships xmlns="http://schemas.openxmlformats.org/package/2006/relationships"><Relationship Id="rId3" Type="http://schemas.microsoft.com/office/2011/relationships/chartColorStyle" Target="colors28.xml"/><Relationship Id="rId2" Type="http://schemas.microsoft.com/office/2011/relationships/chartStyle" Target="style28.xml"/><Relationship Id="rId1" Type="http://schemas.openxmlformats.org/officeDocument/2006/relationships/package" Target="../embeddings/Workbook31.xlsx"/></Relationships>
</file>

<file path=ppt/charts/_rels/chart32.xml.rels><?xml version="1.0" encoding="UTF-8" standalone="yes"?>
<Relationships xmlns="http://schemas.openxmlformats.org/package/2006/relationships"><Relationship Id="rId3" Type="http://schemas.microsoft.com/office/2011/relationships/chartColorStyle" Target="colors29.xml"/><Relationship Id="rId2" Type="http://schemas.microsoft.com/office/2011/relationships/chartStyle" Target="style29.xml"/><Relationship Id="rId1" Type="http://schemas.openxmlformats.org/officeDocument/2006/relationships/package" Target="../embeddings/Workbook32.xlsx"/></Relationships>
</file>

<file path=ppt/charts/_rels/chart33.xml.rels><?xml version="1.0" encoding="UTF-8" standalone="yes"?>
<Relationships xmlns="http://schemas.openxmlformats.org/package/2006/relationships"><Relationship Id="rId3" Type="http://schemas.microsoft.com/office/2011/relationships/chartColorStyle" Target="colors30.xml"/><Relationship Id="rId2" Type="http://schemas.microsoft.com/office/2011/relationships/chartStyle" Target="style30.xml"/><Relationship Id="rId1" Type="http://schemas.openxmlformats.org/officeDocument/2006/relationships/package" Target="../embeddings/Workbook33.xlsx"/></Relationships>
</file>

<file path=ppt/charts/_rels/chart34.xml.rels><?xml version="1.0" encoding="UTF-8" standalone="yes"?>
<Relationships xmlns="http://schemas.openxmlformats.org/package/2006/relationships"><Relationship Id="rId3" Type="http://schemas.microsoft.com/office/2011/relationships/chartColorStyle" Target="colors31.xml"/><Relationship Id="rId2" Type="http://schemas.microsoft.com/office/2011/relationships/chartStyle" Target="style31.xml"/><Relationship Id="rId1" Type="http://schemas.openxmlformats.org/officeDocument/2006/relationships/package" Target="../embeddings/Workbook34.xlsx"/></Relationships>
</file>

<file path=ppt/charts/_rels/chart35.xml.rels><?xml version="1.0" encoding="UTF-8" standalone="yes"?>
<Relationships xmlns="http://schemas.openxmlformats.org/package/2006/relationships"><Relationship Id="rId3" Type="http://schemas.microsoft.com/office/2011/relationships/chartColorStyle" Target="colors32.xml"/><Relationship Id="rId2" Type="http://schemas.microsoft.com/office/2011/relationships/chartStyle" Target="style32.xml"/><Relationship Id="rId1" Type="http://schemas.openxmlformats.org/officeDocument/2006/relationships/package" Target="../embeddings/Workbook35.xlsx"/></Relationships>
</file>

<file path=ppt/charts/_rels/chart36.xml.rels><?xml version="1.0" encoding="UTF-8" standalone="yes"?>
<Relationships xmlns="http://schemas.openxmlformats.org/package/2006/relationships"><Relationship Id="rId3" Type="http://schemas.microsoft.com/office/2011/relationships/chartColorStyle" Target="colors33.xml"/><Relationship Id="rId2" Type="http://schemas.microsoft.com/office/2011/relationships/chartStyle" Target="style33.xml"/><Relationship Id="rId1" Type="http://schemas.openxmlformats.org/officeDocument/2006/relationships/package" Target="../embeddings/Workbook36.xlsx"/></Relationships>
</file>

<file path=ppt/charts/_rels/chart37.xml.rels><?xml version="1.0" encoding="UTF-8" standalone="yes"?>
<Relationships xmlns="http://schemas.openxmlformats.org/package/2006/relationships"><Relationship Id="rId3" Type="http://schemas.microsoft.com/office/2011/relationships/chartColorStyle" Target="colors34.xml"/><Relationship Id="rId2" Type="http://schemas.microsoft.com/office/2011/relationships/chartStyle" Target="style34.xml"/><Relationship Id="rId1" Type="http://schemas.openxmlformats.org/officeDocument/2006/relationships/package" Target="../embeddings/Workbook37.xlsx"/></Relationships>
</file>

<file path=ppt/charts/_rels/chart38.xml.rels><?xml version="1.0" encoding="UTF-8" standalone="yes"?>
<Relationships xmlns="http://schemas.openxmlformats.org/package/2006/relationships"><Relationship Id="rId3" Type="http://schemas.microsoft.com/office/2011/relationships/chartColorStyle" Target="colors35.xml"/><Relationship Id="rId2" Type="http://schemas.microsoft.com/office/2011/relationships/chartStyle" Target="style35.xml"/><Relationship Id="rId1" Type="http://schemas.openxmlformats.org/officeDocument/2006/relationships/package" Target="../embeddings/Workbook38.xlsx"/></Relationships>
</file>

<file path=ppt/charts/_rels/chart39.xml.rels><?xml version="1.0" encoding="UTF-8" standalone="yes"?>
<Relationships xmlns="http://schemas.openxmlformats.org/package/2006/relationships"><Relationship Id="rId3" Type="http://schemas.microsoft.com/office/2011/relationships/chartColorStyle" Target="colors36.xml"/><Relationship Id="rId2" Type="http://schemas.microsoft.com/office/2011/relationships/chartStyle" Target="style36.xml"/><Relationship Id="rId1" Type="http://schemas.openxmlformats.org/officeDocument/2006/relationships/package" Target="../embeddings/Workbook39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package" Target="../embeddings/Workbook4.xlsx"/></Relationships>
</file>

<file path=ppt/charts/_rels/chart40.xml.rels><?xml version="1.0" encoding="UTF-8" standalone="yes"?>
<Relationships xmlns="http://schemas.openxmlformats.org/package/2006/relationships"><Relationship Id="rId3" Type="http://schemas.microsoft.com/office/2011/relationships/chartColorStyle" Target="colors37.xml"/><Relationship Id="rId2" Type="http://schemas.microsoft.com/office/2011/relationships/chartStyle" Target="style37.xml"/><Relationship Id="rId1" Type="http://schemas.openxmlformats.org/officeDocument/2006/relationships/package" Target="../embeddings/Workbook40.xlsx"/></Relationships>
</file>

<file path=ppt/charts/_rels/chart4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41.xlsx"/></Relationships>
</file>

<file path=ppt/charts/_rels/chart4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42.xlsx"/></Relationships>
</file>

<file path=ppt/charts/_rels/chart43.xml.rels><?xml version="1.0" encoding="UTF-8" standalone="yes"?>
<Relationships xmlns="http://schemas.openxmlformats.org/package/2006/relationships"><Relationship Id="rId3" Type="http://schemas.microsoft.com/office/2011/relationships/chartColorStyle" Target="colors38.xml"/><Relationship Id="rId2" Type="http://schemas.microsoft.com/office/2011/relationships/chartStyle" Target="style38.xml"/><Relationship Id="rId1" Type="http://schemas.openxmlformats.org/officeDocument/2006/relationships/package" Target="../embeddings/Workbook43.xlsx"/></Relationships>
</file>

<file path=ppt/charts/_rels/chart44.xml.rels><?xml version="1.0" encoding="UTF-8" standalone="yes"?>
<Relationships xmlns="http://schemas.openxmlformats.org/package/2006/relationships"><Relationship Id="rId3" Type="http://schemas.microsoft.com/office/2011/relationships/chartColorStyle" Target="colors39.xml"/><Relationship Id="rId2" Type="http://schemas.microsoft.com/office/2011/relationships/chartStyle" Target="style39.xml"/><Relationship Id="rId1" Type="http://schemas.openxmlformats.org/officeDocument/2006/relationships/package" Target="../embeddings/Workbook44.xlsx"/></Relationships>
</file>

<file path=ppt/charts/_rels/chart45.xml.rels><?xml version="1.0" encoding="UTF-8" standalone="yes"?>
<Relationships xmlns="http://schemas.openxmlformats.org/package/2006/relationships"><Relationship Id="rId3" Type="http://schemas.microsoft.com/office/2011/relationships/chartColorStyle" Target="colors40.xml"/><Relationship Id="rId2" Type="http://schemas.microsoft.com/office/2011/relationships/chartStyle" Target="style40.xml"/><Relationship Id="rId1" Type="http://schemas.openxmlformats.org/officeDocument/2006/relationships/package" Target="../embeddings/Workbook45.xlsx"/></Relationships>
</file>

<file path=ppt/charts/_rels/chart46.xml.rels><?xml version="1.0" encoding="UTF-8" standalone="yes"?>
<Relationships xmlns="http://schemas.openxmlformats.org/package/2006/relationships"><Relationship Id="rId3" Type="http://schemas.microsoft.com/office/2011/relationships/chartColorStyle" Target="colors41.xml"/><Relationship Id="rId2" Type="http://schemas.microsoft.com/office/2011/relationships/chartStyle" Target="style41.xml"/><Relationship Id="rId1" Type="http://schemas.openxmlformats.org/officeDocument/2006/relationships/package" Target="../embeddings/Workbook46.xlsx"/></Relationships>
</file>

<file path=ppt/charts/_rels/chart47.xml.rels><?xml version="1.0" encoding="UTF-8" standalone="yes"?>
<Relationships xmlns="http://schemas.openxmlformats.org/package/2006/relationships"><Relationship Id="rId3" Type="http://schemas.microsoft.com/office/2011/relationships/chartColorStyle" Target="colors42.xml"/><Relationship Id="rId2" Type="http://schemas.microsoft.com/office/2011/relationships/chartStyle" Target="style42.xml"/><Relationship Id="rId1" Type="http://schemas.openxmlformats.org/officeDocument/2006/relationships/package" Target="../embeddings/Workbook47.xlsx"/></Relationships>
</file>

<file path=ppt/charts/_rels/chart48.xml.rels><?xml version="1.0" encoding="UTF-8" standalone="yes"?>
<Relationships xmlns="http://schemas.openxmlformats.org/package/2006/relationships"><Relationship Id="rId3" Type="http://schemas.microsoft.com/office/2011/relationships/chartColorStyle" Target="colors43.xml"/><Relationship Id="rId2" Type="http://schemas.microsoft.com/office/2011/relationships/chartStyle" Target="style43.xml"/><Relationship Id="rId1" Type="http://schemas.openxmlformats.org/officeDocument/2006/relationships/package" Target="../embeddings/Workbook48.xlsx"/></Relationships>
</file>

<file path=ppt/charts/_rels/chart49.xml.rels><?xml version="1.0" encoding="UTF-8" standalone="yes"?>
<Relationships xmlns="http://schemas.openxmlformats.org/package/2006/relationships"><Relationship Id="rId3" Type="http://schemas.microsoft.com/office/2011/relationships/chartColorStyle" Target="colors44.xml"/><Relationship Id="rId2" Type="http://schemas.microsoft.com/office/2011/relationships/chartStyle" Target="style44.xml"/><Relationship Id="rId1" Type="http://schemas.openxmlformats.org/officeDocument/2006/relationships/package" Target="../embeddings/Workbook49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package" Target="../embeddings/Workbook5.xlsx"/></Relationships>
</file>

<file path=ppt/charts/_rels/chart50.xml.rels><?xml version="1.0" encoding="UTF-8" standalone="yes"?>
<Relationships xmlns="http://schemas.openxmlformats.org/package/2006/relationships"><Relationship Id="rId3" Type="http://schemas.microsoft.com/office/2011/relationships/chartColorStyle" Target="colors45.xml"/><Relationship Id="rId2" Type="http://schemas.microsoft.com/office/2011/relationships/chartStyle" Target="style45.xml"/><Relationship Id="rId1" Type="http://schemas.openxmlformats.org/officeDocument/2006/relationships/package" Target="../embeddings/Workbook50.xlsx"/></Relationships>
</file>

<file path=ppt/charts/_rels/chart51.xml.rels><?xml version="1.0" encoding="UTF-8" standalone="yes"?>
<Relationships xmlns="http://schemas.openxmlformats.org/package/2006/relationships"><Relationship Id="rId3" Type="http://schemas.microsoft.com/office/2011/relationships/chartColorStyle" Target="colors46.xml"/><Relationship Id="rId2" Type="http://schemas.microsoft.com/office/2011/relationships/chartStyle" Target="style46.xml"/><Relationship Id="rId1" Type="http://schemas.openxmlformats.org/officeDocument/2006/relationships/package" Target="../embeddings/Workbook51.xlsx"/></Relationships>
</file>

<file path=ppt/charts/_rels/chart52.xml.rels><?xml version="1.0" encoding="UTF-8" standalone="yes"?>
<Relationships xmlns="http://schemas.openxmlformats.org/package/2006/relationships"><Relationship Id="rId4" Type="http://schemas.microsoft.com/office/2011/relationships/chartColorStyle" Target="colors47.xml"/><Relationship Id="rId3" Type="http://schemas.microsoft.com/office/2011/relationships/chartStyle" Target="style47.xml"/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52.xlsx"/></Relationships>
</file>

<file path=ppt/charts/_rels/chart53.xml.rels><?xml version="1.0" encoding="UTF-8" standalone="yes"?>
<Relationships xmlns="http://schemas.openxmlformats.org/package/2006/relationships"><Relationship Id="rId3" Type="http://schemas.microsoft.com/office/2011/relationships/chartColorStyle" Target="colors48.xml"/><Relationship Id="rId2" Type="http://schemas.microsoft.com/office/2011/relationships/chartStyle" Target="style48.xml"/><Relationship Id="rId1" Type="http://schemas.openxmlformats.org/officeDocument/2006/relationships/package" Target="../embeddings/Workbook53.xlsx"/></Relationships>
</file>

<file path=ppt/charts/_rels/chart54.xml.rels><?xml version="1.0" encoding="UTF-8" standalone="yes"?>
<Relationships xmlns="http://schemas.openxmlformats.org/package/2006/relationships"><Relationship Id="rId3" Type="http://schemas.microsoft.com/office/2011/relationships/chartColorStyle" Target="colors49.xml"/><Relationship Id="rId2" Type="http://schemas.microsoft.com/office/2011/relationships/chartStyle" Target="style49.xml"/><Relationship Id="rId1" Type="http://schemas.openxmlformats.org/officeDocument/2006/relationships/package" Target="../embeddings/Workbook54.xlsx"/></Relationships>
</file>

<file path=ppt/charts/_rels/chart55.xml.rels><?xml version="1.0" encoding="UTF-8" standalone="yes"?>
<Relationships xmlns="http://schemas.openxmlformats.org/package/2006/relationships"><Relationship Id="rId3" Type="http://schemas.microsoft.com/office/2011/relationships/chartColorStyle" Target="colors50.xml"/><Relationship Id="rId2" Type="http://schemas.microsoft.com/office/2011/relationships/chartStyle" Target="style50.xml"/><Relationship Id="rId1" Type="http://schemas.openxmlformats.org/officeDocument/2006/relationships/package" Target="../embeddings/Workbook55.xlsx"/></Relationships>
</file>

<file path=ppt/charts/_rels/chart56.xml.rels><?xml version="1.0" encoding="UTF-8" standalone="yes"?>
<Relationships xmlns="http://schemas.openxmlformats.org/package/2006/relationships"><Relationship Id="rId3" Type="http://schemas.microsoft.com/office/2011/relationships/chartColorStyle" Target="colors51.xml"/><Relationship Id="rId2" Type="http://schemas.microsoft.com/office/2011/relationships/chartStyle" Target="style51.xml"/><Relationship Id="rId1" Type="http://schemas.openxmlformats.org/officeDocument/2006/relationships/package" Target="../embeddings/Workbook56.xlsx"/></Relationships>
</file>

<file path=ppt/charts/_rels/chart57.xml.rels><?xml version="1.0" encoding="UTF-8" standalone="yes"?>
<Relationships xmlns="http://schemas.openxmlformats.org/package/2006/relationships"><Relationship Id="rId4" Type="http://schemas.microsoft.com/office/2011/relationships/chartColorStyle" Target="colors52.xml"/><Relationship Id="rId3" Type="http://schemas.microsoft.com/office/2011/relationships/chartStyle" Target="style52.xml"/><Relationship Id="rId2" Type="http://schemas.openxmlformats.org/officeDocument/2006/relationships/themeOverride" Target="../theme/themeOverride3.xml"/><Relationship Id="rId1" Type="http://schemas.openxmlformats.org/officeDocument/2006/relationships/package" Target="../embeddings/Workbook57.xlsx"/></Relationships>
</file>

<file path=ppt/charts/_rels/chart58.xml.rels><?xml version="1.0" encoding="UTF-8" standalone="yes"?>
<Relationships xmlns="http://schemas.openxmlformats.org/package/2006/relationships"><Relationship Id="rId3" Type="http://schemas.microsoft.com/office/2011/relationships/chartColorStyle" Target="colors53.xml"/><Relationship Id="rId2" Type="http://schemas.microsoft.com/office/2011/relationships/chartStyle" Target="style53.xml"/><Relationship Id="rId1" Type="http://schemas.openxmlformats.org/officeDocument/2006/relationships/package" Target="../embeddings/Workbook58.xlsx"/></Relationships>
</file>

<file path=ppt/charts/_rels/chart59.xml.rels><?xml version="1.0" encoding="UTF-8" standalone="yes"?>
<Relationships xmlns="http://schemas.openxmlformats.org/package/2006/relationships"><Relationship Id="rId4" Type="http://schemas.microsoft.com/office/2011/relationships/chartColorStyle" Target="colors54.xml"/><Relationship Id="rId3" Type="http://schemas.microsoft.com/office/2011/relationships/chartStyle" Target="style54.xml"/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Workbook59.xlsx"/></Relationships>
</file>

<file path=ppt/charts/_rels/chart6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package" Target="../embeddings/Workbook6.xlsx"/></Relationships>
</file>

<file path=ppt/charts/_rels/chart60.xml.rels><?xml version="1.0" encoding="UTF-8" standalone="yes"?>
<Relationships xmlns="http://schemas.openxmlformats.org/package/2006/relationships"><Relationship Id="rId4" Type="http://schemas.microsoft.com/office/2011/relationships/chartColorStyle" Target="colors55.xml"/><Relationship Id="rId3" Type="http://schemas.microsoft.com/office/2011/relationships/chartStyle" Target="style55.xml"/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Workbook60.xlsx"/></Relationships>
</file>

<file path=ppt/charts/_rels/chart61.xml.rels><?xml version="1.0" encoding="UTF-8" standalone="yes"?>
<Relationships xmlns="http://schemas.openxmlformats.org/package/2006/relationships"><Relationship Id="rId4" Type="http://schemas.microsoft.com/office/2011/relationships/chartColorStyle" Target="colors56.xml"/><Relationship Id="rId3" Type="http://schemas.microsoft.com/office/2011/relationships/chartStyle" Target="style56.xml"/><Relationship Id="rId2" Type="http://schemas.openxmlformats.org/officeDocument/2006/relationships/chartUserShapes" Target="../drawings/drawing3.xml"/><Relationship Id="rId1" Type="http://schemas.openxmlformats.org/officeDocument/2006/relationships/package" Target="../embeddings/Workbook61.xlsx"/></Relationships>
</file>

<file path=ppt/charts/_rels/chart62.xml.rels><?xml version="1.0" encoding="UTF-8" standalone="yes"?>
<Relationships xmlns="http://schemas.openxmlformats.org/package/2006/relationships"><Relationship Id="rId4" Type="http://schemas.microsoft.com/office/2011/relationships/chartColorStyle" Target="colors57.xml"/><Relationship Id="rId3" Type="http://schemas.microsoft.com/office/2011/relationships/chartStyle" Target="style57.xml"/><Relationship Id="rId2" Type="http://schemas.openxmlformats.org/officeDocument/2006/relationships/chartUserShapes" Target="../drawings/drawing4.xml"/><Relationship Id="rId1" Type="http://schemas.openxmlformats.org/officeDocument/2006/relationships/package" Target="../embeddings/Workbook62.xlsx"/></Relationships>
</file>

<file path=ppt/charts/_rels/chart63.xml.rels><?xml version="1.0" encoding="UTF-8" standalone="yes"?>
<Relationships xmlns="http://schemas.openxmlformats.org/package/2006/relationships"><Relationship Id="rId4" Type="http://schemas.microsoft.com/office/2011/relationships/chartColorStyle" Target="colors58.xml"/><Relationship Id="rId3" Type="http://schemas.microsoft.com/office/2011/relationships/chartStyle" Target="style58.xml"/><Relationship Id="rId2" Type="http://schemas.openxmlformats.org/officeDocument/2006/relationships/chartUserShapes" Target="../drawings/drawing5.xml"/><Relationship Id="rId1" Type="http://schemas.openxmlformats.org/officeDocument/2006/relationships/package" Target="../embeddings/Workbook63.xlsx"/></Relationships>
</file>

<file path=ppt/charts/_rels/chart64.xml.rels><?xml version="1.0" encoding="UTF-8" standalone="yes"?>
<Relationships xmlns="http://schemas.openxmlformats.org/package/2006/relationships"><Relationship Id="rId4" Type="http://schemas.microsoft.com/office/2011/relationships/chartColorStyle" Target="colors59.xml"/><Relationship Id="rId3" Type="http://schemas.microsoft.com/office/2011/relationships/chartStyle" Target="style59.xml"/><Relationship Id="rId2" Type="http://schemas.openxmlformats.org/officeDocument/2006/relationships/themeOverride" Target="../theme/themeOverride4.xml"/><Relationship Id="rId1" Type="http://schemas.openxmlformats.org/officeDocument/2006/relationships/package" Target="../embeddings/Workbook64.xlsx"/></Relationships>
</file>

<file path=ppt/charts/_rels/chart65.xml.rels><?xml version="1.0" encoding="UTF-8" standalone="yes"?>
<Relationships xmlns="http://schemas.openxmlformats.org/package/2006/relationships"><Relationship Id="rId4" Type="http://schemas.microsoft.com/office/2011/relationships/chartColorStyle" Target="colors60.xml"/><Relationship Id="rId3" Type="http://schemas.microsoft.com/office/2011/relationships/chartStyle" Target="style60.xml"/><Relationship Id="rId2" Type="http://schemas.openxmlformats.org/officeDocument/2006/relationships/themeOverride" Target="../theme/themeOverride5.xml"/><Relationship Id="rId1" Type="http://schemas.openxmlformats.org/officeDocument/2006/relationships/package" Target="../embeddings/Workbook65.xlsx"/></Relationships>
</file>

<file path=ppt/charts/_rels/chart66.xml.rels><?xml version="1.0" encoding="UTF-8" standalone="yes"?>
<Relationships xmlns="http://schemas.openxmlformats.org/package/2006/relationships"><Relationship Id="rId4" Type="http://schemas.microsoft.com/office/2011/relationships/chartColorStyle" Target="colors61.xml"/><Relationship Id="rId3" Type="http://schemas.microsoft.com/office/2011/relationships/chartStyle" Target="style61.xml"/><Relationship Id="rId2" Type="http://schemas.openxmlformats.org/officeDocument/2006/relationships/themeOverride" Target="../theme/themeOverride6.xml"/><Relationship Id="rId1" Type="http://schemas.openxmlformats.org/officeDocument/2006/relationships/package" Target="../embeddings/Workbook66.xlsx"/></Relationships>
</file>

<file path=ppt/charts/_rels/chart67.xml.rels><?xml version="1.0" encoding="UTF-8" standalone="yes"?>
<Relationships xmlns="http://schemas.openxmlformats.org/package/2006/relationships"><Relationship Id="rId4" Type="http://schemas.microsoft.com/office/2011/relationships/chartColorStyle" Target="colors62.xml"/><Relationship Id="rId3" Type="http://schemas.microsoft.com/office/2011/relationships/chartStyle" Target="style62.xml"/><Relationship Id="rId2" Type="http://schemas.openxmlformats.org/officeDocument/2006/relationships/themeOverride" Target="../theme/themeOverride7.xml"/><Relationship Id="rId1" Type="http://schemas.openxmlformats.org/officeDocument/2006/relationships/package" Target="../embeddings/Workbook67.xlsx"/></Relationships>
</file>

<file path=ppt/charts/_rels/chart68.xml.rels><?xml version="1.0" encoding="UTF-8" standalone="yes"?>
<Relationships xmlns="http://schemas.openxmlformats.org/package/2006/relationships"><Relationship Id="rId3" Type="http://schemas.microsoft.com/office/2011/relationships/chartColorStyle" Target="colors63.xml"/><Relationship Id="rId2" Type="http://schemas.microsoft.com/office/2011/relationships/chartStyle" Target="style63.xml"/><Relationship Id="rId1" Type="http://schemas.openxmlformats.org/officeDocument/2006/relationships/package" Target="../embeddings/Workbook68.xlsx"/></Relationships>
</file>

<file path=ppt/charts/_rels/chart69.xml.rels><?xml version="1.0" encoding="UTF-8" standalone="yes"?>
<Relationships xmlns="http://schemas.openxmlformats.org/package/2006/relationships"><Relationship Id="rId3" Type="http://schemas.microsoft.com/office/2011/relationships/chartColorStyle" Target="colors64.xml"/><Relationship Id="rId2" Type="http://schemas.microsoft.com/office/2011/relationships/chartStyle" Target="style64.xml"/><Relationship Id="rId1" Type="http://schemas.openxmlformats.org/officeDocument/2006/relationships/package" Target="../embeddings/Workbook69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ColorStyle" Target="colors7.xml"/><Relationship Id="rId2" Type="http://schemas.microsoft.com/office/2011/relationships/chartStyle" Target="style7.xml"/><Relationship Id="rId1" Type="http://schemas.openxmlformats.org/officeDocument/2006/relationships/package" Target="../embeddings/Workbook7.xlsx"/></Relationships>
</file>

<file path=ppt/charts/_rels/chart70.xml.rels><?xml version="1.0" encoding="UTF-8" standalone="yes"?>
<Relationships xmlns="http://schemas.openxmlformats.org/package/2006/relationships"><Relationship Id="rId3" Type="http://schemas.microsoft.com/office/2011/relationships/chartColorStyle" Target="colors65.xml"/><Relationship Id="rId2" Type="http://schemas.microsoft.com/office/2011/relationships/chartStyle" Target="style65.xml"/><Relationship Id="rId1" Type="http://schemas.openxmlformats.org/officeDocument/2006/relationships/package" Target="../embeddings/Workbook70.xlsx"/></Relationships>
</file>

<file path=ppt/charts/_rels/chart71.xml.rels><?xml version="1.0" encoding="UTF-8" standalone="yes"?>
<Relationships xmlns="http://schemas.openxmlformats.org/package/2006/relationships"><Relationship Id="rId3" Type="http://schemas.microsoft.com/office/2011/relationships/chartColorStyle" Target="colors66.xml"/><Relationship Id="rId2" Type="http://schemas.microsoft.com/office/2011/relationships/chartStyle" Target="style66.xml"/><Relationship Id="rId1" Type="http://schemas.openxmlformats.org/officeDocument/2006/relationships/package" Target="../embeddings/Workbook71.xlsx"/></Relationships>
</file>

<file path=ppt/charts/_rels/chart72.xml.rels><?xml version="1.0" encoding="UTF-8" standalone="yes"?>
<Relationships xmlns="http://schemas.openxmlformats.org/package/2006/relationships"><Relationship Id="rId3" Type="http://schemas.microsoft.com/office/2011/relationships/chartColorStyle" Target="colors67.xml"/><Relationship Id="rId2" Type="http://schemas.microsoft.com/office/2011/relationships/chartStyle" Target="style67.xml"/><Relationship Id="rId1" Type="http://schemas.openxmlformats.org/officeDocument/2006/relationships/package" Target="../embeddings/Workbook72.xlsx"/></Relationships>
</file>

<file path=ppt/charts/_rels/chart73.xml.rels><?xml version="1.0" encoding="UTF-8" standalone="yes"?>
<Relationships xmlns="http://schemas.openxmlformats.org/package/2006/relationships"><Relationship Id="rId3" Type="http://schemas.microsoft.com/office/2011/relationships/chartColorStyle" Target="colors68.xml"/><Relationship Id="rId2" Type="http://schemas.microsoft.com/office/2011/relationships/chartStyle" Target="style68.xml"/><Relationship Id="rId1" Type="http://schemas.openxmlformats.org/officeDocument/2006/relationships/package" Target="../embeddings/Workbook73.xlsx"/></Relationships>
</file>

<file path=ppt/charts/_rels/chart74.xml.rels><?xml version="1.0" encoding="UTF-8" standalone="yes"?>
<Relationships xmlns="http://schemas.openxmlformats.org/package/2006/relationships"><Relationship Id="rId3" Type="http://schemas.microsoft.com/office/2011/relationships/chartColorStyle" Target="colors69.xml"/><Relationship Id="rId2" Type="http://schemas.microsoft.com/office/2011/relationships/chartStyle" Target="style69.xml"/><Relationship Id="rId1" Type="http://schemas.openxmlformats.org/officeDocument/2006/relationships/package" Target="../embeddings/Workbook74.xlsx"/></Relationships>
</file>

<file path=ppt/charts/_rels/chart75.xml.rels><?xml version="1.0" encoding="UTF-8" standalone="yes"?>
<Relationships xmlns="http://schemas.openxmlformats.org/package/2006/relationships"><Relationship Id="rId3" Type="http://schemas.microsoft.com/office/2011/relationships/chartColorStyle" Target="colors70.xml"/><Relationship Id="rId2" Type="http://schemas.microsoft.com/office/2011/relationships/chartStyle" Target="style70.xml"/><Relationship Id="rId1" Type="http://schemas.openxmlformats.org/officeDocument/2006/relationships/package" Target="../embeddings/Workbook75.xlsx"/></Relationships>
</file>

<file path=ppt/charts/_rels/chart76.xml.rels><?xml version="1.0" encoding="UTF-8" standalone="yes"?>
<Relationships xmlns="http://schemas.openxmlformats.org/package/2006/relationships"><Relationship Id="rId3" Type="http://schemas.microsoft.com/office/2011/relationships/chartColorStyle" Target="colors71.xml"/><Relationship Id="rId2" Type="http://schemas.microsoft.com/office/2011/relationships/chartStyle" Target="style71.xml"/><Relationship Id="rId1" Type="http://schemas.openxmlformats.org/officeDocument/2006/relationships/package" Target="../embeddings/Workbook76.xlsx"/></Relationships>
</file>

<file path=ppt/charts/_rels/chart77.xml.rels><?xml version="1.0" encoding="UTF-8" standalone="yes"?>
<Relationships xmlns="http://schemas.openxmlformats.org/package/2006/relationships"><Relationship Id="rId3" Type="http://schemas.microsoft.com/office/2011/relationships/chartColorStyle" Target="colors72.xml"/><Relationship Id="rId2" Type="http://schemas.microsoft.com/office/2011/relationships/chartStyle" Target="style72.xml"/><Relationship Id="rId1" Type="http://schemas.openxmlformats.org/officeDocument/2006/relationships/package" Target="../embeddings/Workbook77.xlsx"/></Relationships>
</file>

<file path=ppt/charts/_rels/chart78.xml.rels><?xml version="1.0" encoding="UTF-8" standalone="yes"?>
<Relationships xmlns="http://schemas.openxmlformats.org/package/2006/relationships"><Relationship Id="rId3" Type="http://schemas.microsoft.com/office/2011/relationships/chartColorStyle" Target="colors73.xml"/><Relationship Id="rId2" Type="http://schemas.microsoft.com/office/2011/relationships/chartStyle" Target="style73.xml"/><Relationship Id="rId1" Type="http://schemas.openxmlformats.org/officeDocument/2006/relationships/package" Target="../embeddings/Workbook78.xlsx"/></Relationships>
</file>

<file path=ppt/charts/_rels/chart79.xml.rels><?xml version="1.0" encoding="UTF-8" standalone="yes"?>
<Relationships xmlns="http://schemas.openxmlformats.org/package/2006/relationships"><Relationship Id="rId3" Type="http://schemas.microsoft.com/office/2011/relationships/chartColorStyle" Target="colors74.xml"/><Relationship Id="rId2" Type="http://schemas.microsoft.com/office/2011/relationships/chartStyle" Target="style74.xml"/><Relationship Id="rId1" Type="http://schemas.openxmlformats.org/officeDocument/2006/relationships/package" Target="../embeddings/Workbook79.xlsx"/></Relationships>
</file>

<file path=ppt/charts/_rels/chart8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package" Target="../embeddings/Workbook8.xlsx"/></Relationships>
</file>

<file path=ppt/charts/_rels/chart80.xml.rels><?xml version="1.0" encoding="UTF-8" standalone="yes"?>
<Relationships xmlns="http://schemas.openxmlformats.org/package/2006/relationships"><Relationship Id="rId3" Type="http://schemas.microsoft.com/office/2011/relationships/chartColorStyle" Target="colors75.xml"/><Relationship Id="rId2" Type="http://schemas.microsoft.com/office/2011/relationships/chartStyle" Target="style75.xml"/><Relationship Id="rId1" Type="http://schemas.openxmlformats.org/officeDocument/2006/relationships/package" Target="../embeddings/Workbook80.xlsx"/></Relationships>
</file>

<file path=ppt/charts/_rels/chart81.xml.rels><?xml version="1.0" encoding="UTF-8" standalone="yes"?>
<Relationships xmlns="http://schemas.openxmlformats.org/package/2006/relationships"><Relationship Id="rId3" Type="http://schemas.microsoft.com/office/2011/relationships/chartColorStyle" Target="colors76.xml"/><Relationship Id="rId2" Type="http://schemas.microsoft.com/office/2011/relationships/chartStyle" Target="style76.xml"/><Relationship Id="rId1" Type="http://schemas.openxmlformats.org/officeDocument/2006/relationships/package" Target="../embeddings/Workbook81.xlsx"/></Relationships>
</file>

<file path=ppt/charts/_rels/chart82.xml.rels><?xml version="1.0" encoding="UTF-8" standalone="yes"?>
<Relationships xmlns="http://schemas.openxmlformats.org/package/2006/relationships"><Relationship Id="rId3" Type="http://schemas.microsoft.com/office/2011/relationships/chartColorStyle" Target="colors77.xml"/><Relationship Id="rId2" Type="http://schemas.microsoft.com/office/2011/relationships/chartStyle" Target="style77.xml"/><Relationship Id="rId1" Type="http://schemas.openxmlformats.org/officeDocument/2006/relationships/package" Target="../embeddings/Workbook82.xlsx"/></Relationships>
</file>

<file path=ppt/charts/_rels/chart83.xml.rels><?xml version="1.0" encoding="UTF-8" standalone="yes"?>
<Relationships xmlns="http://schemas.openxmlformats.org/package/2006/relationships"><Relationship Id="rId3" Type="http://schemas.microsoft.com/office/2011/relationships/chartColorStyle" Target="colors78.xml"/><Relationship Id="rId2" Type="http://schemas.microsoft.com/office/2011/relationships/chartStyle" Target="style78.xml"/><Relationship Id="rId1" Type="http://schemas.openxmlformats.org/officeDocument/2006/relationships/package" Target="../embeddings/Workbook83.xlsx"/></Relationships>
</file>

<file path=ppt/charts/_rels/chart84.xml.rels><?xml version="1.0" encoding="UTF-8" standalone="yes"?>
<Relationships xmlns="http://schemas.openxmlformats.org/package/2006/relationships"><Relationship Id="rId3" Type="http://schemas.microsoft.com/office/2011/relationships/chartColorStyle" Target="colors79.xml"/><Relationship Id="rId2" Type="http://schemas.microsoft.com/office/2011/relationships/chartStyle" Target="style79.xml"/><Relationship Id="rId1" Type="http://schemas.openxmlformats.org/officeDocument/2006/relationships/package" Target="../embeddings/Workbook84.xlsx"/></Relationships>
</file>

<file path=ppt/charts/_rels/chart85.xml.rels><?xml version="1.0" encoding="UTF-8" standalone="yes"?>
<Relationships xmlns="http://schemas.openxmlformats.org/package/2006/relationships"><Relationship Id="rId3" Type="http://schemas.microsoft.com/office/2011/relationships/chartColorStyle" Target="colors80.xml"/><Relationship Id="rId2" Type="http://schemas.microsoft.com/office/2011/relationships/chartStyle" Target="style80.xml"/><Relationship Id="rId1" Type="http://schemas.openxmlformats.org/officeDocument/2006/relationships/package" Target="../embeddings/Workbook85.xlsx"/></Relationships>
</file>

<file path=ppt/charts/_rels/chart86.xml.rels><?xml version="1.0" encoding="UTF-8" standalone="yes"?>
<Relationships xmlns="http://schemas.openxmlformats.org/package/2006/relationships"><Relationship Id="rId3" Type="http://schemas.microsoft.com/office/2011/relationships/chartColorStyle" Target="colors81.xml"/><Relationship Id="rId2" Type="http://schemas.microsoft.com/office/2011/relationships/chartStyle" Target="style81.xml"/><Relationship Id="rId1" Type="http://schemas.openxmlformats.org/officeDocument/2006/relationships/package" Target="../embeddings/Workbook86.xlsx"/></Relationships>
</file>

<file path=ppt/charts/_rels/chart87.xml.rels><?xml version="1.0" encoding="UTF-8" standalone="yes"?>
<Relationships xmlns="http://schemas.openxmlformats.org/package/2006/relationships"><Relationship Id="rId3" Type="http://schemas.microsoft.com/office/2011/relationships/chartColorStyle" Target="colors82.xml"/><Relationship Id="rId2" Type="http://schemas.microsoft.com/office/2011/relationships/chartStyle" Target="style82.xml"/><Relationship Id="rId1" Type="http://schemas.openxmlformats.org/officeDocument/2006/relationships/package" Target="../embeddings/Workbook87.xlsx"/></Relationships>
</file>

<file path=ppt/charts/_rels/chart88.xml.rels><?xml version="1.0" encoding="UTF-8" standalone="yes"?>
<Relationships xmlns="http://schemas.openxmlformats.org/package/2006/relationships"><Relationship Id="rId3" Type="http://schemas.microsoft.com/office/2011/relationships/chartColorStyle" Target="colors83.xml"/><Relationship Id="rId2" Type="http://schemas.microsoft.com/office/2011/relationships/chartStyle" Target="style83.xml"/><Relationship Id="rId1" Type="http://schemas.openxmlformats.org/officeDocument/2006/relationships/package" Target="../embeddings/Workbook88.xlsx"/></Relationships>
</file>

<file path=ppt/charts/_rels/chart89.xml.rels><?xml version="1.0" encoding="UTF-8" standalone="yes"?>
<Relationships xmlns="http://schemas.openxmlformats.org/package/2006/relationships"><Relationship Id="rId3" Type="http://schemas.microsoft.com/office/2011/relationships/chartColorStyle" Target="colors84.xml"/><Relationship Id="rId2" Type="http://schemas.microsoft.com/office/2011/relationships/chartStyle" Target="style84.xml"/><Relationship Id="rId1" Type="http://schemas.openxmlformats.org/officeDocument/2006/relationships/package" Target="../embeddings/Workbook89.xlsx"/></Relationships>
</file>

<file path=ppt/charts/_rels/chart9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package" Target="../embeddings/Workbook9.xlsx"/></Relationships>
</file>

<file path=ppt/charts/_rels/chart90.xml.rels><?xml version="1.0" encoding="UTF-8" standalone="yes"?>
<Relationships xmlns="http://schemas.openxmlformats.org/package/2006/relationships"><Relationship Id="rId3" Type="http://schemas.microsoft.com/office/2011/relationships/chartColorStyle" Target="colors85.xml"/><Relationship Id="rId2" Type="http://schemas.microsoft.com/office/2011/relationships/chartStyle" Target="style85.xml"/><Relationship Id="rId1" Type="http://schemas.openxmlformats.org/officeDocument/2006/relationships/package" Target="../embeddings/Workbook90.xlsx"/></Relationships>
</file>

<file path=ppt/charts/_rels/chart91.xml.rels><?xml version="1.0" encoding="UTF-8" standalone="yes"?>
<Relationships xmlns="http://schemas.openxmlformats.org/package/2006/relationships"><Relationship Id="rId3" Type="http://schemas.microsoft.com/office/2011/relationships/chartColorStyle" Target="colors86.xml"/><Relationship Id="rId2" Type="http://schemas.microsoft.com/office/2011/relationships/chartStyle" Target="style86.xml"/><Relationship Id="rId1" Type="http://schemas.openxmlformats.org/officeDocument/2006/relationships/package" Target="../embeddings/Workbook91.xlsx"/></Relationships>
</file>

<file path=ppt/charts/_rels/chart92.xml.rels><?xml version="1.0" encoding="UTF-8" standalone="yes"?>
<Relationships xmlns="http://schemas.openxmlformats.org/package/2006/relationships"><Relationship Id="rId4" Type="http://schemas.microsoft.com/office/2011/relationships/chartColorStyle" Target="colors87.xml"/><Relationship Id="rId3" Type="http://schemas.microsoft.com/office/2011/relationships/chartStyle" Target="style87.xml"/><Relationship Id="rId2" Type="http://schemas.openxmlformats.org/officeDocument/2006/relationships/themeOverride" Target="../theme/themeOverride8.xml"/><Relationship Id="rId1" Type="http://schemas.openxmlformats.org/officeDocument/2006/relationships/package" Target="../embeddings/Workbook92.xlsx"/></Relationships>
</file>

<file path=ppt/charts/_rels/chart93.xml.rels><?xml version="1.0" encoding="UTF-8" standalone="yes"?>
<Relationships xmlns="http://schemas.openxmlformats.org/package/2006/relationships"><Relationship Id="rId4" Type="http://schemas.microsoft.com/office/2011/relationships/chartColorStyle" Target="colors88.xml"/><Relationship Id="rId3" Type="http://schemas.microsoft.com/office/2011/relationships/chartStyle" Target="style88.xml"/><Relationship Id="rId2" Type="http://schemas.openxmlformats.org/officeDocument/2006/relationships/themeOverride" Target="../theme/themeOverride9.xml"/><Relationship Id="rId1" Type="http://schemas.openxmlformats.org/officeDocument/2006/relationships/package" Target="../embeddings/Workbook93.xlsx"/></Relationships>
</file>

<file path=ppt/charts/_rels/chart94.xml.rels><?xml version="1.0" encoding="UTF-8" standalone="yes"?>
<Relationships xmlns="http://schemas.openxmlformats.org/package/2006/relationships"><Relationship Id="rId4" Type="http://schemas.microsoft.com/office/2011/relationships/chartColorStyle" Target="colors89.xml"/><Relationship Id="rId3" Type="http://schemas.microsoft.com/office/2011/relationships/chartStyle" Target="style89.xml"/><Relationship Id="rId2" Type="http://schemas.openxmlformats.org/officeDocument/2006/relationships/themeOverride" Target="../theme/themeOverride10.xml"/><Relationship Id="rId1" Type="http://schemas.openxmlformats.org/officeDocument/2006/relationships/package" Target="../embeddings/Workbook94.xlsx"/></Relationships>
</file>

<file path=ppt/charts/_rels/chart95.xml.rels><?xml version="1.0" encoding="UTF-8" standalone="yes"?>
<Relationships xmlns="http://schemas.openxmlformats.org/package/2006/relationships"><Relationship Id="rId4" Type="http://schemas.microsoft.com/office/2011/relationships/chartColorStyle" Target="colors90.xml"/><Relationship Id="rId3" Type="http://schemas.microsoft.com/office/2011/relationships/chartStyle" Target="style90.xml"/><Relationship Id="rId2" Type="http://schemas.openxmlformats.org/officeDocument/2006/relationships/themeOverride" Target="../theme/themeOverride11.xml"/><Relationship Id="rId1" Type="http://schemas.openxmlformats.org/officeDocument/2006/relationships/package" Target="../embeddings/Workbook95.xlsx"/></Relationships>
</file>

<file path=ppt/charts/_rels/chart96.xml.rels><?xml version="1.0" encoding="UTF-8" standalone="yes"?>
<Relationships xmlns="http://schemas.openxmlformats.org/package/2006/relationships"><Relationship Id="rId4" Type="http://schemas.microsoft.com/office/2011/relationships/chartColorStyle" Target="colors91.xml"/><Relationship Id="rId3" Type="http://schemas.microsoft.com/office/2011/relationships/chartStyle" Target="style91.xml"/><Relationship Id="rId2" Type="http://schemas.openxmlformats.org/officeDocument/2006/relationships/themeOverride" Target="../theme/themeOverride12.xml"/><Relationship Id="rId1" Type="http://schemas.openxmlformats.org/officeDocument/2006/relationships/package" Target="../embeddings/Workbook96.xlsx"/></Relationships>
</file>

<file path=ppt/charts/_rels/chart97.xml.rels><?xml version="1.0" encoding="UTF-8" standalone="yes"?>
<Relationships xmlns="http://schemas.openxmlformats.org/package/2006/relationships"><Relationship Id="rId3" Type="http://schemas.microsoft.com/office/2011/relationships/chartColorStyle" Target="colors92.xml"/><Relationship Id="rId2" Type="http://schemas.microsoft.com/office/2011/relationships/chartStyle" Target="style92.xml"/><Relationship Id="rId1" Type="http://schemas.openxmlformats.org/officeDocument/2006/relationships/package" Target="../embeddings/Workbook97.xlsx"/></Relationships>
</file>

<file path=ppt/charts/_rels/chart98.xml.rels><?xml version="1.0" encoding="UTF-8" standalone="yes"?>
<Relationships xmlns="http://schemas.openxmlformats.org/package/2006/relationships"><Relationship Id="rId3" Type="http://schemas.microsoft.com/office/2011/relationships/chartColorStyle" Target="colors93.xml"/><Relationship Id="rId2" Type="http://schemas.microsoft.com/office/2011/relationships/chartStyle" Target="style93.xml"/><Relationship Id="rId1" Type="http://schemas.openxmlformats.org/officeDocument/2006/relationships/package" Target="../embeddings/Workbook98.xlsx"/></Relationships>
</file>

<file path=ppt/charts/_rels/chart99.xml.rels><?xml version="1.0" encoding="UTF-8" standalone="yes"?>
<Relationships xmlns="http://schemas.openxmlformats.org/package/2006/relationships"><Relationship Id="rId3" Type="http://schemas.microsoft.com/office/2011/relationships/chartColorStyle" Target="colors94.xml"/><Relationship Id="rId2" Type="http://schemas.microsoft.com/office/2011/relationships/chartStyle" Target="style94.xml"/><Relationship Id="rId1" Type="http://schemas.openxmlformats.org/officeDocument/2006/relationships/package" Target="../embeddings/Workbook9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销量（万台）</c:v>
                </c:pt>
              </c:strCache>
            </c:strRef>
          </c:tx>
          <c:spPr>
            <a:noFill/>
            <a:ln>
              <a:solidFill>
                <a:srgbClr val="00539E"/>
              </a:solidFill>
            </a:ln>
            <a:effectLst/>
          </c:spPr>
          <c:invertIfNegative val="0"/>
          <c:dPt>
            <c:idx val="8"/>
            <c:invertIfNegative val="0"/>
            <c:bubble3D val="0"/>
            <c:spPr>
              <a:noFill/>
              <a:ln>
                <a:solidFill>
                  <a:srgbClr val="00539E"/>
                </a:solidFill>
              </a:ln>
              <a:effectLst/>
            </c:spPr>
          </c:dPt>
          <c:dPt>
            <c:idx val="9"/>
            <c:invertIfNegative val="0"/>
            <c:bubble3D val="0"/>
            <c:spPr>
              <a:noFill/>
              <a:ln>
                <a:solidFill>
                  <a:srgbClr val="00539E"/>
                </a:solidFill>
              </a:ln>
              <a:effectLst/>
            </c:spPr>
          </c:dPt>
          <c:dPt>
            <c:idx val="10"/>
            <c:invertIfNegative val="0"/>
            <c:bubble3D val="0"/>
            <c:spPr>
              <a:noFill/>
              <a:ln>
                <a:solidFill>
                  <a:srgbClr val="00539E"/>
                </a:solidFill>
              </a:ln>
              <a:effectLst/>
            </c:spPr>
          </c:dPt>
          <c:dPt>
            <c:idx val="11"/>
            <c:invertIfNegative val="0"/>
            <c:bubble3D val="0"/>
            <c:spPr>
              <a:noFill/>
              <a:ln>
                <a:solidFill>
                  <a:srgbClr val="00539E"/>
                </a:solidFill>
              </a:ln>
              <a:effectLst/>
            </c:spPr>
          </c:dPt>
          <c:dPt>
            <c:idx val="12"/>
            <c:invertIfNegative val="0"/>
            <c:bubble3D val="0"/>
            <c:spPr>
              <a:solidFill>
                <a:schemeClr val="bg2"/>
              </a:solidFill>
              <a:ln>
                <a:solidFill>
                  <a:srgbClr val="00539E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Sheet1!$A$2:$A$14</c:f>
              <c:strCache>
                <c:ptCount val="13"/>
                <c:pt idx="0">
                  <c:v>20Q1</c:v>
                </c:pt>
                <c:pt idx="1">
                  <c:v>20Q2</c:v>
                </c:pt>
                <c:pt idx="2">
                  <c:v>20Q3</c:v>
                </c:pt>
                <c:pt idx="3">
                  <c:v>20Q4</c:v>
                </c:pt>
                <c:pt idx="4">
                  <c:v>21Q1</c:v>
                </c:pt>
                <c:pt idx="5">
                  <c:v>21Q2</c:v>
                </c:pt>
                <c:pt idx="6">
                  <c:v>21Q3</c:v>
                </c:pt>
                <c:pt idx="7">
                  <c:v>21Q4</c:v>
                </c:pt>
                <c:pt idx="8">
                  <c:v>22Q1</c:v>
                </c:pt>
                <c:pt idx="9">
                  <c:v>22Q2</c:v>
                </c:pt>
                <c:pt idx="10">
                  <c:v>22Q3</c:v>
                </c:pt>
                <c:pt idx="11">
                  <c:v>22Q4</c:v>
                </c:pt>
                <c:pt idx="12">
                  <c:v>23Q1</c:v>
                </c:pt>
              </c:strCache>
            </c:str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39.9</c:v>
                </c:pt>
                <c:pt idx="1">
                  <c:v>93</c:v>
                </c:pt>
                <c:pt idx="2">
                  <c:v>80</c:v>
                </c:pt>
                <c:pt idx="3">
                  <c:v>135.7</c:v>
                </c:pt>
                <c:pt idx="4" c:formatCode="0.0">
                  <c:v>83.8</c:v>
                </c:pt>
                <c:pt idx="5" c:formatCode="0.0">
                  <c:v>124.4</c:v>
                </c:pt>
                <c:pt idx="6" c:formatCode="0.0">
                  <c:v>93.9783</c:v>
                </c:pt>
                <c:pt idx="7" c:formatCode="0.0">
                  <c:v>155.95</c:v>
                </c:pt>
                <c:pt idx="8" c:formatCode="0.0">
                  <c:v>101.1</c:v>
                </c:pt>
                <c:pt idx="9">
                  <c:v>145.5</c:v>
                </c:pt>
                <c:pt idx="10" c:formatCode="0.0_ ">
                  <c:v>114.8</c:v>
                </c:pt>
                <c:pt idx="11">
                  <c:v>176.4</c:v>
                </c:pt>
                <c:pt idx="12">
                  <c:v>120.1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7"/>
        <c:axId val="-1711807552"/>
        <c:axId val="-1711828768"/>
      </c:barChart>
      <c:catAx>
        <c:axId val="-17118075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711828768"/>
        <c:crosses val="autoZero"/>
        <c:auto val="1"/>
        <c:lblAlgn val="ctr"/>
        <c:lblOffset val="100"/>
        <c:tickLblSkip val="1"/>
        <c:noMultiLvlLbl val="0"/>
      </c:catAx>
      <c:valAx>
        <c:axId val="-1711828768"/>
        <c:scaling>
          <c:orientation val="minMax"/>
          <c:max val="300"/>
        </c:scaling>
        <c:delete val="0"/>
        <c:axPos val="l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711807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>
          <a:lumMod val="20000"/>
          <a:lumOff val="80000"/>
        </a:schemeClr>
      </a:solidFill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spc="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  <a:r>
              <a:rPr lang="en-US"/>
              <a:t>1300-1499</a:t>
            </a:r>
            <a:r>
              <a:rPr lang="zh-CN"/>
              <a:t>元 品牌</a:t>
            </a:r>
            <a:r>
              <a:rPr lang="en-US"/>
              <a:t>TOP5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522111111111111"/>
          <c:y val="0.213795498084291"/>
          <c:w val="0.896055555555556"/>
          <c:h val="0.7023504273504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销量份额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凯迪仕</c:v>
                </c:pt>
                <c:pt idx="1">
                  <c:v>小米</c:v>
                </c:pt>
                <c:pt idx="2">
                  <c:v>德施曼</c:v>
                </c:pt>
                <c:pt idx="3">
                  <c:v>博克</c:v>
                </c:pt>
                <c:pt idx="4">
                  <c:v>海尔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0.281931390977444</c:v>
                </c:pt>
                <c:pt idx="1">
                  <c:v>0.216799812030075</c:v>
                </c:pt>
                <c:pt idx="2">
                  <c:v>0.158059210526316</c:v>
                </c:pt>
                <c:pt idx="3">
                  <c:v>0.0435855263157895</c:v>
                </c:pt>
                <c:pt idx="4">
                  <c:v>0.0402960526315789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30"/>
        <c:axId val="-1596195664"/>
        <c:axId val="-1596208176"/>
      </c:barChart>
      <c:catAx>
        <c:axId val="-15961956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  <a:r>
                  <a:rPr lang="en-US"/>
                  <a:t>TOP5=74%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0.536088888888889"/>
              <c:y val="0.17553400383141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>
                <a:lumMod val="15000"/>
                <a:lumOff val="85000"/>
              </a:sys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208176"/>
        <c:crosses val="autoZero"/>
        <c:auto val="1"/>
        <c:lblAlgn val="ctr"/>
        <c:lblOffset val="100"/>
        <c:noMultiLvlLbl val="0"/>
      </c:catAx>
      <c:valAx>
        <c:axId val="-1596208176"/>
        <c:scaling>
          <c:orientation val="minMax"/>
          <c:max val="0.5"/>
        </c:scaling>
        <c:delete val="0"/>
        <c:axPos val="l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9566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rgbClr val="E7E6E6"/>
      </a:solidFill>
      <a:round/>
    </a:ln>
    <a:effectLst/>
  </c:spPr>
  <c:txPr>
    <a:bodyPr/>
    <a:lstStyle/>
    <a:p>
      <a:pPr>
        <a:defRPr lang="zh-CN" sz="1000">
          <a:solidFill>
            <a:sysClr val="windowText" lastClr="000000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10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潜在合计</c:v>
                </c:pt>
              </c:strCache>
            </c:strRef>
          </c:tx>
          <c:spPr>
            <a:solidFill>
              <a:srgbClr val="005BAC"/>
            </a:solidFill>
            <a:ln>
              <a:solidFill>
                <a:srgbClr val="005BAC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新房/搬家新购</c:v>
                </c:pt>
                <c:pt idx="1">
                  <c:v>方便不用带钥匙</c:v>
                </c:pt>
                <c:pt idx="2">
                  <c:v>重新装修</c:v>
                </c:pt>
                <c:pt idx="3">
                  <c:v>为家人进出方便</c:v>
                </c:pt>
                <c:pt idx="4">
                  <c:v>传统门锁坏了</c:v>
                </c:pt>
                <c:pt idx="5">
                  <c:v>安全性更高</c:v>
                </c:pt>
                <c:pt idx="6">
                  <c:v>被新技术吸引</c:v>
                </c:pt>
                <c:pt idx="7">
                  <c:v>智能门锁过时</c:v>
                </c:pt>
                <c:pt idx="8">
                  <c:v>智能门锁坏了</c:v>
                </c:pt>
                <c:pt idx="9">
                  <c:v>其他门上添置</c:v>
                </c:pt>
              </c:strCache>
            </c:strRef>
          </c:cat>
          <c:val>
            <c:numRef>
              <c:f>Sheet1!$B$2:$B$11</c:f>
              <c:numCache>
                <c:formatCode>0.0%</c:formatCode>
                <c:ptCount val="10"/>
                <c:pt idx="0">
                  <c:v>0.358260869565217</c:v>
                </c:pt>
                <c:pt idx="1">
                  <c:v>0.188695652173913</c:v>
                </c:pt>
                <c:pt idx="2">
                  <c:v>0.124347826086957</c:v>
                </c:pt>
                <c:pt idx="3">
                  <c:v>0.118260869565217</c:v>
                </c:pt>
                <c:pt idx="4">
                  <c:v>0.0956521739130435</c:v>
                </c:pt>
                <c:pt idx="5">
                  <c:v>0.0582608695652174</c:v>
                </c:pt>
                <c:pt idx="6">
                  <c:v>0.0226086956521739</c:v>
                </c:pt>
                <c:pt idx="7">
                  <c:v>0.0173913043478261</c:v>
                </c:pt>
                <c:pt idx="8">
                  <c:v>0.00869565217391304</c:v>
                </c:pt>
                <c:pt idx="9">
                  <c:v>0.00782608695652174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2004470064"/>
        <c:axId val="-2004468976"/>
      </c:barChart>
      <c:catAx>
        <c:axId val="-20044700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2004468976"/>
        <c:crosses val="autoZero"/>
        <c:auto val="1"/>
        <c:lblAlgn val="ctr"/>
        <c:lblOffset val="100"/>
        <c:noMultiLvlLbl val="0"/>
      </c:catAx>
      <c:valAx>
        <c:axId val="-2004468976"/>
        <c:scaling>
          <c:orientation val="minMax"/>
          <c:max val="0.5"/>
        </c:scaling>
        <c:delete val="0"/>
        <c:axPos val="l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2004470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0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潜在合计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小米</c:v>
                </c:pt>
                <c:pt idx="1">
                  <c:v>华为</c:v>
                </c:pt>
                <c:pt idx="2">
                  <c:v>海尔</c:v>
                </c:pt>
                <c:pt idx="3">
                  <c:v>德施曼</c:v>
                </c:pt>
                <c:pt idx="4">
                  <c:v>美的</c:v>
                </c:pt>
                <c:pt idx="5">
                  <c:v>凯迪仕</c:v>
                </c:pt>
                <c:pt idx="6">
                  <c:v>海信</c:v>
                </c:pt>
                <c:pt idx="7">
                  <c:v>TCL</c:v>
                </c:pt>
                <c:pt idx="8">
                  <c:v>鹿客</c:v>
                </c:pt>
                <c:pt idx="9">
                  <c:v>石将军</c:v>
                </c:pt>
                <c:pt idx="10">
                  <c:v>武匠</c:v>
                </c:pt>
                <c:pt idx="11">
                  <c:v>VOC</c:v>
                </c:pt>
                <c:pt idx="12">
                  <c:v>ens</c:v>
                </c:pt>
                <c:pt idx="13">
                  <c:v>不明确</c:v>
                </c:pt>
              </c:strCache>
            </c:strRef>
          </c:cat>
          <c:val>
            <c:numRef>
              <c:f>Sheet1!$B$2:$B$15</c:f>
              <c:numCache>
                <c:formatCode>0.0%</c:formatCode>
                <c:ptCount val="14"/>
                <c:pt idx="0">
                  <c:v>0.151304347826087</c:v>
                </c:pt>
                <c:pt idx="1">
                  <c:v>0.135652173913043</c:v>
                </c:pt>
                <c:pt idx="2">
                  <c:v>0.1</c:v>
                </c:pt>
                <c:pt idx="3">
                  <c:v>0.0791304347826087</c:v>
                </c:pt>
                <c:pt idx="4">
                  <c:v>0.0756521739130435</c:v>
                </c:pt>
                <c:pt idx="5">
                  <c:v>0.0617391304347826</c:v>
                </c:pt>
                <c:pt idx="6">
                  <c:v>0.0565217391304348</c:v>
                </c:pt>
                <c:pt idx="7">
                  <c:v>0.0521739130434783</c:v>
                </c:pt>
                <c:pt idx="8">
                  <c:v>0.0443478260869565</c:v>
                </c:pt>
                <c:pt idx="9">
                  <c:v>0.0295652173913043</c:v>
                </c:pt>
                <c:pt idx="10">
                  <c:v>0.0260869565217391</c:v>
                </c:pt>
                <c:pt idx="11">
                  <c:v>0.0217391304347826</c:v>
                </c:pt>
                <c:pt idx="12">
                  <c:v>0.02</c:v>
                </c:pt>
                <c:pt idx="13">
                  <c:v>0.146086956521739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1542754176"/>
        <c:axId val="-1542753088"/>
      </c:barChart>
      <c:catAx>
        <c:axId val="-15427541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542753088"/>
        <c:crosses val="autoZero"/>
        <c:auto val="1"/>
        <c:lblAlgn val="ctr"/>
        <c:lblOffset val="100"/>
        <c:noMultiLvlLbl val="0"/>
      </c:catAx>
      <c:valAx>
        <c:axId val="-1542753088"/>
        <c:scaling>
          <c:orientation val="minMax"/>
          <c:max val="0.25"/>
        </c:scaling>
        <c:delete val="0"/>
        <c:axPos val="l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5427541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spc="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  <a:r>
              <a:rPr lang="en-US"/>
              <a:t>2000-2499</a:t>
            </a:r>
            <a:r>
              <a:rPr lang="zh-CN"/>
              <a:t>元 品牌</a:t>
            </a:r>
            <a:r>
              <a:rPr lang="en-US"/>
              <a:t>TOP5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522111111111111"/>
          <c:y val="0.213795498084291"/>
          <c:w val="0.896055555555556"/>
          <c:h val="0.7077777777777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销量份额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德施曼</c:v>
                </c:pt>
                <c:pt idx="1">
                  <c:v>凯迪仕</c:v>
                </c:pt>
                <c:pt idx="2">
                  <c:v>华为</c:v>
                </c:pt>
                <c:pt idx="3">
                  <c:v>鹿客</c:v>
                </c:pt>
                <c:pt idx="4">
                  <c:v>小米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0.447789827076284</c:v>
                </c:pt>
                <c:pt idx="1">
                  <c:v>0.24086754949242</c:v>
                </c:pt>
                <c:pt idx="2">
                  <c:v>0.0512376435480003</c:v>
                </c:pt>
                <c:pt idx="3">
                  <c:v>0.0469745010791079</c:v>
                </c:pt>
                <c:pt idx="4">
                  <c:v>0.0355705949748208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30"/>
        <c:axId val="-1596186960"/>
        <c:axId val="-1596191856"/>
      </c:barChart>
      <c:catAx>
        <c:axId val="-15961869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  <a:r>
                  <a:rPr lang="en-US"/>
                  <a:t>TOP5=82%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0.536088888888889"/>
              <c:y val="0.17553400383141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>
                <a:lumMod val="15000"/>
                <a:lumOff val="85000"/>
              </a:sys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91856"/>
        <c:crosses val="autoZero"/>
        <c:auto val="1"/>
        <c:lblAlgn val="ctr"/>
        <c:lblOffset val="100"/>
        <c:noMultiLvlLbl val="0"/>
      </c:catAx>
      <c:valAx>
        <c:axId val="-1596191856"/>
        <c:scaling>
          <c:orientation val="minMax"/>
          <c:max val="0.5"/>
        </c:scaling>
        <c:delete val="0"/>
        <c:axPos val="l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8696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rgbClr val="FF0000"/>
      </a:solidFill>
      <a:round/>
    </a:ln>
    <a:effectLst/>
  </c:spPr>
  <c:txPr>
    <a:bodyPr/>
    <a:lstStyle/>
    <a:p>
      <a:pPr>
        <a:defRPr lang="zh-CN" sz="1000">
          <a:solidFill>
            <a:sysClr val="windowText" lastClr="000000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spc="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  <a:r>
              <a:rPr lang="en-US"/>
              <a:t>1500-1999</a:t>
            </a:r>
            <a:r>
              <a:rPr lang="zh-CN"/>
              <a:t>元 品牌</a:t>
            </a:r>
            <a:r>
              <a:rPr lang="en-US"/>
              <a:t>TOP5</a:t>
            </a:r>
            <a:endParaRPr lang="en-US"/>
          </a:p>
        </c:rich>
      </c:tx>
      <c:layout>
        <c:manualLayout>
          <c:xMode val="edge"/>
          <c:yMode val="edge"/>
          <c:x val="0.174035747883349"/>
          <c:y val="0.030109489051094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522111111111111"/>
          <c:y val="0.213795498084291"/>
          <c:w val="0.896055555555556"/>
          <c:h val="0.70235042735042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销量份额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德施曼</c:v>
                </c:pt>
                <c:pt idx="1">
                  <c:v>小米</c:v>
                </c:pt>
                <c:pt idx="2">
                  <c:v>凯迪仕</c:v>
                </c:pt>
                <c:pt idx="3">
                  <c:v>萤石</c:v>
                </c:pt>
                <c:pt idx="4">
                  <c:v>鹿客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0.255317610654019</c:v>
                </c:pt>
                <c:pt idx="1">
                  <c:v>0.235464233555533</c:v>
                </c:pt>
                <c:pt idx="2">
                  <c:v>0.123414838700348</c:v>
                </c:pt>
                <c:pt idx="3">
                  <c:v>0.049814190898969</c:v>
                </c:pt>
                <c:pt idx="4">
                  <c:v>0.048556183755802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30"/>
        <c:axId val="-1596204912"/>
        <c:axId val="-1596215792"/>
      </c:barChart>
      <c:catAx>
        <c:axId val="-15962049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  <a:r>
                  <a:rPr lang="en-US"/>
                  <a:t>TOP5=71%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0.536088888888889"/>
              <c:y val="0.17553400383141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>
                <a:lumMod val="15000"/>
                <a:lumOff val="85000"/>
              </a:sys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215792"/>
        <c:crosses val="autoZero"/>
        <c:auto val="1"/>
        <c:lblAlgn val="ctr"/>
        <c:lblOffset val="100"/>
        <c:noMultiLvlLbl val="0"/>
      </c:catAx>
      <c:valAx>
        <c:axId val="-1596215792"/>
        <c:scaling>
          <c:orientation val="minMax"/>
          <c:max val="0.5"/>
        </c:scaling>
        <c:delete val="0"/>
        <c:axPos val="l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2049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rgbClr val="FF0000"/>
      </a:solidFill>
      <a:round/>
    </a:ln>
    <a:effectLst/>
  </c:spPr>
  <c:txPr>
    <a:bodyPr/>
    <a:lstStyle/>
    <a:p>
      <a:pPr>
        <a:defRPr lang="zh-CN" sz="1000">
          <a:solidFill>
            <a:sysClr val="windowText" lastClr="000000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spc="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  <a:r>
              <a:rPr lang="en-US"/>
              <a:t>2500-2999</a:t>
            </a:r>
            <a:r>
              <a:rPr lang="zh-CN"/>
              <a:t>元 品牌</a:t>
            </a:r>
            <a:r>
              <a:rPr lang="en-US"/>
              <a:t>TOP5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522111111111111"/>
          <c:y val="0.213795498084291"/>
          <c:w val="0.896055555555556"/>
          <c:h val="0.7186324786324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销量份额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德施曼</c:v>
                </c:pt>
                <c:pt idx="1">
                  <c:v>鹿客</c:v>
                </c:pt>
                <c:pt idx="2">
                  <c:v>亚太</c:v>
                </c:pt>
                <c:pt idx="3">
                  <c:v>凯迪仕</c:v>
                </c:pt>
                <c:pt idx="4">
                  <c:v>小米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0.380744899241694</c:v>
                </c:pt>
                <c:pt idx="1">
                  <c:v>0.126482047844484</c:v>
                </c:pt>
                <c:pt idx="2">
                  <c:v>0.0765009007499267</c:v>
                </c:pt>
                <c:pt idx="3">
                  <c:v>0.0625916460681218</c:v>
                </c:pt>
                <c:pt idx="4">
                  <c:v>0.0602874020696301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30"/>
        <c:axId val="-1596206000"/>
        <c:axId val="-1596183696"/>
      </c:barChart>
      <c:catAx>
        <c:axId val="-1596206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  <a:r>
                  <a:rPr lang="en-US"/>
                  <a:t>TOP5=71%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0.536088888888889"/>
              <c:y val="0.17553400383141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>
                <a:lumMod val="15000"/>
                <a:lumOff val="85000"/>
              </a:sys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83696"/>
        <c:crosses val="autoZero"/>
        <c:auto val="1"/>
        <c:lblAlgn val="ctr"/>
        <c:lblOffset val="100"/>
        <c:noMultiLvlLbl val="0"/>
      </c:catAx>
      <c:valAx>
        <c:axId val="-1596183696"/>
        <c:scaling>
          <c:orientation val="minMax"/>
          <c:max val="0.5"/>
        </c:scaling>
        <c:delete val="0"/>
        <c:axPos val="l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20600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rgbClr val="FF0000"/>
      </a:solidFill>
      <a:round/>
    </a:ln>
    <a:effectLst/>
  </c:spPr>
  <c:txPr>
    <a:bodyPr/>
    <a:lstStyle/>
    <a:p>
      <a:pPr>
        <a:defRPr lang="zh-CN" sz="1000">
          <a:solidFill>
            <a:sysClr val="windowText" lastClr="000000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spc="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  <a:r>
              <a:rPr lang="en-US"/>
              <a:t>3000</a:t>
            </a:r>
            <a:r>
              <a:rPr lang="zh-CN"/>
              <a:t>元</a:t>
            </a:r>
            <a:r>
              <a:rPr lang="en-US"/>
              <a:t>+</a:t>
            </a:r>
            <a:r>
              <a:rPr lang="zh-CN"/>
              <a:t> 品牌</a:t>
            </a:r>
            <a:r>
              <a:rPr lang="en-US"/>
              <a:t>TOP5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522111111111111"/>
          <c:y val="0.213795498084291"/>
          <c:w val="0.896055555555556"/>
          <c:h val="0.72405982905982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销量份额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德施曼</c:v>
                </c:pt>
                <c:pt idx="1">
                  <c:v>凯迪仕</c:v>
                </c:pt>
                <c:pt idx="2">
                  <c:v>鹿客</c:v>
                </c:pt>
                <c:pt idx="3">
                  <c:v>华为</c:v>
                </c:pt>
                <c:pt idx="4">
                  <c:v>品多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0.389059304703476</c:v>
                </c:pt>
                <c:pt idx="1">
                  <c:v>0.199824715162138</c:v>
                </c:pt>
                <c:pt idx="2">
                  <c:v>0.0850131463628396</c:v>
                </c:pt>
                <c:pt idx="3">
                  <c:v>0.0709903593339176</c:v>
                </c:pt>
                <c:pt idx="4">
                  <c:v>0.0368098159509202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30"/>
        <c:axId val="-1596186416"/>
        <c:axId val="-1596197296"/>
      </c:barChart>
      <c:catAx>
        <c:axId val="-15961864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  <a:r>
                  <a:rPr lang="en-US"/>
                  <a:t>TOP5=78%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0.536088888888889"/>
              <c:y val="0.17553400383141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>
                <a:lumMod val="15000"/>
                <a:lumOff val="85000"/>
              </a:sys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97296"/>
        <c:crosses val="autoZero"/>
        <c:auto val="1"/>
        <c:lblAlgn val="ctr"/>
        <c:lblOffset val="100"/>
        <c:noMultiLvlLbl val="0"/>
      </c:catAx>
      <c:valAx>
        <c:axId val="-1596197296"/>
        <c:scaling>
          <c:orientation val="minMax"/>
          <c:max val="0.5"/>
        </c:scaling>
        <c:delete val="0"/>
        <c:axPos val="l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8641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rgbClr val="FF0000"/>
      </a:solidFill>
      <a:round/>
    </a:ln>
    <a:effectLst/>
  </c:spPr>
  <c:txPr>
    <a:bodyPr/>
    <a:lstStyle/>
    <a:p>
      <a:pPr>
        <a:defRPr lang="zh-CN" sz="1000">
          <a:solidFill>
            <a:sysClr val="windowText" lastClr="000000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85867114559251"/>
          <c:y val="0.039942792254442"/>
          <c:w val="0.942971659252948"/>
          <c:h val="0.8140220932756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月度规模!$J$1</c:f>
              <c:strCache>
                <c:ptCount val="1"/>
                <c:pt idx="0">
                  <c:v>销额份额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lumMod val="0"/>
                    <a:lumOff val="100000"/>
                  </a:schemeClr>
                </a:gs>
                <a:gs pos="35000">
                  <a:schemeClr val="accent2">
                    <a:lumMod val="0"/>
                    <a:lumOff val="100000"/>
                  </a:schemeClr>
                </a:gs>
                <a:gs pos="100000">
                  <a:schemeClr val="accent2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月度规模!$I$2:$I$11</c:f>
              <c:strCache>
                <c:ptCount val="10"/>
                <c:pt idx="0">
                  <c:v>小米</c:v>
                </c:pt>
                <c:pt idx="1">
                  <c:v>德施曼</c:v>
                </c:pt>
                <c:pt idx="2">
                  <c:v>凯迪仕</c:v>
                </c:pt>
                <c:pt idx="3">
                  <c:v>博克</c:v>
                </c:pt>
                <c:pt idx="4">
                  <c:v>爵象</c:v>
                </c:pt>
                <c:pt idx="5">
                  <c:v>石将军</c:v>
                </c:pt>
                <c:pt idx="6">
                  <c:v>幻侣</c:v>
                </c:pt>
                <c:pt idx="7">
                  <c:v>鹿客</c:v>
                </c:pt>
                <c:pt idx="8">
                  <c:v>海尔</c:v>
                </c:pt>
                <c:pt idx="9">
                  <c:v>华为</c:v>
                </c:pt>
              </c:strCache>
            </c:strRef>
          </c:cat>
          <c:val>
            <c:numRef>
              <c:f>月度规模!$J$2:$J$11</c:f>
              <c:numCache>
                <c:formatCode>0.0%</c:formatCode>
                <c:ptCount val="10"/>
                <c:pt idx="0">
                  <c:v>0.181640976195906</c:v>
                </c:pt>
                <c:pt idx="1">
                  <c:v>0.174044425356497</c:v>
                </c:pt>
                <c:pt idx="2">
                  <c:v>0.108080500568306</c:v>
                </c:pt>
                <c:pt idx="3">
                  <c:v>0.0422908629227331</c:v>
                </c:pt>
                <c:pt idx="4">
                  <c:v>0.0390429624619129</c:v>
                </c:pt>
                <c:pt idx="5">
                  <c:v>0.0378422011219156</c:v>
                </c:pt>
                <c:pt idx="6">
                  <c:v>0.0369347681600422</c:v>
                </c:pt>
                <c:pt idx="7">
                  <c:v>0.032756096714124</c:v>
                </c:pt>
                <c:pt idx="8">
                  <c:v>0.0190813947631226</c:v>
                </c:pt>
                <c:pt idx="9">
                  <c:v>0.0179572443883922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00"/>
        <c:overlap val="-27"/>
        <c:axId val="484966128"/>
        <c:axId val="604891952"/>
      </c:barChart>
      <c:catAx>
        <c:axId val="48496612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cap="none" spc="0" normalizeH="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604891952"/>
        <c:crosses val="autoZero"/>
        <c:auto val="1"/>
        <c:lblAlgn val="ctr"/>
        <c:lblOffset val="100"/>
        <c:noMultiLvlLbl val="0"/>
      </c:catAx>
      <c:valAx>
        <c:axId val="604891952"/>
        <c:scaling>
          <c:orientation val="minMax"/>
          <c:max val="0.8"/>
          <c:min val="0"/>
        </c:scaling>
        <c:delete val="0"/>
        <c:axPos val="l"/>
        <c:numFmt formatCode="0%" sourceLinked="0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484966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</c:legendEntry>
      <c:layout>
        <c:manualLayout>
          <c:xMode val="edge"/>
          <c:yMode val="edge"/>
          <c:x val="0.273652792391719"/>
          <c:y val="0.025677509306427"/>
          <c:w val="0.214790154712019"/>
          <c:h val="0.06787271465792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黑体" panose="02010609060101010101" pitchFamily="49" charset="-122"/>
            </a:defRPr>
          </a:pPr>
        </a:p>
      </c:txPr>
    </c:legend>
    <c:plotVisOnly val="1"/>
    <c:dispBlanksAs val="gap"/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90177777777778"/>
          <c:y val="0.238769625001846"/>
          <c:w val="0.942933006535948"/>
          <c:h val="0.611944444444444"/>
        </c:manualLayout>
      </c:layout>
      <c:lineChart>
        <c:grouping val="standard"/>
        <c:varyColors val="0"/>
        <c:ser>
          <c:idx val="0"/>
          <c:order val="0"/>
          <c:tx>
            <c:strRef>
              <c:f>月度规模!$P$1</c:f>
              <c:strCache>
                <c:ptCount val="1"/>
                <c:pt idx="0">
                  <c:v>份额变化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6187713424345"/>
                  <c:y val="0.11016975750246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511055473663158"/>
                  <c:y val="0.0942364912475038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517407278464604"/>
                  <c:y val="0.083235638921453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470366886171214"/>
                  <c:y val="-0.073075420085971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0.0493885230479774"/>
                  <c:y val="-0.057444314185228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597721498359271"/>
                  <c:y val="0.087929278476767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6"/>
              <c:layout>
                <c:manualLayout>
                  <c:x val="-0.0535046036696025"/>
                  <c:y val="-0.14080672506792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7"/>
              <c:layout>
                <c:manualLayout>
                  <c:x val="-0.0488009348078903"/>
                  <c:y val="0.10989467465453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>
                <c:manualLayout>
                  <c:x val="-0.0605601069621707"/>
                  <c:y val="-0.084891059192044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9"/>
              <c:layout>
                <c:manualLayout>
                  <c:x val="-0.0301462581758654"/>
                  <c:y val="-0.069863043204007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黑体" panose="02010609060101010101" pitchFamily="49" charset="-122"/>
                  </a:defRPr>
                </a:pPr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月度规模!$O$2:$O$11</c:f>
              <c:strCache>
                <c:ptCount val="10"/>
                <c:pt idx="0">
                  <c:v>小米</c:v>
                </c:pt>
                <c:pt idx="1">
                  <c:v>德施曼</c:v>
                </c:pt>
                <c:pt idx="2">
                  <c:v>凯迪仕</c:v>
                </c:pt>
                <c:pt idx="3">
                  <c:v>博克</c:v>
                </c:pt>
                <c:pt idx="4">
                  <c:v>爵象</c:v>
                </c:pt>
                <c:pt idx="5">
                  <c:v>石将军</c:v>
                </c:pt>
                <c:pt idx="6">
                  <c:v>幻侣</c:v>
                </c:pt>
                <c:pt idx="7">
                  <c:v>鹿客</c:v>
                </c:pt>
                <c:pt idx="8">
                  <c:v>海尔</c:v>
                </c:pt>
                <c:pt idx="9">
                  <c:v>华为</c:v>
                </c:pt>
              </c:strCache>
            </c:strRef>
          </c:cat>
          <c:val>
            <c:numRef>
              <c:f>月度规模!$P$2:$P$11</c:f>
              <c:numCache>
                <c:formatCode>0.0%</c:formatCode>
                <c:ptCount val="10"/>
                <c:pt idx="0">
                  <c:v>-0.01047709037785</c:v>
                </c:pt>
                <c:pt idx="1">
                  <c:v>-0.0523972758252439</c:v>
                </c:pt>
                <c:pt idx="2">
                  <c:v>-0.0321316955590617</c:v>
                </c:pt>
                <c:pt idx="3">
                  <c:v>0.0346003133275399</c:v>
                </c:pt>
                <c:pt idx="4">
                  <c:v>0.0386885231049122</c:v>
                </c:pt>
                <c:pt idx="5">
                  <c:v>-0.0100075062721579</c:v>
                </c:pt>
                <c:pt idx="6">
                  <c:v>0.0117924093638134</c:v>
                </c:pt>
                <c:pt idx="7">
                  <c:v>-0.00931449909720993</c:v>
                </c:pt>
                <c:pt idx="8">
                  <c:v>0.00843708528411047</c:v>
                </c:pt>
                <c:pt idx="9">
                  <c:v>0.0179572443883922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</a:ln>
            <a:effectLst/>
          </c:spPr>
        </c:dropLines>
        <c:marker val="1"/>
        <c:smooth val="0"/>
        <c:axId val="604894128"/>
        <c:axId val="604894672"/>
      </c:lineChart>
      <c:catAx>
        <c:axId val="604894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604894672"/>
        <c:crosses val="autoZero"/>
        <c:auto val="1"/>
        <c:lblAlgn val="ctr"/>
        <c:lblOffset val="100"/>
        <c:noMultiLvlLbl val="0"/>
      </c:catAx>
      <c:valAx>
        <c:axId val="604894672"/>
        <c:scaling>
          <c:orientation val="minMax"/>
          <c:max val="0.1"/>
          <c:min val="-0.1"/>
        </c:scaling>
        <c:delete val="0"/>
        <c:axPos val="l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604894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89909729836137"/>
          <c:y val="0.0568201428365075"/>
          <c:w val="0.189102017112738"/>
          <c:h val="0.1451745062272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黑体" panose="02010609060101010101" pitchFamily="49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85867114559251"/>
          <c:y val="0.039942792254442"/>
          <c:w val="0.942971659252948"/>
          <c:h val="0.8140220932756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月度规模!$J$1</c:f>
              <c:strCache>
                <c:ptCount val="1"/>
                <c:pt idx="0">
                  <c:v>销量份额</c:v>
                </c:pt>
              </c:strCache>
            </c:strRef>
          </c:tx>
          <c:spPr>
            <a:gradFill flip="none" rotWithShape="1">
              <a:gsLst>
                <a:gs pos="0">
                  <a:schemeClr val="accent5">
                    <a:lumMod val="0"/>
                    <a:lumOff val="100000"/>
                  </a:schemeClr>
                </a:gs>
                <a:gs pos="35000">
                  <a:schemeClr val="accent5">
                    <a:lumMod val="0"/>
                    <a:lumOff val="100000"/>
                  </a:schemeClr>
                </a:gs>
                <a:gs pos="100000">
                  <a:schemeClr val="accent5">
                    <a:lumMod val="100000"/>
                  </a:schemeClr>
                </a:gs>
              </a:gsLst>
              <a:path path="circle">
                <a:fillToRect l="50000" t="-80000" r="50000" b="180000"/>
              </a:path>
              <a:tileRect/>
            </a:gra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月度规模!$I$2:$I$11</c:f>
              <c:strCache>
                <c:ptCount val="10"/>
                <c:pt idx="0">
                  <c:v>小米</c:v>
                </c:pt>
                <c:pt idx="1">
                  <c:v>德施曼</c:v>
                </c:pt>
                <c:pt idx="2">
                  <c:v>凯迪仕</c:v>
                </c:pt>
                <c:pt idx="3">
                  <c:v>石将军</c:v>
                </c:pt>
                <c:pt idx="4">
                  <c:v>幻侣</c:v>
                </c:pt>
                <c:pt idx="5">
                  <c:v>爵象</c:v>
                </c:pt>
                <c:pt idx="6">
                  <c:v>博克</c:v>
                </c:pt>
                <c:pt idx="7">
                  <c:v>英典</c:v>
                </c:pt>
                <c:pt idx="8">
                  <c:v>威恒</c:v>
                </c:pt>
                <c:pt idx="9">
                  <c:v>康廷</c:v>
                </c:pt>
              </c:strCache>
            </c:strRef>
          </c:cat>
          <c:val>
            <c:numRef>
              <c:f>月度规模!$J$2:$J$11</c:f>
              <c:numCache>
                <c:formatCode>0.0%</c:formatCode>
                <c:ptCount val="10"/>
                <c:pt idx="0">
                  <c:v>0.166678584197354</c:v>
                </c:pt>
                <c:pt idx="1">
                  <c:v>0.0919336651907263</c:v>
                </c:pt>
                <c:pt idx="2">
                  <c:v>0.0715093094249333</c:v>
                </c:pt>
                <c:pt idx="3">
                  <c:v>0.0667817166744589</c:v>
                </c:pt>
                <c:pt idx="4">
                  <c:v>0.0533566183548307</c:v>
                </c:pt>
                <c:pt idx="5">
                  <c:v>0.0482976265779269</c:v>
                </c:pt>
                <c:pt idx="6">
                  <c:v>0.0478108412859932</c:v>
                </c:pt>
                <c:pt idx="7">
                  <c:v>0.0455171749951871</c:v>
                </c:pt>
                <c:pt idx="8">
                  <c:v>0.0302219410907291</c:v>
                </c:pt>
                <c:pt idx="9">
                  <c:v>0.0235293308764885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00"/>
        <c:overlap val="-27"/>
        <c:axId val="604890864"/>
        <c:axId val="604892496"/>
      </c:barChart>
      <c:catAx>
        <c:axId val="6048908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cap="none" spc="0" normalizeH="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604892496"/>
        <c:crosses val="autoZero"/>
        <c:auto val="1"/>
        <c:lblAlgn val="ctr"/>
        <c:lblOffset val="100"/>
        <c:noMultiLvlLbl val="0"/>
      </c:catAx>
      <c:valAx>
        <c:axId val="604892496"/>
        <c:scaling>
          <c:orientation val="minMax"/>
          <c:max val="0.8"/>
          <c:min val="0"/>
        </c:scaling>
        <c:delete val="0"/>
        <c:axPos val="l"/>
        <c:numFmt formatCode="0%" sourceLinked="0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6048908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</c:legendEntry>
      <c:layout>
        <c:manualLayout>
          <c:xMode val="edge"/>
          <c:yMode val="edge"/>
          <c:x val="0.273652792391719"/>
          <c:y val="0.025677509306427"/>
          <c:w val="0.214790154712019"/>
          <c:h val="0.067872714657924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黑体" panose="02010609060101010101" pitchFamily="49" charset="-122"/>
            </a:defRPr>
          </a:pPr>
        </a:p>
      </c:txPr>
    </c:legend>
    <c:plotVisOnly val="1"/>
    <c:dispBlanksAs val="gap"/>
    <c:showDLblsOverMax val="0"/>
  </c:chart>
  <c:spPr>
    <a:noFill/>
    <a:ln>
      <a:solidFill>
        <a:schemeClr val="bg2"/>
      </a:solidFill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90177777777778"/>
          <c:y val="0.238769625001846"/>
          <c:w val="0.942933006535948"/>
          <c:h val="0.611944444444444"/>
        </c:manualLayout>
      </c:layout>
      <c:lineChart>
        <c:grouping val="standard"/>
        <c:varyColors val="0"/>
        <c:ser>
          <c:idx val="0"/>
          <c:order val="0"/>
          <c:tx>
            <c:strRef>
              <c:f>月度规模!$P$1</c:f>
              <c:strCache>
                <c:ptCount val="1"/>
                <c:pt idx="0">
                  <c:v>份额变化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circle"/>
            <c:size val="6"/>
            <c:spPr>
              <a:solidFill>
                <a:srgbClr val="005BAC"/>
              </a:solidFill>
              <a:ln w="9525">
                <a:solidFill>
                  <a:srgbClr val="005BAC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0582079021636877"/>
                  <c:y val="0.073075420085971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-0.0493885230479774"/>
                  <c:y val="0.098866744822196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564440263405456"/>
                  <c:y val="0.1223134036733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470366886171214"/>
                  <c:y val="-0.088706525986713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0658513640639699"/>
                      <c:h val="0.135209066041422"/>
                    </c:manualLayout>
                  </c15:layout>
                </c:ext>
              </c:extLst>
            </c:dLbl>
            <c:dLbl>
              <c:idx val="6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7"/>
              <c:layout>
                <c:manualLayout>
                  <c:x val="-0.0470366886171214"/>
                  <c:y val="-0.088706525986713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8"/>
              <c:layout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9"/>
              <c:layout>
                <c:manualLayout>
                  <c:x val="-0.0281592358575123"/>
                  <c:y val="-0.11215318483782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黑体" panose="02010609060101010101" pitchFamily="49" charset="-122"/>
                  </a:defRPr>
                </a:pPr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月度规模!$O$2:$O$11</c:f>
              <c:strCache>
                <c:ptCount val="10"/>
                <c:pt idx="0">
                  <c:v>小米</c:v>
                </c:pt>
                <c:pt idx="1">
                  <c:v>德施曼</c:v>
                </c:pt>
                <c:pt idx="2">
                  <c:v>凯迪仕</c:v>
                </c:pt>
                <c:pt idx="3">
                  <c:v>石将军</c:v>
                </c:pt>
                <c:pt idx="4">
                  <c:v>幻侣</c:v>
                </c:pt>
                <c:pt idx="5">
                  <c:v>爵象</c:v>
                </c:pt>
                <c:pt idx="6">
                  <c:v>博克</c:v>
                </c:pt>
                <c:pt idx="7">
                  <c:v>英典</c:v>
                </c:pt>
                <c:pt idx="8">
                  <c:v>威恒</c:v>
                </c:pt>
                <c:pt idx="9">
                  <c:v>康廷</c:v>
                </c:pt>
              </c:strCache>
            </c:strRef>
          </c:cat>
          <c:val>
            <c:numRef>
              <c:f>月度规模!$P$2:$P$11</c:f>
              <c:numCache>
                <c:formatCode>0.0%</c:formatCode>
                <c:ptCount val="10"/>
                <c:pt idx="0">
                  <c:v>-0.0241342197388817</c:v>
                </c:pt>
                <c:pt idx="1">
                  <c:v>-0.0454466157128562</c:v>
                </c:pt>
                <c:pt idx="2">
                  <c:v>-0.0409064995947258</c:v>
                </c:pt>
                <c:pt idx="3">
                  <c:v>-0.0209312132083975</c:v>
                </c:pt>
                <c:pt idx="4">
                  <c:v>-0.00664511579933558</c:v>
                </c:pt>
                <c:pt idx="5">
                  <c:v>0.04666634596386</c:v>
                </c:pt>
                <c:pt idx="6">
                  <c:v>0.039544216552546</c:v>
                </c:pt>
                <c:pt idx="7">
                  <c:v>0.0225190575811931</c:v>
                </c:pt>
                <c:pt idx="8">
                  <c:v>0.0245815311837121</c:v>
                </c:pt>
                <c:pt idx="9">
                  <c:v>0.0137004977711916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6350" cap="flat" cmpd="sng" algn="ctr">
              <a:solidFill>
                <a:schemeClr val="bg1">
                  <a:lumMod val="65000"/>
                </a:schemeClr>
              </a:solidFill>
              <a:prstDash val="dash"/>
              <a:round/>
            </a:ln>
            <a:effectLst/>
          </c:spPr>
        </c:dropLines>
        <c:marker val="1"/>
        <c:smooth val="0"/>
        <c:axId val="604890320"/>
        <c:axId val="604891408"/>
      </c:lineChart>
      <c:catAx>
        <c:axId val="604890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604891408"/>
        <c:crosses val="autoZero"/>
        <c:auto val="1"/>
        <c:lblAlgn val="ctr"/>
        <c:lblOffset val="100"/>
        <c:noMultiLvlLbl val="0"/>
      </c:catAx>
      <c:valAx>
        <c:axId val="604891408"/>
        <c:scaling>
          <c:orientation val="minMax"/>
          <c:max val="0.1"/>
          <c:min val="-0.1"/>
        </c:scaling>
        <c:delete val="0"/>
        <c:axPos val="l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6048903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89909729836137"/>
          <c:y val="0.0568201428365075"/>
          <c:w val="0.189102017112738"/>
          <c:h val="0.14517450622720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黑体" panose="02010609060101010101" pitchFamily="49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份额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爵象</c:v>
                </c:pt>
                <c:pt idx="1">
                  <c:v>凯迪仕</c:v>
                </c:pt>
                <c:pt idx="2">
                  <c:v>德施曼</c:v>
                </c:pt>
                <c:pt idx="3">
                  <c:v>博克</c:v>
                </c:pt>
                <c:pt idx="4">
                  <c:v>华乐仕</c:v>
                </c:pt>
                <c:pt idx="5">
                  <c:v>凯利莱</c:v>
                </c:pt>
                <c:pt idx="6">
                  <c:v>奥克斯</c:v>
                </c:pt>
                <c:pt idx="7">
                  <c:v>幻侣</c:v>
                </c:pt>
                <c:pt idx="8">
                  <c:v>小米</c:v>
                </c:pt>
                <c:pt idx="9">
                  <c:v>志高</c:v>
                </c:pt>
              </c:strCache>
            </c:strRef>
          </c:cat>
          <c:val>
            <c:numRef>
              <c:f>Sheet1!$B$2:$B$11</c:f>
              <c:numCache>
                <c:formatCode>0.0%</c:formatCode>
                <c:ptCount val="10"/>
                <c:pt idx="0">
                  <c:v>0.227934738291459</c:v>
                </c:pt>
                <c:pt idx="1">
                  <c:v>0.0690648539899608</c:v>
                </c:pt>
                <c:pt idx="2">
                  <c:v>0.0662843469484604</c:v>
                </c:pt>
                <c:pt idx="3">
                  <c:v>0.0619932759853756</c:v>
                </c:pt>
                <c:pt idx="4">
                  <c:v>0.0611310514460642</c:v>
                </c:pt>
                <c:pt idx="5">
                  <c:v>0.0486655571374145</c:v>
                </c:pt>
                <c:pt idx="6">
                  <c:v>0.0414135135315781</c:v>
                </c:pt>
                <c:pt idx="7">
                  <c:v>0.0379111440850728</c:v>
                </c:pt>
                <c:pt idx="8">
                  <c:v>0.0359728098494115</c:v>
                </c:pt>
                <c:pt idx="9">
                  <c:v>0.0261942478260579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96207632"/>
        <c:axId val="-1596195120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均价（元）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0.0192804058799363"/>
                  <c:y val="-0.036818590453416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爵象</c:v>
                </c:pt>
                <c:pt idx="1">
                  <c:v>凯迪仕</c:v>
                </c:pt>
                <c:pt idx="2">
                  <c:v>德施曼</c:v>
                </c:pt>
                <c:pt idx="3">
                  <c:v>博克</c:v>
                </c:pt>
                <c:pt idx="4">
                  <c:v>华乐仕</c:v>
                </c:pt>
                <c:pt idx="5">
                  <c:v>凯利莱</c:v>
                </c:pt>
                <c:pt idx="6">
                  <c:v>奥克斯</c:v>
                </c:pt>
                <c:pt idx="7">
                  <c:v>幻侣</c:v>
                </c:pt>
                <c:pt idx="8">
                  <c:v>小米</c:v>
                </c:pt>
                <c:pt idx="9">
                  <c:v>志高</c:v>
                </c:pt>
              </c:strCache>
            </c:strRef>
          </c:cat>
          <c:val>
            <c:numRef>
              <c:f>Sheet1!$C$2:$C$11</c:f>
              <c:numCache>
                <c:formatCode>0</c:formatCode>
                <c:ptCount val="10"/>
                <c:pt idx="0">
                  <c:v>873.500145739253</c:v>
                </c:pt>
                <c:pt idx="1">
                  <c:v>2530.08720507113</c:v>
                </c:pt>
                <c:pt idx="2">
                  <c:v>3248.26979227589</c:v>
                </c:pt>
                <c:pt idx="3">
                  <c:v>1330.6168819407</c:v>
                </c:pt>
                <c:pt idx="4">
                  <c:v>769.224338508638</c:v>
                </c:pt>
                <c:pt idx="5">
                  <c:v>733.739416288971</c:v>
                </c:pt>
                <c:pt idx="6">
                  <c:v>1025.02229987088</c:v>
                </c:pt>
                <c:pt idx="7">
                  <c:v>1069.90504760226</c:v>
                </c:pt>
                <c:pt idx="8">
                  <c:v>2296.64147342995</c:v>
                </c:pt>
                <c:pt idx="9">
                  <c:v>402.428142383261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-1596209264"/>
        <c:axId val="-1596201648"/>
      </c:lineChart>
      <c:catAx>
        <c:axId val="-15962076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95120"/>
        <c:crosses val="autoZero"/>
        <c:auto val="1"/>
        <c:lblAlgn val="ctr"/>
        <c:lblOffset val="100"/>
        <c:noMultiLvlLbl val="0"/>
      </c:catAx>
      <c:valAx>
        <c:axId val="-1596195120"/>
        <c:scaling>
          <c:orientation val="minMax"/>
          <c:max val="0.4"/>
        </c:scaling>
        <c:delete val="0"/>
        <c:axPos val="l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207632"/>
        <c:crosses val="autoZero"/>
        <c:crossBetween val="between"/>
      </c:valAx>
      <c:catAx>
        <c:axId val="-15962092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201648"/>
        <c:crosses val="autoZero"/>
        <c:auto val="1"/>
        <c:lblAlgn val="ctr"/>
        <c:lblOffset val="100"/>
        <c:noMultiLvlLbl val="0"/>
      </c:catAx>
      <c:valAx>
        <c:axId val="-1596201648"/>
        <c:scaling>
          <c:orientation val="minMax"/>
          <c:min val="-1000"/>
        </c:scaling>
        <c:delete val="0"/>
        <c:axPos val="r"/>
        <c:numFmt formatCode="0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209264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黑体" panose="02010609060101010101" pitchFamily="49" charset="-122"/>
            </a:defRPr>
          </a:pPr>
        </a:p>
      </c:txPr>
    </c:legend>
    <c:plotVisOnly val="1"/>
    <c:dispBlanksAs val="gap"/>
    <c:showDLblsOverMax val="0"/>
  </c:chart>
  <c:spPr>
    <a:noFill/>
    <a:ln>
      <a:solidFill>
        <a:schemeClr val="accent6"/>
      </a:solidFill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同比</c:v>
                </c:pt>
              </c:strCache>
            </c:strRef>
          </c:tx>
          <c:spPr>
            <a:ln w="19050" cap="rnd">
              <a:solidFill>
                <a:schemeClr val="bg2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bg1"/>
              </a:solidFill>
              <a:ln w="9525">
                <a:solidFill>
                  <a:schemeClr val="bg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黑体" panose="02010609060101010101" pitchFamily="49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21Q1</c:v>
                </c:pt>
                <c:pt idx="1">
                  <c:v>21Q2</c:v>
                </c:pt>
                <c:pt idx="2">
                  <c:v>21Q3</c:v>
                </c:pt>
                <c:pt idx="3">
                  <c:v>21Q4</c:v>
                </c:pt>
                <c:pt idx="4">
                  <c:v>22Q1</c:v>
                </c:pt>
                <c:pt idx="5">
                  <c:v>22Q2</c:v>
                </c:pt>
                <c:pt idx="6">
                  <c:v>22Q3</c:v>
                </c:pt>
                <c:pt idx="7">
                  <c:v>22Q4</c:v>
                </c:pt>
                <c:pt idx="8">
                  <c:v>23Q1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1.10025062656642</c:v>
                </c:pt>
                <c:pt idx="1">
                  <c:v>0.337634408602151</c:v>
                </c:pt>
                <c:pt idx="2">
                  <c:v>0.17472875</c:v>
                </c:pt>
                <c:pt idx="3">
                  <c:v>0.149226234340457</c:v>
                </c:pt>
                <c:pt idx="4">
                  <c:v>0.206443914081146</c:v>
                </c:pt>
                <c:pt idx="5">
                  <c:v>0.169614147909968</c:v>
                </c:pt>
                <c:pt idx="6">
                  <c:v>0.2215585938456</c:v>
                </c:pt>
                <c:pt idx="7">
                  <c:v>0.131</c:v>
                </c:pt>
                <c:pt idx="8">
                  <c:v>0.188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-1711806464"/>
        <c:axId val="-1711825504"/>
      </c:lineChart>
      <c:catAx>
        <c:axId val="-17118064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711825504"/>
        <c:crosses val="autoZero"/>
        <c:auto val="1"/>
        <c:lblAlgn val="ctr"/>
        <c:lblOffset val="100"/>
        <c:noMultiLvlLbl val="0"/>
      </c:catAx>
      <c:valAx>
        <c:axId val="-1711825504"/>
        <c:scaling>
          <c:orientation val="minMax"/>
          <c:max val="1.3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7118064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>
          <a:latin typeface="黑体" panose="02010609060101010101" pitchFamily="49" charset="-122"/>
          <a:ea typeface="黑体" panose="02010609060101010101" pitchFamily="49" charset="-122"/>
          <a:cs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份额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凯迪仕</c:v>
                </c:pt>
                <c:pt idx="1">
                  <c:v>鹿客</c:v>
                </c:pt>
                <c:pt idx="2">
                  <c:v>德施曼</c:v>
                </c:pt>
                <c:pt idx="3">
                  <c:v>博克</c:v>
                </c:pt>
                <c:pt idx="4">
                  <c:v>佳文贝尔</c:v>
                </c:pt>
                <c:pt idx="5">
                  <c:v>探尚</c:v>
                </c:pt>
                <c:pt idx="6">
                  <c:v>因硕</c:v>
                </c:pt>
                <c:pt idx="7">
                  <c:v>德莱森</c:v>
                </c:pt>
                <c:pt idx="8">
                  <c:v>戴沃</c:v>
                </c:pt>
                <c:pt idx="9">
                  <c:v>石将军</c:v>
                </c:pt>
              </c:strCache>
            </c:strRef>
          </c:cat>
          <c:val>
            <c:numRef>
              <c:f>Sheet1!$B$2:$B$11</c:f>
              <c:numCache>
                <c:formatCode>0.0%</c:formatCode>
                <c:ptCount val="10"/>
                <c:pt idx="0">
                  <c:v>0.347086436311015</c:v>
                </c:pt>
                <c:pt idx="1">
                  <c:v>0.275015000176473</c:v>
                </c:pt>
                <c:pt idx="2">
                  <c:v>0.144954646525253</c:v>
                </c:pt>
                <c:pt idx="3">
                  <c:v>0.0974482052730032</c:v>
                </c:pt>
                <c:pt idx="4">
                  <c:v>0.0486711608371863</c:v>
                </c:pt>
                <c:pt idx="5">
                  <c:v>0.0214590759891293</c:v>
                </c:pt>
                <c:pt idx="6">
                  <c:v>0.0174354992411675</c:v>
                </c:pt>
                <c:pt idx="7">
                  <c:v>0.00892951681784492</c:v>
                </c:pt>
                <c:pt idx="8">
                  <c:v>0.00712949564112519</c:v>
                </c:pt>
                <c:pt idx="9">
                  <c:v>0.00568241979317404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96188592"/>
        <c:axId val="-159618804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均价（元）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凯迪仕</c:v>
                </c:pt>
                <c:pt idx="1">
                  <c:v>鹿客</c:v>
                </c:pt>
                <c:pt idx="2">
                  <c:v>德施曼</c:v>
                </c:pt>
                <c:pt idx="3">
                  <c:v>博克</c:v>
                </c:pt>
                <c:pt idx="4">
                  <c:v>佳文贝尔</c:v>
                </c:pt>
                <c:pt idx="5">
                  <c:v>探尚</c:v>
                </c:pt>
                <c:pt idx="6">
                  <c:v>因硕</c:v>
                </c:pt>
                <c:pt idx="7">
                  <c:v>德莱森</c:v>
                </c:pt>
                <c:pt idx="8">
                  <c:v>戴沃</c:v>
                </c:pt>
                <c:pt idx="9">
                  <c:v>石将军</c:v>
                </c:pt>
              </c:strCache>
            </c:strRef>
          </c:cat>
          <c:val>
            <c:numRef>
              <c:f>Sheet1!$C$2:$C$11</c:f>
              <c:numCache>
                <c:formatCode>0</c:formatCode>
                <c:ptCount val="10"/>
                <c:pt idx="0">
                  <c:v>1567.41721679886</c:v>
                </c:pt>
                <c:pt idx="1">
                  <c:v>2464.57116658111</c:v>
                </c:pt>
                <c:pt idx="2">
                  <c:v>2367.41839785732</c:v>
                </c:pt>
                <c:pt idx="3">
                  <c:v>1457.63421224194</c:v>
                </c:pt>
                <c:pt idx="4">
                  <c:v>2611.99056562727</c:v>
                </c:pt>
                <c:pt idx="5">
                  <c:v>1133.41940789474</c:v>
                </c:pt>
                <c:pt idx="6">
                  <c:v>2332.16396761134</c:v>
                </c:pt>
                <c:pt idx="7">
                  <c:v>998</c:v>
                </c:pt>
                <c:pt idx="8">
                  <c:v>2598.25222772277</c:v>
                </c:pt>
                <c:pt idx="9">
                  <c:v>1069.08683229814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-1596194576"/>
        <c:axId val="-1596187504"/>
      </c:lineChart>
      <c:catAx>
        <c:axId val="-159618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88048"/>
        <c:crosses val="autoZero"/>
        <c:auto val="1"/>
        <c:lblAlgn val="ctr"/>
        <c:lblOffset val="100"/>
        <c:noMultiLvlLbl val="0"/>
      </c:catAx>
      <c:valAx>
        <c:axId val="-1596188048"/>
        <c:scaling>
          <c:orientation val="minMax"/>
          <c:max val="1"/>
        </c:scaling>
        <c:delete val="0"/>
        <c:axPos val="l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88592"/>
        <c:crosses val="autoZero"/>
        <c:crossBetween val="between"/>
      </c:valAx>
      <c:catAx>
        <c:axId val="-15961945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87504"/>
        <c:crosses val="autoZero"/>
        <c:auto val="1"/>
        <c:lblAlgn val="ctr"/>
        <c:lblOffset val="100"/>
        <c:noMultiLvlLbl val="0"/>
      </c:catAx>
      <c:valAx>
        <c:axId val="-1596187504"/>
        <c:scaling>
          <c:orientation val="minMax"/>
          <c:max val="3000"/>
        </c:scaling>
        <c:delete val="0"/>
        <c:axPos val="r"/>
        <c:numFmt formatCode="0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94576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黑体" panose="02010609060101010101" pitchFamily="49" charset="-122"/>
            </a:defRPr>
          </a:pPr>
        </a:p>
      </c:txPr>
    </c:legend>
    <c:plotVisOnly val="1"/>
    <c:dispBlanksAs val="gap"/>
    <c:showDLblsOverMax val="0"/>
  </c:chart>
  <c:spPr>
    <a:noFill/>
    <a:ln>
      <a:solidFill>
        <a:schemeClr val="accent6"/>
      </a:solidFill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份额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爵象</c:v>
                </c:pt>
                <c:pt idx="1">
                  <c:v>德施曼</c:v>
                </c:pt>
                <c:pt idx="2">
                  <c:v>博克</c:v>
                </c:pt>
                <c:pt idx="3">
                  <c:v>凯迪仕</c:v>
                </c:pt>
                <c:pt idx="4">
                  <c:v>幻侣</c:v>
                </c:pt>
                <c:pt idx="5">
                  <c:v>华乐仕</c:v>
                </c:pt>
                <c:pt idx="6">
                  <c:v>凌仕</c:v>
                </c:pt>
                <c:pt idx="7">
                  <c:v>奥克斯</c:v>
                </c:pt>
                <c:pt idx="8">
                  <c:v>小米</c:v>
                </c:pt>
                <c:pt idx="9">
                  <c:v>宜恩斯</c:v>
                </c:pt>
              </c:strCache>
            </c:strRef>
          </c:cat>
          <c:val>
            <c:numRef>
              <c:f>Sheet1!$B$2:$B$11</c:f>
              <c:numCache>
                <c:formatCode>0.0%</c:formatCode>
                <c:ptCount val="10"/>
                <c:pt idx="0">
                  <c:v>0.136326749257443</c:v>
                </c:pt>
                <c:pt idx="1">
                  <c:v>0.113740210834343</c:v>
                </c:pt>
                <c:pt idx="2">
                  <c:v>0.106892292193852</c:v>
                </c:pt>
                <c:pt idx="3">
                  <c:v>0.0745955410575297</c:v>
                </c:pt>
                <c:pt idx="4">
                  <c:v>0.0415952092552839</c:v>
                </c:pt>
                <c:pt idx="5">
                  <c:v>0.0367181160028623</c:v>
                </c:pt>
                <c:pt idx="6">
                  <c:v>0.0265961486953776</c:v>
                </c:pt>
                <c:pt idx="7">
                  <c:v>0.0255527705487529</c:v>
                </c:pt>
                <c:pt idx="8">
                  <c:v>0.0252569468596716</c:v>
                </c:pt>
                <c:pt idx="9">
                  <c:v>0.0242895234440274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96188592"/>
        <c:axId val="-159618804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均价（元）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爵象</c:v>
                </c:pt>
                <c:pt idx="1">
                  <c:v>德施曼</c:v>
                </c:pt>
                <c:pt idx="2">
                  <c:v>博克</c:v>
                </c:pt>
                <c:pt idx="3">
                  <c:v>凯迪仕</c:v>
                </c:pt>
                <c:pt idx="4">
                  <c:v>幻侣</c:v>
                </c:pt>
                <c:pt idx="5">
                  <c:v>华乐仕</c:v>
                </c:pt>
                <c:pt idx="6">
                  <c:v>凌仕</c:v>
                </c:pt>
                <c:pt idx="7">
                  <c:v>奥克斯</c:v>
                </c:pt>
                <c:pt idx="8">
                  <c:v>小米</c:v>
                </c:pt>
                <c:pt idx="9">
                  <c:v>宜恩斯</c:v>
                </c:pt>
              </c:strCache>
            </c:strRef>
          </c:cat>
          <c:val>
            <c:numRef>
              <c:f>Sheet1!$C$2:$C$11</c:f>
              <c:numCache>
                <c:formatCode>0</c:formatCode>
                <c:ptCount val="10"/>
                <c:pt idx="0">
                  <c:v>873.500145739253</c:v>
                </c:pt>
                <c:pt idx="1">
                  <c:v>2703.05791930269</c:v>
                </c:pt>
                <c:pt idx="2">
                  <c:v>1034.06438460675</c:v>
                </c:pt>
                <c:pt idx="3">
                  <c:v>2282.45422025723</c:v>
                </c:pt>
                <c:pt idx="4">
                  <c:v>975.303891398367</c:v>
                </c:pt>
                <c:pt idx="5">
                  <c:v>768.069330430049</c:v>
                </c:pt>
                <c:pt idx="6">
                  <c:v>344.634098902751</c:v>
                </c:pt>
                <c:pt idx="7">
                  <c:v>1022.11235450563</c:v>
                </c:pt>
                <c:pt idx="8">
                  <c:v>2256.32675530231</c:v>
                </c:pt>
                <c:pt idx="9">
                  <c:v>981.565162936142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-1596194576"/>
        <c:axId val="-1596187504"/>
      </c:lineChart>
      <c:catAx>
        <c:axId val="-15961885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88048"/>
        <c:crosses val="autoZero"/>
        <c:auto val="1"/>
        <c:lblAlgn val="ctr"/>
        <c:lblOffset val="100"/>
        <c:noMultiLvlLbl val="0"/>
      </c:catAx>
      <c:valAx>
        <c:axId val="-1596188048"/>
        <c:scaling>
          <c:orientation val="minMax"/>
          <c:max val="1"/>
        </c:scaling>
        <c:delete val="0"/>
        <c:axPos val="l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88592"/>
        <c:crosses val="autoZero"/>
        <c:crossBetween val="between"/>
      </c:valAx>
      <c:catAx>
        <c:axId val="-159619457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87504"/>
        <c:crosses val="autoZero"/>
        <c:auto val="1"/>
        <c:lblAlgn val="ctr"/>
        <c:lblOffset val="100"/>
        <c:noMultiLvlLbl val="0"/>
      </c:catAx>
      <c:valAx>
        <c:axId val="-1596187504"/>
        <c:scaling>
          <c:orientation val="minMax"/>
          <c:max val="3000"/>
        </c:scaling>
        <c:delete val="0"/>
        <c:axPos val="r"/>
        <c:numFmt formatCode="0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94576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黑体" panose="02010609060101010101" pitchFamily="49" charset="-122"/>
            </a:defRPr>
          </a:pPr>
        </a:p>
      </c:txPr>
    </c:legend>
    <c:plotVisOnly val="1"/>
    <c:dispBlanksAs val="gap"/>
    <c:showDLblsOverMax val="0"/>
  </c:chart>
  <c:spPr>
    <a:noFill/>
    <a:ln>
      <a:solidFill>
        <a:schemeClr val="accent6"/>
      </a:solidFill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份额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爵象</c:v>
                </c:pt>
                <c:pt idx="1">
                  <c:v>博克</c:v>
                </c:pt>
                <c:pt idx="2">
                  <c:v>华乐仕</c:v>
                </c:pt>
                <c:pt idx="3">
                  <c:v>凯迪仕</c:v>
                </c:pt>
                <c:pt idx="4">
                  <c:v>德施曼</c:v>
                </c:pt>
                <c:pt idx="5">
                  <c:v>凯利莱</c:v>
                </c:pt>
                <c:pt idx="6">
                  <c:v>奥克斯</c:v>
                </c:pt>
                <c:pt idx="7">
                  <c:v>幻侣</c:v>
                </c:pt>
                <c:pt idx="8">
                  <c:v>TCL</c:v>
                </c:pt>
                <c:pt idx="9">
                  <c:v>宜恩斯</c:v>
                </c:pt>
              </c:strCache>
            </c:strRef>
          </c:cat>
          <c:val>
            <c:numRef>
              <c:f>Sheet1!$B$2:$B$11</c:f>
              <c:numCache>
                <c:formatCode>0.0%</c:formatCode>
                <c:ptCount val="10"/>
                <c:pt idx="0">
                  <c:v>0.183152369735788</c:v>
                </c:pt>
                <c:pt idx="1">
                  <c:v>0.0634851491538002</c:v>
                </c:pt>
                <c:pt idx="2">
                  <c:v>0.0493952642928975</c:v>
                </c:pt>
                <c:pt idx="3">
                  <c:v>0.0465665316834186</c:v>
                </c:pt>
                <c:pt idx="4">
                  <c:v>0.041350047593695</c:v>
                </c:pt>
                <c:pt idx="5">
                  <c:v>0.0391558975848216</c:v>
                </c:pt>
                <c:pt idx="6">
                  <c:v>0.0358485391155639</c:v>
                </c:pt>
                <c:pt idx="7">
                  <c:v>0.0307181001242276</c:v>
                </c:pt>
                <c:pt idx="8">
                  <c:v>0.0267277586865216</c:v>
                </c:pt>
                <c:pt idx="9">
                  <c:v>0.0262222437334968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96188592"/>
        <c:axId val="-1596188048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均价（元）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爵象</c:v>
                </c:pt>
                <c:pt idx="1">
                  <c:v>博克</c:v>
                </c:pt>
                <c:pt idx="2">
                  <c:v>华乐仕</c:v>
                </c:pt>
                <c:pt idx="3">
                  <c:v>凯迪仕</c:v>
                </c:pt>
                <c:pt idx="4">
                  <c:v>德施曼</c:v>
                </c:pt>
                <c:pt idx="5">
                  <c:v>凯利莱</c:v>
                </c:pt>
                <c:pt idx="6">
                  <c:v>奥克斯</c:v>
                </c:pt>
                <c:pt idx="7">
                  <c:v>幻侣</c:v>
                </c:pt>
                <c:pt idx="8">
                  <c:v>TCL</c:v>
                </c:pt>
                <c:pt idx="9">
                  <c:v>宜恩斯</c:v>
                </c:pt>
              </c:strCache>
            </c:strRef>
          </c:cat>
          <c:val>
            <c:numRef>
              <c:f>Sheet1!$C$2:$C$11</c:f>
              <c:numCache>
                <c:formatCode>0</c:formatCode>
                <c:ptCount val="10"/>
                <c:pt idx="0">
                  <c:v>872.677620753443</c:v>
                </c:pt>
                <c:pt idx="1">
                  <c:v>1266.4750334604</c:v>
                </c:pt>
                <c:pt idx="2">
                  <c:v>768.069330430049</c:v>
                </c:pt>
                <c:pt idx="3">
                  <c:v>2366.14353851484</c:v>
                </c:pt>
                <c:pt idx="4">
                  <c:v>3391.24184289244</c:v>
                </c:pt>
                <c:pt idx="5">
                  <c:v>733.739416288971</c:v>
                </c:pt>
                <c:pt idx="6">
                  <c:v>1011.61133513351</c:v>
                </c:pt>
                <c:pt idx="7">
                  <c:v>1075.81637429972</c:v>
                </c:pt>
                <c:pt idx="8">
                  <c:v>1382.82104426559</c:v>
                </c:pt>
                <c:pt idx="9">
                  <c:v>1026.74116694011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-1596194576"/>
        <c:axId val="-1596187504"/>
      </c:lineChart>
      <c:catAx>
        <c:axId val="-15961885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88048"/>
        <c:crosses val="autoZero"/>
        <c:auto val="1"/>
        <c:lblAlgn val="ctr"/>
        <c:lblOffset val="100"/>
        <c:noMultiLvlLbl val="0"/>
      </c:catAx>
      <c:valAx>
        <c:axId val="-1596188048"/>
        <c:scaling>
          <c:orientation val="minMax"/>
          <c:max val="1"/>
        </c:scaling>
        <c:delete val="0"/>
        <c:axPos val="l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88592"/>
        <c:crosses val="autoZero"/>
        <c:crossBetween val="between"/>
      </c:valAx>
      <c:catAx>
        <c:axId val="-1596194576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87504"/>
        <c:crosses val="max"/>
        <c:auto val="1"/>
        <c:lblAlgn val="ctr"/>
        <c:lblOffset val="100"/>
        <c:noMultiLvlLbl val="0"/>
      </c:catAx>
      <c:valAx>
        <c:axId val="-1596187504"/>
        <c:scaling>
          <c:orientation val="minMax"/>
          <c:max val="4000"/>
        </c:scaling>
        <c:delete val="0"/>
        <c:axPos val="r"/>
        <c:numFmt formatCode="0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94576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黑体" panose="02010609060101010101" pitchFamily="49" charset="-122"/>
            </a:defRPr>
          </a:pPr>
        </a:p>
      </c:txPr>
    </c:legend>
    <c:plotVisOnly val="1"/>
    <c:dispBlanksAs val="gap"/>
    <c:showDLblsOverMax val="0"/>
  </c:chart>
  <c:spPr>
    <a:noFill/>
    <a:ln>
      <a:solidFill>
        <a:schemeClr val="accent6"/>
      </a:solidFill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357049311773353"/>
          <c:y val="0.0318931443369224"/>
          <c:w val="0.319016437257784"/>
          <c:h val="0.93444186997410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小米智能门锁 E10</c:v>
                </c:pt>
                <c:pt idx="1">
                  <c:v>小米智能门锁 1S</c:v>
                </c:pt>
                <c:pt idx="2">
                  <c:v>小米智能门锁 推拉式</c:v>
                </c:pt>
                <c:pt idx="3">
                  <c:v>小米智能门锁 PRO</c:v>
                </c:pt>
                <c:pt idx="4">
                  <c:v>小米全自动智能门锁</c:v>
                </c:pt>
                <c:pt idx="5">
                  <c:v>小米智能门锁 E</c:v>
                </c:pt>
                <c:pt idx="6">
                  <c:v>小米智能门锁 M20</c:v>
                </c:pt>
                <c:pt idx="7">
                  <c:v>小米人脸识别智能门锁</c:v>
                </c:pt>
                <c:pt idx="8">
                  <c:v>小米智能门锁 M20 大屏猫眼款</c:v>
                </c:pt>
                <c:pt idx="9">
                  <c:v>小米智能门锁 X</c:v>
                </c:pt>
              </c:strCache>
            </c:strRef>
          </c:cat>
          <c:val>
            <c:numRef>
              <c:f>Sheet1!$B$2:$B$11</c:f>
              <c:numCache>
                <c:formatCode>0%</c:formatCode>
                <c:ptCount val="10"/>
                <c:pt idx="0">
                  <c:v>0.307807807807808</c:v>
                </c:pt>
                <c:pt idx="1">
                  <c:v>0.198074448074448</c:v>
                </c:pt>
                <c:pt idx="2">
                  <c:v>0.122644622644623</c:v>
                </c:pt>
                <c:pt idx="3">
                  <c:v>0.108017358017358</c:v>
                </c:pt>
                <c:pt idx="4">
                  <c:v>0.107448107448107</c:v>
                </c:pt>
                <c:pt idx="5">
                  <c:v>0.0356895356895357</c:v>
                </c:pt>
                <c:pt idx="6">
                  <c:v>0.0304920304920305</c:v>
                </c:pt>
                <c:pt idx="7">
                  <c:v>0.0294937794937795</c:v>
                </c:pt>
                <c:pt idx="8">
                  <c:v>0.0254100254100254</c:v>
                </c:pt>
                <c:pt idx="9">
                  <c:v>0.0149077649077649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1596198384"/>
        <c:axId val="-1596210896"/>
      </c:barChart>
      <c:catAx>
        <c:axId val="-159619838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210896"/>
        <c:crosses val="autoZero"/>
        <c:auto val="1"/>
        <c:lblAlgn val="ctr"/>
        <c:lblOffset val="100"/>
        <c:noMultiLvlLbl val="0"/>
      </c:catAx>
      <c:valAx>
        <c:axId val="-1596210896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98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481677451490141"/>
          <c:y val="0.0459240955532366"/>
          <c:w val="0.903997448344264"/>
          <c:h val="0.91287431403293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ln w="19050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 cap="flat" cmpd="sng" algn="ctr">
                <a:solidFill>
                  <a:schemeClr val="accent2"/>
                </a:solidFill>
                <a:prstDash val="solid"/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r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xVal>
            <c:numRef>
              <c:f>Sheet1!$A$2:$A$11</c:f>
              <c:numCache>
                <c:formatCode>0</c:formatCode>
                <c:ptCount val="10"/>
                <c:pt idx="0">
                  <c:v>782.728669257572</c:v>
                </c:pt>
                <c:pt idx="1">
                  <c:v>1012.43582781457</c:v>
                </c:pt>
                <c:pt idx="2">
                  <c:v>1238.75989842594</c:v>
                </c:pt>
                <c:pt idx="3">
                  <c:v>1681.39515084396</c:v>
                </c:pt>
                <c:pt idx="4">
                  <c:v>1268.74994011056</c:v>
                </c:pt>
                <c:pt idx="5">
                  <c:v>783.57710355987</c:v>
                </c:pt>
                <c:pt idx="6">
                  <c:v>1315.61406926407</c:v>
                </c:pt>
                <c:pt idx="7">
                  <c:v>1919.45342657343</c:v>
                </c:pt>
                <c:pt idx="8">
                  <c:v>1943.73871428571</c:v>
                </c:pt>
                <c:pt idx="9">
                  <c:v>3042.87681793027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y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1596200016"/>
        <c:axId val="-1596194032"/>
      </c:scatterChart>
      <c:valAx>
        <c:axId val="-1596200016"/>
        <c:scaling>
          <c:orientation val="minMax"/>
          <c:max val="3200"/>
          <c:min val="0"/>
        </c:scaling>
        <c:delete val="0"/>
        <c:axPos val="t"/>
        <c:numFmt formatCode="0" sourceLinked="1"/>
        <c:majorTickMark val="none"/>
        <c:minorTickMark val="none"/>
        <c:tickLblPos val="none"/>
        <c:spPr>
          <a:noFill/>
          <a:ln w="6350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94032"/>
        <c:crosses val="autoZero"/>
        <c:crossBetween val="midCat"/>
      </c:valAx>
      <c:valAx>
        <c:axId val="-1596194032"/>
        <c:scaling>
          <c:orientation val="maxMin"/>
          <c:max val="10"/>
          <c:min val="1"/>
        </c:scaling>
        <c:delete val="1"/>
        <c:axPos val="l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200016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500-799元</c:v>
                </c:pt>
                <c:pt idx="1">
                  <c:v>800-999元</c:v>
                </c:pt>
                <c:pt idx="2">
                  <c:v>1000-1499元</c:v>
                </c:pt>
                <c:pt idx="3">
                  <c:v>1500-1999元</c:v>
                </c:pt>
                <c:pt idx="4">
                  <c:v>2000-2499元</c:v>
                </c:pt>
                <c:pt idx="5">
                  <c:v>2500-2999元</c:v>
                </c:pt>
                <c:pt idx="6">
                  <c:v>3000元以上</c:v>
                </c:pt>
              </c:strCache>
            </c:strRef>
          </c:cat>
          <c:val>
            <c:numRef>
              <c:f>Sheet1!$B$2:$B$8</c:f>
              <c:numCache>
                <c:formatCode>0%</c:formatCode>
                <c:ptCount val="7"/>
                <c:pt idx="0">
                  <c:v>0.334752334752335</c:v>
                </c:pt>
                <c:pt idx="1">
                  <c:v>0.181153681153681</c:v>
                </c:pt>
                <c:pt idx="2">
                  <c:v>0.323185823185823</c:v>
                </c:pt>
                <c:pt idx="3">
                  <c:v>0.134343134343134</c:v>
                </c:pt>
                <c:pt idx="4">
                  <c:v>0.011013761013761</c:v>
                </c:pt>
                <c:pt idx="5">
                  <c:v>0.0118717618717619</c:v>
                </c:pt>
                <c:pt idx="6">
                  <c:v>0.00367950367950368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96207088"/>
        <c:axId val="-1596213616"/>
      </c:barChart>
      <c:catAx>
        <c:axId val="-1596207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213616"/>
        <c:crosses val="autoZero"/>
        <c:auto val="1"/>
        <c:lblAlgn val="ctr"/>
        <c:lblOffset val="100"/>
        <c:noMultiLvlLbl val="0"/>
      </c:catAx>
      <c:valAx>
        <c:axId val="-159621361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2070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69273989692809"/>
          <c:y val="0.0322983376875592"/>
          <c:w val="0.518363913074717"/>
          <c:h val="0.93540332462488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1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K9-S</c:v>
                </c:pt>
                <c:pt idx="1">
                  <c:v>K20 MAX PLUS</c:v>
                </c:pt>
                <c:pt idx="2">
                  <c:v>K9 PLUS</c:v>
                </c:pt>
                <c:pt idx="3">
                  <c:v>F1</c:v>
                </c:pt>
                <c:pt idx="4">
                  <c:v>Z1 PRO</c:v>
                </c:pt>
                <c:pt idx="5">
                  <c:v>K20-W</c:v>
                </c:pt>
                <c:pt idx="6">
                  <c:v>K20 PRO MAX</c:v>
                </c:pt>
                <c:pt idx="7">
                  <c:v>F300</c:v>
                </c:pt>
                <c:pt idx="8">
                  <c:v>Q1 VP</c:v>
                </c:pt>
                <c:pt idx="9">
                  <c:v>HK300</c:v>
                </c:pt>
              </c:strCache>
            </c:strRef>
          </c:cat>
          <c:val>
            <c:numRef>
              <c:f>Sheet1!$B$2:$B$11</c:f>
              <c:numCache>
                <c:formatCode>0.0%</c:formatCode>
                <c:ptCount val="10"/>
                <c:pt idx="0">
                  <c:v>0.209410995519489</c:v>
                </c:pt>
                <c:pt idx="1">
                  <c:v>0.143857085168163</c:v>
                </c:pt>
                <c:pt idx="2">
                  <c:v>0.129954041113013</c:v>
                </c:pt>
                <c:pt idx="3">
                  <c:v>0.126204257446686</c:v>
                </c:pt>
                <c:pt idx="4">
                  <c:v>0.054419937311309</c:v>
                </c:pt>
                <c:pt idx="5">
                  <c:v>0.0449974039959233</c:v>
                </c:pt>
                <c:pt idx="6">
                  <c:v>0.0446320404592043</c:v>
                </c:pt>
                <c:pt idx="7">
                  <c:v>0.0385554679537719</c:v>
                </c:pt>
                <c:pt idx="8">
                  <c:v>0.0232294290713997</c:v>
                </c:pt>
                <c:pt idx="9">
                  <c:v>0.0185181624137069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1596215248"/>
        <c:axId val="-1596211984"/>
      </c:barChart>
      <c:catAx>
        <c:axId val="-159621524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211984"/>
        <c:crosses val="autoZero"/>
        <c:auto val="1"/>
        <c:lblAlgn val="ctr"/>
        <c:lblOffset val="100"/>
        <c:noMultiLvlLbl val="0"/>
      </c:catAx>
      <c:valAx>
        <c:axId val="-1596211984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21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1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71328572869559"/>
          <c:y val="0.0267360534658124"/>
          <c:w val="0.831757603012625"/>
          <c:h val="0.94949851723529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ln w="19050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 cap="flat" cmpd="sng" algn="ctr">
                <a:solidFill>
                  <a:schemeClr val="accent2"/>
                </a:solidFill>
                <a:prstDash val="solid"/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r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xVal>
            <c:numRef>
              <c:f>Sheet1!$A$2:$A$11</c:f>
              <c:numCache>
                <c:formatCode>0</c:formatCode>
                <c:ptCount val="10"/>
                <c:pt idx="0">
                  <c:v>1295.47044444444</c:v>
                </c:pt>
                <c:pt idx="1">
                  <c:v>2315.5661235129</c:v>
                </c:pt>
                <c:pt idx="2">
                  <c:v>1481.17705830127</c:v>
                </c:pt>
                <c:pt idx="3">
                  <c:v>884.788618010056</c:v>
                </c:pt>
                <c:pt idx="4">
                  <c:v>1766.31892226148</c:v>
                </c:pt>
                <c:pt idx="5">
                  <c:v>1592.33906410256</c:v>
                </c:pt>
                <c:pt idx="6">
                  <c:v>3273.37431279621</c:v>
                </c:pt>
                <c:pt idx="7">
                  <c:v>859.22897755611</c:v>
                </c:pt>
                <c:pt idx="8">
                  <c:v>1726.99829470199</c:v>
                </c:pt>
                <c:pt idx="9">
                  <c:v>900.846448598131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y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1596210352"/>
        <c:axId val="-1596209808"/>
      </c:scatterChart>
      <c:valAx>
        <c:axId val="-1596210352"/>
        <c:scaling>
          <c:orientation val="minMax"/>
          <c:max val="3500"/>
          <c:min val="0"/>
        </c:scaling>
        <c:delete val="0"/>
        <c:axPos val="t"/>
        <c:numFmt formatCode="0" sourceLinked="1"/>
        <c:majorTickMark val="out"/>
        <c:minorTickMark val="none"/>
        <c:tickLblPos val="none"/>
        <c:spPr>
          <a:noFill/>
          <a:ln w="6350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209808"/>
        <c:crosses val="autoZero"/>
        <c:crossBetween val="midCat"/>
      </c:valAx>
      <c:valAx>
        <c:axId val="-1596209808"/>
        <c:scaling>
          <c:orientation val="maxMin"/>
          <c:max val="10"/>
          <c:min val="1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6350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210352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1000元以下</c:v>
                </c:pt>
                <c:pt idx="1">
                  <c:v>1000-1499元</c:v>
                </c:pt>
                <c:pt idx="2">
                  <c:v>1500-1999元</c:v>
                </c:pt>
                <c:pt idx="3">
                  <c:v>2000-2499元</c:v>
                </c:pt>
                <c:pt idx="4">
                  <c:v>2500-2999元</c:v>
                </c:pt>
                <c:pt idx="5">
                  <c:v>3000元以上</c:v>
                </c:pt>
              </c:strCache>
            </c:strRef>
          </c:cat>
          <c:val>
            <c:numRef>
              <c:f>Sheet1!$B$2:$B$7</c:f>
              <c:numCache>
                <c:formatCode>0.0%</c:formatCode>
                <c:ptCount val="6"/>
                <c:pt idx="0">
                  <c:v>0.196373286156568</c:v>
                </c:pt>
                <c:pt idx="1">
                  <c:v>0.384323981308771</c:v>
                </c:pt>
                <c:pt idx="2">
                  <c:v>0.164125146626156</c:v>
                </c:pt>
                <c:pt idx="3">
                  <c:v>0.173836124838952</c:v>
                </c:pt>
                <c:pt idx="4">
                  <c:v>0.0287291117820126</c:v>
                </c:pt>
                <c:pt idx="5">
                  <c:v>0.0526123492875411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96157040"/>
        <c:axId val="-1596172816"/>
      </c:barChart>
      <c:catAx>
        <c:axId val="-15961570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596172816"/>
        <c:crosses val="autoZero"/>
        <c:auto val="1"/>
        <c:lblAlgn val="ctr"/>
        <c:lblOffset val="100"/>
        <c:noMultiLvlLbl val="0"/>
      </c:catAx>
      <c:valAx>
        <c:axId val="-1596172816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596157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Q5P</c:v>
                </c:pt>
                <c:pt idx="1">
                  <c:v>V7</c:v>
                </c:pt>
                <c:pt idx="2">
                  <c:v>Q5MPLUS</c:v>
                </c:pt>
                <c:pt idx="3">
                  <c:v>Q3P</c:v>
                </c:pt>
                <c:pt idx="4">
                  <c:v>Q50MPRO</c:v>
                </c:pt>
                <c:pt idx="5">
                  <c:v>Q5M</c:v>
                </c:pt>
                <c:pt idx="6">
                  <c:v>Q50F MAX</c:v>
                </c:pt>
                <c:pt idx="7">
                  <c:v>Q5MS</c:v>
                </c:pt>
                <c:pt idx="8">
                  <c:v>R7F PRO</c:v>
                </c:pt>
                <c:pt idx="9">
                  <c:v>R7P</c:v>
                </c:pt>
              </c:strCache>
            </c:strRef>
          </c:cat>
          <c:val>
            <c:numRef>
              <c:f>Sheet1!$B$2:$B$11</c:f>
              <c:numCache>
                <c:formatCode>0.0%</c:formatCode>
                <c:ptCount val="10"/>
                <c:pt idx="0">
                  <c:v>0.207281321048223</c:v>
                </c:pt>
                <c:pt idx="1">
                  <c:v>0.141961828407323</c:v>
                </c:pt>
                <c:pt idx="2">
                  <c:v>0.138551513701089</c:v>
                </c:pt>
                <c:pt idx="3">
                  <c:v>0.0945464879741534</c:v>
                </c:pt>
                <c:pt idx="4">
                  <c:v>0.0602937657053967</c:v>
                </c:pt>
                <c:pt idx="5">
                  <c:v>0.0591719516572933</c:v>
                </c:pt>
                <c:pt idx="6">
                  <c:v>0.0545799928203901</c:v>
                </c:pt>
                <c:pt idx="7">
                  <c:v>0.043825535479239</c:v>
                </c:pt>
                <c:pt idx="8">
                  <c:v>0.0418062701926529</c:v>
                </c:pt>
                <c:pt idx="9">
                  <c:v>0.030902237645088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-1596182608"/>
        <c:axId val="-1596184240"/>
      </c:barChart>
      <c:catAx>
        <c:axId val="-159618260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84240"/>
        <c:crosses val="autoZero"/>
        <c:auto val="1"/>
        <c:lblAlgn val="ctr"/>
        <c:lblOffset val="100"/>
        <c:noMultiLvlLbl val="0"/>
      </c:catAx>
      <c:valAx>
        <c:axId val="-1596184240"/>
        <c:scaling>
          <c:orientation val="minMax"/>
        </c:scaling>
        <c:delete val="1"/>
        <c:axPos val="t"/>
        <c:numFmt formatCode="0.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82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销量（万台）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_);[Red]\(0\)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Sheet1!$A$2:$B$16</c:f>
              <c:multiLvlStrCache>
                <c:ptCount val="15"/>
                <c:lvl>
                  <c:pt idx="0">
                    <c:v>1月</c:v>
                  </c:pt>
                  <c:pt idx="1">
                    <c:v>2月</c:v>
                  </c:pt>
                  <c:pt idx="2">
                    <c:v>3月</c:v>
                  </c:pt>
                  <c:pt idx="3">
                    <c:v>4月</c:v>
                  </c:pt>
                  <c:pt idx="4">
                    <c:v>5月</c:v>
                  </c:pt>
                  <c:pt idx="5">
                    <c:v>6月</c:v>
                  </c:pt>
                  <c:pt idx="6">
                    <c:v>7月</c:v>
                  </c:pt>
                  <c:pt idx="7">
                    <c:v>8月</c:v>
                  </c:pt>
                  <c:pt idx="8">
                    <c:v>9月</c:v>
                  </c:pt>
                  <c:pt idx="9">
                    <c:v>10月</c:v>
                  </c:pt>
                  <c:pt idx="10">
                    <c:v>11月</c:v>
                  </c:pt>
                  <c:pt idx="11">
                    <c:v>12月</c:v>
                  </c:pt>
                  <c:pt idx="12">
                    <c:v>1月</c:v>
                  </c:pt>
                  <c:pt idx="13">
                    <c:v>2月</c:v>
                  </c:pt>
                  <c:pt idx="14">
                    <c:v>3月</c:v>
                  </c:pt>
                </c:lvl>
                <c:lvl>
                  <c:pt idx="0">
                    <c:v>2022年</c:v>
                  </c:pt>
                  <c:pt idx="12">
                    <c:v>2023年</c:v>
                  </c:pt>
                </c:lvl>
              </c:multiLvlStrCache>
            </c:multiLvlStrRef>
          </c:cat>
          <c:val>
            <c:numRef>
              <c:f>Sheet1!$C$2:$C$16</c:f>
              <c:numCache>
                <c:formatCode>0.0</c:formatCode>
                <c:ptCount val="15"/>
                <c:pt idx="0">
                  <c:v>23.6129</c:v>
                </c:pt>
                <c:pt idx="1">
                  <c:v>19.1801</c:v>
                </c:pt>
                <c:pt idx="2">
                  <c:v>25.2517</c:v>
                </c:pt>
                <c:pt idx="3">
                  <c:v>19.3419</c:v>
                </c:pt>
                <c:pt idx="4">
                  <c:v>25.493</c:v>
                </c:pt>
                <c:pt idx="5">
                  <c:v>56.0535</c:v>
                </c:pt>
                <c:pt idx="6">
                  <c:v>24.5463</c:v>
                </c:pt>
                <c:pt idx="7">
                  <c:v>28.3204</c:v>
                </c:pt>
                <c:pt idx="8">
                  <c:v>26.555</c:v>
                </c:pt>
                <c:pt idx="9">
                  <c:v>30.672</c:v>
                </c:pt>
                <c:pt idx="10">
                  <c:v>70.9642</c:v>
                </c:pt>
                <c:pt idx="11">
                  <c:v>25.5288</c:v>
                </c:pt>
                <c:pt idx="12">
                  <c:v>23.5341</c:v>
                </c:pt>
                <c:pt idx="13">
                  <c:v>25.1212</c:v>
                </c:pt>
                <c:pt idx="14">
                  <c:v>24.0667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7"/>
        <c:axId val="-1711821696"/>
        <c:axId val="-1711826048"/>
      </c:barChart>
      <c:lineChart>
        <c:grouping val="standard"/>
        <c:varyColors val="0"/>
        <c:ser>
          <c:idx val="1"/>
          <c:order val="1"/>
          <c:tx>
            <c:strRef>
              <c:f>Sheet1!$D$1</c:f>
              <c:strCache>
                <c:ptCount val="1"/>
                <c:pt idx="0">
                  <c:v>销量同比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黑体" panose="02010609060101010101" pitchFamily="49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Sheet1!$A$2:$B$16</c:f>
              <c:multiLvlStrCache>
                <c:ptCount val="15"/>
                <c:lvl>
                  <c:pt idx="0">
                    <c:v>1月</c:v>
                  </c:pt>
                  <c:pt idx="1">
                    <c:v>2月</c:v>
                  </c:pt>
                  <c:pt idx="2">
                    <c:v>3月</c:v>
                  </c:pt>
                  <c:pt idx="3">
                    <c:v>4月</c:v>
                  </c:pt>
                  <c:pt idx="4">
                    <c:v>5月</c:v>
                  </c:pt>
                  <c:pt idx="5">
                    <c:v>6月</c:v>
                  </c:pt>
                  <c:pt idx="6">
                    <c:v>7月</c:v>
                  </c:pt>
                  <c:pt idx="7">
                    <c:v>8月</c:v>
                  </c:pt>
                  <c:pt idx="8">
                    <c:v>9月</c:v>
                  </c:pt>
                  <c:pt idx="9">
                    <c:v>10月</c:v>
                  </c:pt>
                  <c:pt idx="10">
                    <c:v>11月</c:v>
                  </c:pt>
                  <c:pt idx="11">
                    <c:v>12月</c:v>
                  </c:pt>
                  <c:pt idx="12">
                    <c:v>1月</c:v>
                  </c:pt>
                  <c:pt idx="13">
                    <c:v>2月</c:v>
                  </c:pt>
                  <c:pt idx="14">
                    <c:v>3月</c:v>
                  </c:pt>
                </c:lvl>
                <c:lvl>
                  <c:pt idx="0">
                    <c:v>2022年</c:v>
                  </c:pt>
                  <c:pt idx="12">
                    <c:v>2023年</c:v>
                  </c:pt>
                </c:lvl>
              </c:multiLvlStrCache>
            </c:multiLvlStrRef>
          </c:cat>
          <c:val>
            <c:numRef>
              <c:f>Sheet1!$D$2:$D$16</c:f>
              <c:numCache>
                <c:formatCode>0%</c:formatCode>
                <c:ptCount val="15"/>
                <c:pt idx="0">
                  <c:v>0.0198282787274659</c:v>
                </c:pt>
                <c:pt idx="1">
                  <c:v>0.153808208959713</c:v>
                </c:pt>
                <c:pt idx="2">
                  <c:v>-0.185507854078638</c:v>
                </c:pt>
                <c:pt idx="3">
                  <c:v>-0.104595556748899</c:v>
                </c:pt>
                <c:pt idx="4">
                  <c:v>0.162169431565895</c:v>
                </c:pt>
                <c:pt idx="5">
                  <c:v>-0.141105751550663</c:v>
                </c:pt>
                <c:pt idx="6">
                  <c:v>0.0215834224665698</c:v>
                </c:pt>
                <c:pt idx="7">
                  <c:v>-0.107251274324064</c:v>
                </c:pt>
                <c:pt idx="8">
                  <c:v>-0.175917104491415</c:v>
                </c:pt>
                <c:pt idx="9">
                  <c:v>0.365676426586878</c:v>
                </c:pt>
                <c:pt idx="10">
                  <c:v>-0.0463518667336796</c:v>
                </c:pt>
                <c:pt idx="11">
                  <c:v>-0.100493641850681</c:v>
                </c:pt>
                <c:pt idx="12">
                  <c:v>-0.00333715892584143</c:v>
                </c:pt>
                <c:pt idx="13">
                  <c:v>0.309753338095213</c:v>
                </c:pt>
                <c:pt idx="14">
                  <c:v>-0.0469275335917977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-1711816256"/>
        <c:axId val="-1711805376"/>
      </c:lineChart>
      <c:catAx>
        <c:axId val="-171182169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711826048"/>
        <c:crosses val="autoZero"/>
        <c:auto val="1"/>
        <c:lblAlgn val="ctr"/>
        <c:lblOffset val="100"/>
        <c:noMultiLvlLbl val="0"/>
      </c:catAx>
      <c:valAx>
        <c:axId val="-1711826048"/>
        <c:scaling>
          <c:orientation val="minMax"/>
          <c:max val="150"/>
        </c:scaling>
        <c:delete val="0"/>
        <c:axPos val="l"/>
        <c:numFmt formatCode="0.0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711821696"/>
        <c:crosses val="autoZero"/>
        <c:crossBetween val="between"/>
      </c:valAx>
      <c:catAx>
        <c:axId val="-17118162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711805376"/>
        <c:crosses val="autoZero"/>
        <c:auto val="1"/>
        <c:lblAlgn val="ctr"/>
        <c:lblOffset val="100"/>
        <c:noMultiLvlLbl val="0"/>
      </c:catAx>
      <c:valAx>
        <c:axId val="-1711805376"/>
        <c:scaling>
          <c:orientation val="minMax"/>
          <c:max val="0.6"/>
          <c:min val="-1"/>
        </c:scaling>
        <c:delete val="0"/>
        <c:axPos val="r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711816256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黑体" panose="02010609060101010101" pitchFamily="49" charset="-122"/>
            </a:defRPr>
          </a:pPr>
        </a:p>
      </c:txPr>
    </c:legend>
    <c:plotVisOnly val="1"/>
    <c:dispBlanksAs val="gap"/>
    <c:showDLblsOverMax val="0"/>
  </c:chart>
  <c:spPr>
    <a:noFill/>
    <a:ln>
      <a:solidFill>
        <a:schemeClr val="bg1">
          <a:lumMod val="95000"/>
        </a:schemeClr>
      </a:solidFill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771327376511823"/>
          <c:y val="0.0456642457824694"/>
          <c:w val="0.840646392490859"/>
          <c:h val="0.914093448463164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 值</c:v>
                </c:pt>
              </c:strCache>
            </c:strRef>
          </c:tx>
          <c:spPr>
            <a:ln w="19050" cap="rnd" cmpd="sng" algn="ctr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 cap="flat" cmpd="sng" algn="ctr">
                <a:solidFill>
                  <a:schemeClr val="accent2"/>
                </a:solidFill>
                <a:prstDash val="solid"/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r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xVal>
            <c:numRef>
              <c:f>Sheet1!$A$2:$A$11</c:f>
              <c:numCache>
                <c:formatCode>0</c:formatCode>
                <c:ptCount val="10"/>
                <c:pt idx="0">
                  <c:v>1658.55052749314</c:v>
                </c:pt>
                <c:pt idx="1">
                  <c:v>1033.30248867348</c:v>
                </c:pt>
                <c:pt idx="2">
                  <c:v>2345.38434416496</c:v>
                </c:pt>
                <c:pt idx="3">
                  <c:v>1461.09043031166</c:v>
                </c:pt>
                <c:pt idx="4">
                  <c:v>2917.82043661622</c:v>
                </c:pt>
                <c:pt idx="5">
                  <c:v>2149.3628033367</c:v>
                </c:pt>
                <c:pt idx="6">
                  <c:v>3918.64443135106</c:v>
                </c:pt>
                <c:pt idx="7">
                  <c:v>2488.81219112628</c:v>
                </c:pt>
                <c:pt idx="8">
                  <c:v>2917.74631127013</c:v>
                </c:pt>
                <c:pt idx="9">
                  <c:v>2608.07495159729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596182064"/>
        <c:axId val="-1596200560"/>
      </c:scatterChart>
      <c:valAx>
        <c:axId val="-1596182064"/>
        <c:scaling>
          <c:orientation val="minMax"/>
          <c:max val="4000"/>
          <c:min val="0"/>
        </c:scaling>
        <c:delete val="0"/>
        <c:axPos val="t"/>
        <c:numFmt formatCode="0" sourceLinked="1"/>
        <c:majorTickMark val="none"/>
        <c:minorTickMark val="none"/>
        <c:tickLblPos val="none"/>
        <c:spPr>
          <a:noFill/>
          <a:ln w="6350" cap="flat" cmpd="sng" algn="ctr">
            <a:noFill/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200560"/>
        <c:crosses val="autoZero"/>
        <c:crossBetween val="midCat"/>
      </c:valAx>
      <c:valAx>
        <c:axId val="-1596200560"/>
        <c:scaling>
          <c:orientation val="maxMin"/>
          <c:max val="10"/>
          <c:min val="1"/>
        </c:scaling>
        <c:delete val="1"/>
        <c:axPos val="l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82064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1000元以下</c:v>
                </c:pt>
                <c:pt idx="1">
                  <c:v>1000-1499元</c:v>
                </c:pt>
                <c:pt idx="2">
                  <c:v>1500-1999元</c:v>
                </c:pt>
                <c:pt idx="3">
                  <c:v>2000-2499元</c:v>
                </c:pt>
                <c:pt idx="4">
                  <c:v>2500-2999元</c:v>
                </c:pt>
                <c:pt idx="5">
                  <c:v>3000元以上</c:v>
                </c:pt>
              </c:strCache>
            </c:strRef>
          </c:cat>
          <c:val>
            <c:numRef>
              <c:f>Sheet1!$B$2:$B$7</c:f>
              <c:numCache>
                <c:formatCode>0.0%</c:formatCode>
                <c:ptCount val="6"/>
                <c:pt idx="0">
                  <c:v>0.120811894220414</c:v>
                </c:pt>
                <c:pt idx="1">
                  <c:v>0.148094411870288</c:v>
                </c:pt>
                <c:pt idx="2">
                  <c:v>0.26410494196482</c:v>
                </c:pt>
                <c:pt idx="3">
                  <c:v>0.251376091899007</c:v>
                </c:pt>
                <c:pt idx="4">
                  <c:v>0.135933947588848</c:v>
                </c:pt>
                <c:pt idx="5">
                  <c:v>0.0796787124566232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96199472"/>
        <c:axId val="-1596198928"/>
      </c:barChart>
      <c:catAx>
        <c:axId val="-1596199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596198928"/>
        <c:crosses val="autoZero"/>
        <c:auto val="1"/>
        <c:lblAlgn val="ctr"/>
        <c:lblOffset val="100"/>
        <c:noMultiLvlLbl val="0"/>
      </c:catAx>
      <c:valAx>
        <c:axId val="-1596198928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5961994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/>
          <c:explosion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400" b="1" i="0" u="none" strike="noStrike" kern="1200" baseline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黑体" panose="02010609060101010101" pitchFamily="49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平台电商</c:v>
                </c:pt>
                <c:pt idx="1">
                  <c:v>专业电商</c:v>
                </c:pt>
                <c:pt idx="2">
                  <c:v>新兴渠道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0.369501976223827</c:v>
                </c:pt>
                <c:pt idx="1">
                  <c:v>0.329160878261922</c:v>
                </c:pt>
                <c:pt idx="2">
                  <c:v>0.301337145514251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40"/>
      </c:pie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黑体" panose="02010609060101010101" pitchFamily="49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份额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阿尔法极光</c:v>
                </c:pt>
                <c:pt idx="1">
                  <c:v>凡固</c:v>
                </c:pt>
                <c:pt idx="2">
                  <c:v>卫勒</c:v>
                </c:pt>
                <c:pt idx="3">
                  <c:v>凯迪仕</c:v>
                </c:pt>
                <c:pt idx="4">
                  <c:v>笵海三江</c:v>
                </c:pt>
                <c:pt idx="5">
                  <c:v>安心</c:v>
                </c:pt>
                <c:pt idx="6">
                  <c:v>美菱</c:v>
                </c:pt>
                <c:pt idx="7">
                  <c:v>步匠</c:v>
                </c:pt>
                <c:pt idx="8">
                  <c:v>德施曼</c:v>
                </c:pt>
                <c:pt idx="9">
                  <c:v>苏仕的</c:v>
                </c:pt>
                <c:pt idx="10">
                  <c:v>其他</c:v>
                </c:pt>
              </c:strCache>
            </c:strRef>
          </c:cat>
          <c:val>
            <c:numRef>
              <c:f>Sheet1!$B$2:$B$12</c:f>
              <c:numCache>
                <c:formatCode>0.0%</c:formatCode>
                <c:ptCount val="11"/>
                <c:pt idx="0">
                  <c:v>0.142870806685073</c:v>
                </c:pt>
                <c:pt idx="1">
                  <c:v>0.101809637371116</c:v>
                </c:pt>
                <c:pt idx="2">
                  <c:v>0.0793549580110568</c:v>
                </c:pt>
                <c:pt idx="3">
                  <c:v>0.0781561848406206</c:v>
                </c:pt>
                <c:pt idx="4">
                  <c:v>0.0657571719155502</c:v>
                </c:pt>
                <c:pt idx="5">
                  <c:v>0.0605221039744432</c:v>
                </c:pt>
                <c:pt idx="6">
                  <c:v>0.0490636178719226</c:v>
                </c:pt>
                <c:pt idx="7">
                  <c:v>0.0390462101551391</c:v>
                </c:pt>
                <c:pt idx="8">
                  <c:v>0.035437137737762</c:v>
                </c:pt>
                <c:pt idx="9">
                  <c:v>0.0330459678499238</c:v>
                </c:pt>
                <c:pt idx="10">
                  <c:v>0.314936203587392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-1596163568"/>
        <c:axId val="-1596156496"/>
      </c:barChart>
      <c:catAx>
        <c:axId val="-159616356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56496"/>
        <c:crosses val="autoZero"/>
        <c:auto val="1"/>
        <c:lblAlgn val="ctr"/>
        <c:lblOffset val="100"/>
        <c:noMultiLvlLbl val="0"/>
      </c:catAx>
      <c:valAx>
        <c:axId val="-1596156496"/>
        <c:scaling>
          <c:orientation val="minMax"/>
          <c:max val="0.5"/>
        </c:scaling>
        <c:delete val="0"/>
        <c:axPos val="t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635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份额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阿尔法极光</c:v>
                </c:pt>
                <c:pt idx="1">
                  <c:v>凯迪仕</c:v>
                </c:pt>
                <c:pt idx="2">
                  <c:v>德施曼</c:v>
                </c:pt>
                <c:pt idx="3">
                  <c:v>卫勒</c:v>
                </c:pt>
                <c:pt idx="4">
                  <c:v>凡固</c:v>
                </c:pt>
                <c:pt idx="5">
                  <c:v>美菱</c:v>
                </c:pt>
                <c:pt idx="6">
                  <c:v>苏仕的</c:v>
                </c:pt>
                <c:pt idx="7">
                  <c:v>voc</c:v>
                </c:pt>
                <c:pt idx="8">
                  <c:v>笵海三江</c:v>
                </c:pt>
                <c:pt idx="9">
                  <c:v>TCL</c:v>
                </c:pt>
                <c:pt idx="10">
                  <c:v>其他</c:v>
                </c:pt>
              </c:strCache>
            </c:strRef>
          </c:cat>
          <c:val>
            <c:numRef>
              <c:f>Sheet1!$B$2:$B$12</c:f>
              <c:numCache>
                <c:formatCode>0.0%</c:formatCode>
                <c:ptCount val="11"/>
                <c:pt idx="0">
                  <c:v>0.182031210854119</c:v>
                </c:pt>
                <c:pt idx="1">
                  <c:v>0.138442735411336</c:v>
                </c:pt>
                <c:pt idx="2">
                  <c:v>0.0919949127597401</c:v>
                </c:pt>
                <c:pt idx="3">
                  <c:v>0.0613057775899273</c:v>
                </c:pt>
                <c:pt idx="4">
                  <c:v>0.0580628331687543</c:v>
                </c:pt>
                <c:pt idx="5">
                  <c:v>0.0448911902096142</c:v>
                </c:pt>
                <c:pt idx="6">
                  <c:v>0.0432530934431913</c:v>
                </c:pt>
                <c:pt idx="7">
                  <c:v>0.0403814272595193</c:v>
                </c:pt>
                <c:pt idx="8">
                  <c:v>0.0346573031503564</c:v>
                </c:pt>
                <c:pt idx="9">
                  <c:v>0.027874175883054</c:v>
                </c:pt>
                <c:pt idx="10">
                  <c:v>0.277105340270388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60"/>
        <c:axId val="-1596164112"/>
        <c:axId val="-1596170096"/>
      </c:barChart>
      <c:catAx>
        <c:axId val="-159616411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70096"/>
        <c:crosses val="autoZero"/>
        <c:auto val="1"/>
        <c:lblAlgn val="ctr"/>
        <c:lblOffset val="100"/>
        <c:noMultiLvlLbl val="0"/>
      </c:catAx>
      <c:valAx>
        <c:axId val="-1596170096"/>
        <c:scaling>
          <c:orientation val="minMax"/>
          <c:max val="0.5"/>
        </c:scaling>
        <c:delete val="0"/>
        <c:axPos val="t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64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67270615821166"/>
          <c:y val="0.0338366197483301"/>
          <c:w val="0.973714617513817"/>
          <c:h val="0.8772140036617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销量份额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800元以下</c:v>
                </c:pt>
                <c:pt idx="1">
                  <c:v>800-999元</c:v>
                </c:pt>
                <c:pt idx="2">
                  <c:v>1000-1499元</c:v>
                </c:pt>
                <c:pt idx="3">
                  <c:v>1500-1999元</c:v>
                </c:pt>
                <c:pt idx="4">
                  <c:v>2000-2499元</c:v>
                </c:pt>
                <c:pt idx="5">
                  <c:v>2500元及以上</c:v>
                </c:pt>
              </c:strCache>
            </c:strRef>
          </c:cat>
          <c:val>
            <c:numRef>
              <c:f>Sheet1!$B$2:$B$7</c:f>
              <c:numCache>
                <c:formatCode>0.0%</c:formatCode>
                <c:ptCount val="6"/>
                <c:pt idx="0">
                  <c:v>0.597158014882641</c:v>
                </c:pt>
                <c:pt idx="1">
                  <c:v>0.24886020902013</c:v>
                </c:pt>
                <c:pt idx="2">
                  <c:v>0.0522932913337627</c:v>
                </c:pt>
                <c:pt idx="3">
                  <c:v>0.0803433082313632</c:v>
                </c:pt>
                <c:pt idx="4">
                  <c:v>0.00981654944620505</c:v>
                </c:pt>
                <c:pt idx="5">
                  <c:v>0.0115286270858972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96153232"/>
        <c:axId val="-159617771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份额变化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0.0467041852869033"/>
                  <c:y val="0.063212623373643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0889603529274356"/>
                  <c:y val="-0.030101249225544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444801764637158"/>
                  <c:y val="-0.0421417489157625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黑体" panose="02010609060101010101" pitchFamily="49" charset="-122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800元以下</c:v>
                </c:pt>
                <c:pt idx="1">
                  <c:v>800-999元</c:v>
                </c:pt>
                <c:pt idx="2">
                  <c:v>1000-1499元</c:v>
                </c:pt>
                <c:pt idx="3">
                  <c:v>1500-1999元</c:v>
                </c:pt>
                <c:pt idx="4">
                  <c:v>2000-2499元</c:v>
                </c:pt>
                <c:pt idx="5">
                  <c:v>2500元及以上</c:v>
                </c:pt>
              </c:strCache>
            </c:strRef>
          </c:cat>
          <c:val>
            <c:numRef>
              <c:f>Sheet1!$C$2:$C$7</c:f>
              <c:numCache>
                <c:formatCode>0.0%</c:formatCode>
                <c:ptCount val="6"/>
                <c:pt idx="0">
                  <c:v>0.31417510838608</c:v>
                </c:pt>
                <c:pt idx="1">
                  <c:v>-0.139787335130217</c:v>
                </c:pt>
                <c:pt idx="2">
                  <c:v>-0.17752461263011</c:v>
                </c:pt>
                <c:pt idx="3">
                  <c:v>0.00416088595056958</c:v>
                </c:pt>
                <c:pt idx="4">
                  <c:v>-0.00963364243717106</c:v>
                </c:pt>
                <c:pt idx="5">
                  <c:v>0.00860959586084848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54058144"/>
        <c:axId val="54055264"/>
      </c:lineChart>
      <c:catAx>
        <c:axId val="-1596153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596177712"/>
        <c:crosses val="autoZero"/>
        <c:auto val="1"/>
        <c:lblAlgn val="ctr"/>
        <c:lblOffset val="100"/>
        <c:noMultiLvlLbl val="0"/>
      </c:catAx>
      <c:valAx>
        <c:axId val="-1596177712"/>
        <c:scaling>
          <c:orientation val="minMax"/>
          <c:max val="1"/>
        </c:scaling>
        <c:delete val="0"/>
        <c:axPos val="l"/>
        <c:numFmt formatCode="0%" sourceLinked="0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596153232"/>
        <c:crosses val="autoZero"/>
        <c:crossBetween val="between"/>
      </c:valAx>
      <c:catAx>
        <c:axId val="540581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54055264"/>
        <c:crosses val="autoZero"/>
        <c:auto val="1"/>
        <c:lblAlgn val="ctr"/>
        <c:lblOffset val="100"/>
        <c:noMultiLvlLbl val="0"/>
      </c:catAx>
      <c:valAx>
        <c:axId val="54055264"/>
        <c:scaling>
          <c:orientation val="minMax"/>
          <c:max val="0.4"/>
          <c:min val="-0.7"/>
        </c:scaling>
        <c:delete val="0"/>
        <c:axPos val="r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54058144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黑体" panose="02010609060101010101" pitchFamily="49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67270615821166"/>
          <c:y val="0.0338366197483301"/>
          <c:w val="0.973714617513817"/>
          <c:h val="0.8772140036617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销量份额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800元以下</c:v>
                </c:pt>
                <c:pt idx="1">
                  <c:v>800-999元</c:v>
                </c:pt>
                <c:pt idx="2">
                  <c:v>1000-1499元</c:v>
                </c:pt>
                <c:pt idx="3">
                  <c:v>1500-1999元</c:v>
                </c:pt>
                <c:pt idx="4">
                  <c:v>2000-2499元</c:v>
                </c:pt>
                <c:pt idx="5">
                  <c:v>2500元及以上</c:v>
                </c:pt>
              </c:strCache>
            </c:strRef>
          </c:cat>
          <c:val>
            <c:numRef>
              <c:f>Sheet1!$B$2:$B$7</c:f>
              <c:numCache>
                <c:formatCode>0.0%</c:formatCode>
                <c:ptCount val="6"/>
                <c:pt idx="0">
                  <c:v>0.332860588816134</c:v>
                </c:pt>
                <c:pt idx="1">
                  <c:v>0.321653792656672</c:v>
                </c:pt>
                <c:pt idx="2">
                  <c:v>0.0882408477907296</c:v>
                </c:pt>
                <c:pt idx="3">
                  <c:v>0.178227142084914</c:v>
                </c:pt>
                <c:pt idx="4">
                  <c:v>0.0300139019341127</c:v>
                </c:pt>
                <c:pt idx="5">
                  <c:v>0.0490037267174378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96153232"/>
        <c:axId val="-1596177712"/>
      </c:bar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份额变化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none"/>
          </c:marker>
          <c:dLbls>
            <c:dLbl>
              <c:idx val="1"/>
              <c:layout>
                <c:manualLayout>
                  <c:x val="-0.0422561676405315"/>
                  <c:y val="0.057192373528534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0.0311361235246023"/>
                  <c:y val="-0.036121499070653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-1.6309209631315e-16"/>
                  <c:y val="0.036121499070653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5"/>
              <c:layout>
                <c:manualLayout>
                  <c:x val="-0.0133440529391154"/>
                  <c:y val="-0.0301012492255447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黑体" panose="02010609060101010101" pitchFamily="49" charset="-122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800元以下</c:v>
                </c:pt>
                <c:pt idx="1">
                  <c:v>800-999元</c:v>
                </c:pt>
                <c:pt idx="2">
                  <c:v>1000-1499元</c:v>
                </c:pt>
                <c:pt idx="3">
                  <c:v>1500-1999元</c:v>
                </c:pt>
                <c:pt idx="4">
                  <c:v>2000-2499元</c:v>
                </c:pt>
                <c:pt idx="5">
                  <c:v>2500元及以上</c:v>
                </c:pt>
              </c:strCache>
            </c:strRef>
          </c:cat>
          <c:val>
            <c:numRef>
              <c:f>Sheet1!$C$2:$C$7</c:f>
              <c:numCache>
                <c:formatCode>0.0%</c:formatCode>
                <c:ptCount val="6"/>
                <c:pt idx="0">
                  <c:v>0.194197035772111</c:v>
                </c:pt>
                <c:pt idx="1">
                  <c:v>-0.0744154130244575</c:v>
                </c:pt>
                <c:pt idx="2">
                  <c:v>-0.180479986208685</c:v>
                </c:pt>
                <c:pt idx="3">
                  <c:v>0.0334284194922086</c:v>
                </c:pt>
                <c:pt idx="4">
                  <c:v>-0.0128732184817368</c:v>
                </c:pt>
                <c:pt idx="5">
                  <c:v>0.0401431624505592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0"/>
        <c:smooth val="1"/>
        <c:axId val="54058144"/>
        <c:axId val="54055264"/>
      </c:lineChart>
      <c:catAx>
        <c:axId val="-1596153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596177712"/>
        <c:crosses val="autoZero"/>
        <c:auto val="1"/>
        <c:lblAlgn val="ctr"/>
        <c:lblOffset val="100"/>
        <c:noMultiLvlLbl val="0"/>
      </c:catAx>
      <c:valAx>
        <c:axId val="-1596177712"/>
        <c:scaling>
          <c:orientation val="minMax"/>
          <c:max val="1"/>
        </c:scaling>
        <c:delete val="0"/>
        <c:axPos val="l"/>
        <c:numFmt formatCode="0%" sourceLinked="0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596153232"/>
        <c:crosses val="autoZero"/>
        <c:crossBetween val="between"/>
      </c:valAx>
      <c:catAx>
        <c:axId val="5405814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54055264"/>
        <c:crosses val="autoZero"/>
        <c:auto val="1"/>
        <c:lblAlgn val="ctr"/>
        <c:lblOffset val="100"/>
        <c:noMultiLvlLbl val="0"/>
      </c:catAx>
      <c:valAx>
        <c:axId val="54055264"/>
        <c:scaling>
          <c:orientation val="minMax"/>
          <c:max val="0.4"/>
          <c:min val="-0.7"/>
        </c:scaling>
        <c:delete val="0"/>
        <c:axPos val="r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54058144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黑体" panose="02010609060101010101" pitchFamily="49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45181624026295"/>
          <c:y val="0.1867008548226"/>
          <c:w val="0.954399573271922"/>
          <c:h val="0.6670756414606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项目个数（个）</c:v>
                </c:pt>
              </c:strCache>
            </c:strRef>
          </c:tx>
          <c:spPr>
            <a:solidFill>
              <a:srgbClr val="005BAC"/>
            </a:solidFill>
            <a:ln>
              <a:noFill/>
            </a:ln>
            <a:effectLst/>
          </c:spPr>
          <c:invertIfNegative val="0"/>
          <c:dLbls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altLang="en-US" sz="1200" b="1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Sheet0!$A$2:$A$6</c:f>
              <c:strCache>
                <c:ptCount val="5"/>
                <c:pt idx="0">
                  <c:v>2022Q1</c:v>
                </c:pt>
                <c:pt idx="1">
                  <c:v>2022Q2</c:v>
                </c:pt>
                <c:pt idx="2">
                  <c:v>2022Q3</c:v>
                </c:pt>
                <c:pt idx="3">
                  <c:v>2022Q4</c:v>
                </c:pt>
                <c:pt idx="4">
                  <c:v>2023Q1</c:v>
                </c:pt>
              </c:strCache>
            </c:strRef>
          </c:cat>
          <c:val>
            <c:numRef>
              <c:f>Sheet0!$B$2:$B$6</c:f>
              <c:numCache>
                <c:formatCode>General</c:formatCode>
                <c:ptCount val="5"/>
                <c:pt idx="0">
                  <c:v>323</c:v>
                </c:pt>
                <c:pt idx="1">
                  <c:v>593</c:v>
                </c:pt>
                <c:pt idx="2">
                  <c:v>523</c:v>
                </c:pt>
                <c:pt idx="3">
                  <c:v>575</c:v>
                </c:pt>
                <c:pt idx="4">
                  <c:v>224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596161392"/>
        <c:axId val="-1596175536"/>
      </c:barChart>
      <c:lineChart>
        <c:grouping val="standard"/>
        <c:varyColors val="0"/>
        <c:ser>
          <c:idx val="1"/>
          <c:order val="1"/>
          <c:tx>
            <c:strRef>
              <c:f>Sheet0!$C$1</c:f>
              <c:strCache>
                <c:ptCount val="1"/>
                <c:pt idx="0">
                  <c:v>同比</c:v>
                </c:pt>
              </c:strCache>
            </c:strRef>
          </c:tx>
          <c:spPr>
            <a:ln w="22225" cap="rnd" cmpd="sng">
              <a:solidFill>
                <a:schemeClr val="accent2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22225" cmpd="sng">
                <a:solidFill>
                  <a:srgbClr val="F2931C"/>
                </a:solidFill>
                <a:prstDash val="solid"/>
              </a:ln>
              <a:effectLst/>
            </c:spPr>
          </c:marker>
          <c:dLbls>
            <c:numFmt formatCode="0%" sourceLinked="0"/>
            <c:spPr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altLang="en-US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黑体" panose="02010609060101010101" pitchFamily="49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Sheet0!$A$2:$A$6</c:f>
              <c:strCache>
                <c:ptCount val="5"/>
                <c:pt idx="0">
                  <c:v>2022Q1</c:v>
                </c:pt>
                <c:pt idx="1">
                  <c:v>2022Q2</c:v>
                </c:pt>
                <c:pt idx="2">
                  <c:v>2022Q3</c:v>
                </c:pt>
                <c:pt idx="3">
                  <c:v>2022Q4</c:v>
                </c:pt>
                <c:pt idx="4">
                  <c:v>2023Q1</c:v>
                </c:pt>
              </c:strCache>
            </c:strRef>
          </c:cat>
          <c:val>
            <c:numRef>
              <c:f>Sheet0!$C$2:$C$6</c:f>
              <c:numCache>
                <c:formatCode>General</c:formatCode>
                <c:ptCount val="5"/>
                <c:pt idx="0">
                  <c:v>-0.477</c:v>
                </c:pt>
                <c:pt idx="1">
                  <c:v>-0.413</c:v>
                </c:pt>
                <c:pt idx="2">
                  <c:v>-0.309</c:v>
                </c:pt>
                <c:pt idx="3">
                  <c:v>-0.479</c:v>
                </c:pt>
                <c:pt idx="4">
                  <c:v>-0.307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1"/>
        <c:axId val="-1596177168"/>
        <c:axId val="-1596169552"/>
      </c:lineChart>
      <c:catAx>
        <c:axId val="-15961613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rgbClr val="FFFFFF">
                <a:lumMod val="85000"/>
              </a:srgb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596175536"/>
        <c:crosses val="autoZero"/>
        <c:auto val="1"/>
        <c:lblAlgn val="ctr"/>
        <c:lblOffset val="100"/>
        <c:noMultiLvlLbl val="0"/>
      </c:catAx>
      <c:valAx>
        <c:axId val="-1596175536"/>
        <c:scaling>
          <c:orientation val="minMax"/>
          <c:max val="1500"/>
          <c:min val="0"/>
        </c:scaling>
        <c:delete val="0"/>
        <c:axPos val="l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596161392"/>
        <c:crosses val="autoZero"/>
        <c:crossBetween val="between"/>
      </c:valAx>
      <c:catAx>
        <c:axId val="-1596177168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596169552"/>
        <c:crosses val="max"/>
        <c:auto val="1"/>
        <c:lblAlgn val="ctr"/>
        <c:lblOffset val="100"/>
        <c:noMultiLvlLbl val="0"/>
      </c:catAx>
      <c:valAx>
        <c:axId val="-1596169552"/>
        <c:scaling>
          <c:orientation val="minMax"/>
          <c:max val="-0.2"/>
          <c:min val="-1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596177168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altLang="en-US" sz="1200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黑体" panose="02010609060101010101" pitchFamily="49" charset="-122"/>
            </a:defRPr>
          </a:pPr>
        </a:p>
      </c:txPr>
    </c:legend>
    <c:plotVisOnly val="1"/>
    <c:dispBlanksAs val="gap"/>
    <c:showDLblsOverMax val="0"/>
  </c:chart>
  <c:spPr>
    <a:noFill/>
    <a:ln w="3175" cap="flat" cmpd="sng" algn="ctr">
      <a:solidFill>
        <a:schemeClr val="tx1">
          <a:lumMod val="20000"/>
          <a:lumOff val="80000"/>
        </a:schemeClr>
      </a:solidFill>
      <a:prstDash val="solid"/>
      <a:round/>
    </a:ln>
    <a:effectLst/>
  </c:spPr>
  <c:txPr>
    <a:bodyPr/>
    <a:lstStyle/>
    <a:p>
      <a:pPr algn="ctr">
        <a:defRPr lang="zh-CN" altLang="en-US" sz="1200" b="0" i="0" u="none" strike="noStrike" kern="1200" baseline="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77745726611632"/>
          <c:y val="0.173132478745376"/>
          <c:w val="0.960776710028218"/>
          <c:h val="0.6806440175378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项目套数（万套）</c:v>
                </c:pt>
              </c:strCache>
            </c:strRef>
          </c:tx>
          <c:spPr>
            <a:solidFill>
              <a:srgbClr val="005BAC"/>
            </a:solidFill>
            <a:ln>
              <a:noFill/>
            </a:ln>
            <a:effectLst/>
          </c:spPr>
          <c:invertIfNegative val="0"/>
          <c:dLbls>
            <c:numFmt formatCode="0.0_);[Red]\(0.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altLang="en-US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Sheet0!$A$2:$A$6</c:f>
              <c:strCache>
                <c:ptCount val="5"/>
                <c:pt idx="0">
                  <c:v>2022Q1</c:v>
                </c:pt>
                <c:pt idx="1">
                  <c:v>2022Q2</c:v>
                </c:pt>
                <c:pt idx="2">
                  <c:v>2022Q3</c:v>
                </c:pt>
                <c:pt idx="3">
                  <c:v>2022Q4</c:v>
                </c:pt>
                <c:pt idx="4">
                  <c:v>2023Q1</c:v>
                </c:pt>
              </c:strCache>
            </c:strRef>
          </c:cat>
          <c:val>
            <c:numRef>
              <c:f>Sheet0!$B$2:$B$6</c:f>
              <c:numCache>
                <c:formatCode>General</c:formatCode>
                <c:ptCount val="5"/>
                <c:pt idx="0">
                  <c:v>24.14</c:v>
                </c:pt>
                <c:pt idx="1">
                  <c:v>44.4</c:v>
                </c:pt>
                <c:pt idx="2">
                  <c:v>38.62</c:v>
                </c:pt>
                <c:pt idx="3">
                  <c:v>38.62</c:v>
                </c:pt>
                <c:pt idx="4">
                  <c:v>14.28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596169008"/>
        <c:axId val="-1596172272"/>
      </c:barChart>
      <c:lineChart>
        <c:grouping val="standard"/>
        <c:varyColors val="0"/>
        <c:ser>
          <c:idx val="1"/>
          <c:order val="1"/>
          <c:tx>
            <c:strRef>
              <c:f>Sheet0!$C$1</c:f>
              <c:strCache>
                <c:ptCount val="1"/>
                <c:pt idx="0">
                  <c:v>同比</c:v>
                </c:pt>
              </c:strCache>
            </c:strRef>
          </c:tx>
          <c:spPr>
            <a:ln w="22225" cap="rnd">
              <a:solidFill>
                <a:srgbClr val="F2931C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22225">
                <a:solidFill>
                  <a:srgbClr val="F2931C"/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-0.0836213991769547"/>
                  <c:y val="-0.058796296296296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.0%" sourceLinked="0"/>
            <c:spPr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altLang="en-US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Sheet0!$A$2:$A$6</c:f>
              <c:strCache>
                <c:ptCount val="5"/>
                <c:pt idx="0">
                  <c:v>2022Q1</c:v>
                </c:pt>
                <c:pt idx="1">
                  <c:v>2022Q2</c:v>
                </c:pt>
                <c:pt idx="2">
                  <c:v>2022Q3</c:v>
                </c:pt>
                <c:pt idx="3">
                  <c:v>2022Q4</c:v>
                </c:pt>
                <c:pt idx="4">
                  <c:v>2023Q1</c:v>
                </c:pt>
              </c:strCache>
            </c:strRef>
          </c:cat>
          <c:val>
            <c:numRef>
              <c:f>Sheet0!$C$2:$C$6</c:f>
              <c:numCache>
                <c:formatCode>General</c:formatCode>
                <c:ptCount val="5"/>
                <c:pt idx="0">
                  <c:v>-0.54</c:v>
                </c:pt>
                <c:pt idx="1">
                  <c:v>-0.482</c:v>
                </c:pt>
                <c:pt idx="2">
                  <c:v>-0.39</c:v>
                </c:pt>
                <c:pt idx="3">
                  <c:v>-0.543</c:v>
                </c:pt>
                <c:pt idx="4">
                  <c:v>-0.408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1"/>
        <c:axId val="-1596159760"/>
        <c:axId val="-1596178256"/>
      </c:lineChart>
      <c:dateAx>
        <c:axId val="-159616900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rgbClr val="FFFFFF">
                <a:lumMod val="85000"/>
              </a:srgbClr>
            </a:solidFill>
            <a:round/>
          </a:ln>
          <a:effectLst/>
        </c:spPr>
        <c:txPr>
          <a:bodyPr rot="0" spcFirstLastPara="0" vertOverflow="ellipsis" vert="horz" wrap="square" anchor="ctr" anchorCtr="1" forceAA="0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72272"/>
        <c:crosses val="autoZero"/>
        <c:auto val="0"/>
        <c:lblAlgn val="ctr"/>
        <c:lblOffset val="100"/>
        <c:baseTimeUnit val="days"/>
      </c:dateAx>
      <c:valAx>
        <c:axId val="-1596172272"/>
        <c:scaling>
          <c:orientation val="minMax"/>
          <c:max val="100"/>
        </c:scaling>
        <c:delete val="0"/>
        <c:axPos val="l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69008"/>
        <c:crosses val="autoZero"/>
        <c:crossBetween val="between"/>
      </c:valAx>
      <c:catAx>
        <c:axId val="-1596159760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78256"/>
        <c:crosses val="max"/>
        <c:auto val="1"/>
        <c:lblAlgn val="ctr"/>
        <c:lblOffset val="100"/>
        <c:noMultiLvlLbl val="0"/>
      </c:catAx>
      <c:valAx>
        <c:axId val="-159617825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59760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altLang="en-US" sz="1200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黑体" panose="02010609060101010101" pitchFamily="49" charset="-122"/>
            </a:defRPr>
          </a:pPr>
        </a:p>
      </c:txPr>
    </c:legend>
    <c:plotVisOnly val="1"/>
    <c:dispBlanksAs val="gap"/>
    <c:showDLblsOverMax val="0"/>
  </c:chart>
  <c:spPr>
    <a:noFill/>
    <a:ln w="3175" cap="flat" cmpd="sng" algn="ctr">
      <a:solidFill>
        <a:schemeClr val="tx1">
          <a:lumMod val="20000"/>
          <a:lumOff val="80000"/>
        </a:schemeClr>
      </a:solidFill>
      <a:prstDash val="solid"/>
      <a:round/>
    </a:ln>
    <a:effectLst/>
  </c:spPr>
  <c:txPr>
    <a:bodyPr/>
    <a:lstStyle/>
    <a:p>
      <a:pPr algn="ctr">
        <a:defRPr lang="zh-CN" altLang="en-US" sz="1200" b="0" i="0" u="none" strike="noStrike" kern="1200" baseline="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45181624026295"/>
          <c:y val="0.1867008548226"/>
          <c:w val="0.964304487808296"/>
          <c:h val="0.66707564146063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项目个数（个）</c:v>
                </c:pt>
              </c:strCache>
            </c:strRef>
          </c:tx>
          <c:spPr>
            <a:solidFill>
              <a:srgbClr val="005BAC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0.00325637860082305"/>
                  <c:y val="0.013297222222222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altLang="en-US" sz="1200" b="1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Sheet0!$A$2:$A$6</c:f>
              <c:strCache>
                <c:ptCount val="5"/>
                <c:pt idx="0">
                  <c:v>2022Q1</c:v>
                </c:pt>
                <c:pt idx="1">
                  <c:v>2022Q2</c:v>
                </c:pt>
                <c:pt idx="2">
                  <c:v>2022Q3</c:v>
                </c:pt>
                <c:pt idx="3">
                  <c:v>2022Q4</c:v>
                </c:pt>
                <c:pt idx="4">
                  <c:v>2023Q1</c:v>
                </c:pt>
              </c:strCache>
            </c:strRef>
          </c:cat>
          <c:val>
            <c:numRef>
              <c:f>Sheet0!$B$2:$B$6</c:f>
              <c:numCache>
                <c:formatCode>General</c:formatCode>
                <c:ptCount val="5"/>
                <c:pt idx="0">
                  <c:v>256</c:v>
                </c:pt>
                <c:pt idx="1">
                  <c:v>488</c:v>
                </c:pt>
                <c:pt idx="2">
                  <c:v>377</c:v>
                </c:pt>
                <c:pt idx="3">
                  <c:v>428</c:v>
                </c:pt>
                <c:pt idx="4">
                  <c:v>187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596155952"/>
        <c:axId val="-1596163024"/>
      </c:barChart>
      <c:lineChart>
        <c:grouping val="standard"/>
        <c:varyColors val="0"/>
        <c:ser>
          <c:idx val="1"/>
          <c:order val="1"/>
          <c:tx>
            <c:strRef>
              <c:f>Sheet0!$C$1</c:f>
              <c:strCache>
                <c:ptCount val="1"/>
                <c:pt idx="0">
                  <c:v>同比</c:v>
                </c:pt>
              </c:strCache>
            </c:strRef>
          </c:tx>
          <c:spPr>
            <a:ln w="22225" cap="rnd">
              <a:solidFill>
                <a:srgbClr val="F2931C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22225">
                <a:solidFill>
                  <a:srgbClr val="F2931C"/>
                </a:solidFill>
              </a:ln>
              <a:effectLst/>
            </c:spPr>
          </c:marker>
          <c:dLbls>
            <c:dLbl>
              <c:idx val="4"/>
              <c:layout>
                <c:manualLayout>
                  <c:x val="-0.0810234567901235"/>
                  <c:y val="-0.0940740740740741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.0%" sourceLinked="0"/>
            <c:spPr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altLang="en-US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黑体" panose="02010609060101010101" pitchFamily="49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Sheet0!$A$2:$A$6</c:f>
              <c:strCache>
                <c:ptCount val="5"/>
                <c:pt idx="0">
                  <c:v>2022Q1</c:v>
                </c:pt>
                <c:pt idx="1">
                  <c:v>2022Q2</c:v>
                </c:pt>
                <c:pt idx="2">
                  <c:v>2022Q3</c:v>
                </c:pt>
                <c:pt idx="3">
                  <c:v>2022Q4</c:v>
                </c:pt>
                <c:pt idx="4">
                  <c:v>2023Q1</c:v>
                </c:pt>
              </c:strCache>
            </c:strRef>
          </c:cat>
          <c:val>
            <c:numRef>
              <c:f>Sheet0!$C$2:$C$6</c:f>
              <c:numCache>
                <c:formatCode>General</c:formatCode>
                <c:ptCount val="5"/>
                <c:pt idx="0">
                  <c:v>-0.403</c:v>
                </c:pt>
                <c:pt idx="1">
                  <c:v>-0.342</c:v>
                </c:pt>
                <c:pt idx="2">
                  <c:v>-0.349</c:v>
                </c:pt>
                <c:pt idx="3">
                  <c:v>-0.458</c:v>
                </c:pt>
                <c:pt idx="4">
                  <c:v>-0.27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1"/>
        <c:axId val="-1596152688"/>
        <c:axId val="-1596167920"/>
      </c:lineChart>
      <c:catAx>
        <c:axId val="-15961559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rgbClr val="FFFFFF">
                <a:lumMod val="85000"/>
              </a:srgb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596163024"/>
        <c:crosses val="autoZero"/>
        <c:auto val="1"/>
        <c:lblAlgn val="ctr"/>
        <c:lblOffset val="100"/>
        <c:noMultiLvlLbl val="0"/>
      </c:catAx>
      <c:valAx>
        <c:axId val="-159616302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596155952"/>
        <c:crosses val="autoZero"/>
        <c:crossBetween val="between"/>
      </c:valAx>
      <c:catAx>
        <c:axId val="-159615268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596167920"/>
        <c:crosses val="autoZero"/>
        <c:auto val="1"/>
        <c:lblAlgn val="ctr"/>
        <c:lblOffset val="100"/>
        <c:noMultiLvlLbl val="0"/>
      </c:catAx>
      <c:valAx>
        <c:axId val="-159616792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596152688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altLang="en-US" sz="1200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  <a:sym typeface="黑体" panose="02010609060101010101" pitchFamily="49" charset="-122"/>
            </a:defRPr>
          </a:pPr>
        </a:p>
      </c:txPr>
    </c:legend>
    <c:plotVisOnly val="1"/>
    <c:dispBlanksAs val="gap"/>
    <c:showDLblsOverMax val="0"/>
  </c:chart>
  <c:spPr>
    <a:noFill/>
    <a:ln w="3175" cap="flat" cmpd="sng" algn="ctr">
      <a:solidFill>
        <a:schemeClr val="tx1">
          <a:lumMod val="20000"/>
          <a:lumOff val="80000"/>
        </a:schemeClr>
      </a:solidFill>
      <a:prstDash val="solid"/>
      <a:round/>
    </a:ln>
    <a:effectLst/>
  </c:spPr>
  <c:txPr>
    <a:bodyPr/>
    <a:lstStyle/>
    <a:p>
      <a:pPr algn="ctr">
        <a:defRPr lang="zh-CN" altLang="en-US" sz="1200" b="0" i="0" u="none" strike="noStrike" kern="1200" baseline="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272481192861596"/>
          <c:y val="0.0513920358162454"/>
          <c:w val="0.95056505984892"/>
          <c:h val="0.812447323436012"/>
        </c:manualLayout>
      </c:layout>
      <c:lineChart>
        <c:grouping val="standar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均价（元）</c:v>
                </c:pt>
              </c:strCache>
            </c:strRef>
          </c:tx>
          <c:spPr>
            <a:ln w="28575" cap="rnd">
              <a:solidFill>
                <a:srgbClr val="005BAC"/>
              </a:solidFill>
              <a:round/>
            </a:ln>
            <a:effectLst/>
          </c:spPr>
          <c:marker>
            <c:symbol val="circle"/>
            <c:size val="7"/>
            <c:spPr>
              <a:solidFill>
                <a:schemeClr val="bg1"/>
              </a:solidFill>
              <a:ln w="9525">
                <a:solidFill>
                  <a:srgbClr val="005BAC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Sheet1!$A$2:$B$16</c:f>
              <c:multiLvlStrCache>
                <c:ptCount val="15"/>
                <c:lvl>
                  <c:pt idx="0">
                    <c:v>22.01</c:v>
                  </c:pt>
                  <c:pt idx="1">
                    <c:v>22.02</c:v>
                  </c:pt>
                  <c:pt idx="2">
                    <c:v>22.03</c:v>
                  </c:pt>
                  <c:pt idx="3">
                    <c:v>22.04</c:v>
                  </c:pt>
                  <c:pt idx="4">
                    <c:v>22.05</c:v>
                  </c:pt>
                  <c:pt idx="5">
                    <c:v>22.06</c:v>
                  </c:pt>
                  <c:pt idx="6">
                    <c:v>22.07</c:v>
                  </c:pt>
                  <c:pt idx="7">
                    <c:v>22.08</c:v>
                  </c:pt>
                  <c:pt idx="8">
                    <c:v>22.09</c:v>
                  </c:pt>
                  <c:pt idx="9">
                    <c:v>22.1</c:v>
                  </c:pt>
                  <c:pt idx="10">
                    <c:v>22.11</c:v>
                  </c:pt>
                  <c:pt idx="11">
                    <c:v>22.12</c:v>
                  </c:pt>
                  <c:pt idx="12">
                    <c:v>23.01</c:v>
                  </c:pt>
                  <c:pt idx="13">
                    <c:v>23.02</c:v>
                  </c:pt>
                  <c:pt idx="14">
                    <c:v>23.03</c:v>
                  </c:pt>
                </c:lvl>
                <c:lvl>
                  <c:pt idx="0">
                    <c:v>2022年</c:v>
                  </c:pt>
                  <c:pt idx="12">
                    <c:v>2023年</c:v>
                  </c:pt>
                </c:lvl>
              </c:multiLvlStrCache>
            </c:multiLvlStrRef>
          </c:cat>
          <c:val>
            <c:numRef>
              <c:f>Sheet1!$C$2:$C$16</c:f>
              <c:numCache>
                <c:formatCode>0</c:formatCode>
                <c:ptCount val="15"/>
                <c:pt idx="0">
                  <c:v>1294.27317216437</c:v>
                </c:pt>
                <c:pt idx="1">
                  <c:v>1248.2517115135</c:v>
                </c:pt>
                <c:pt idx="2">
                  <c:v>1303.76398951358</c:v>
                </c:pt>
                <c:pt idx="3">
                  <c:v>1293.61922975509</c:v>
                </c:pt>
                <c:pt idx="4">
                  <c:v>1309.48766253481</c:v>
                </c:pt>
                <c:pt idx="5">
                  <c:v>1416.78626861837</c:v>
                </c:pt>
                <c:pt idx="6">
                  <c:v>1196.63604543251</c:v>
                </c:pt>
                <c:pt idx="7">
                  <c:v>1267.22019816104</c:v>
                </c:pt>
                <c:pt idx="8">
                  <c:v>1213.12695590284</c:v>
                </c:pt>
                <c:pt idx="9">
                  <c:v>1315.18506269562</c:v>
                </c:pt>
                <c:pt idx="10">
                  <c:v>1335.06100795894</c:v>
                </c:pt>
                <c:pt idx="11">
                  <c:v>1230.63995937921</c:v>
                </c:pt>
                <c:pt idx="12">
                  <c:v>1084.69356512465</c:v>
                </c:pt>
                <c:pt idx="13">
                  <c:v>1034.73285933793</c:v>
                </c:pt>
                <c:pt idx="14">
                  <c:v>1099.67981675926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bg2">
                  <a:lumMod val="90000"/>
                </a:schemeClr>
              </a:solidFill>
              <a:prstDash val="dash"/>
              <a:round/>
            </a:ln>
            <a:effectLst/>
          </c:spPr>
        </c:dropLines>
        <c:marker val="1"/>
        <c:smooth val="1"/>
        <c:axId val="903558304"/>
        <c:axId val="903558848"/>
      </c:lineChart>
      <c:catAx>
        <c:axId val="903558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903558848"/>
        <c:crosses val="autoZero"/>
        <c:auto val="1"/>
        <c:lblAlgn val="ctr"/>
        <c:lblOffset val="100"/>
        <c:noMultiLvlLbl val="0"/>
      </c:catAx>
      <c:valAx>
        <c:axId val="903558848"/>
        <c:scaling>
          <c:orientation val="minMax"/>
          <c:min val="1000"/>
        </c:scaling>
        <c:delete val="0"/>
        <c:axPos val="l"/>
        <c:numFmt formatCode="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903558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45202876916814"/>
          <c:y val="0.195929443690638"/>
          <c:w val="0.964445650698874"/>
          <c:h val="0.6808683853459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项目套数（万套）</c:v>
                </c:pt>
              </c:strCache>
            </c:strRef>
          </c:tx>
          <c:spPr>
            <a:solidFill>
              <a:srgbClr val="005BAC"/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0.001659670781893"/>
                  <c:y val="-0.0055148148148149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.0_);[Red]\(0.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altLang="en-US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Sheet0!$A$2:$A$6</c:f>
              <c:strCache>
                <c:ptCount val="5"/>
                <c:pt idx="0">
                  <c:v>2022Q1</c:v>
                </c:pt>
                <c:pt idx="1">
                  <c:v>2022Q2</c:v>
                </c:pt>
                <c:pt idx="2">
                  <c:v>2022Q3</c:v>
                </c:pt>
                <c:pt idx="3">
                  <c:v>2022Q4</c:v>
                </c:pt>
                <c:pt idx="4">
                  <c:v>2023Q1</c:v>
                </c:pt>
              </c:strCache>
            </c:strRef>
          </c:cat>
          <c:val>
            <c:numRef>
              <c:f>Sheet0!$B$2:$B$6</c:f>
              <c:numCache>
                <c:formatCode>General</c:formatCode>
                <c:ptCount val="5"/>
                <c:pt idx="0">
                  <c:v>19.6</c:v>
                </c:pt>
                <c:pt idx="1">
                  <c:v>37.58</c:v>
                </c:pt>
                <c:pt idx="2">
                  <c:v>28.9</c:v>
                </c:pt>
                <c:pt idx="3">
                  <c:v>29.43</c:v>
                </c:pt>
                <c:pt idx="4">
                  <c:v>12.04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596159216"/>
        <c:axId val="-1596179888"/>
      </c:barChart>
      <c:lineChart>
        <c:grouping val="standard"/>
        <c:varyColors val="0"/>
        <c:ser>
          <c:idx val="1"/>
          <c:order val="1"/>
          <c:tx>
            <c:strRef>
              <c:f>Sheet0!$C$1</c:f>
              <c:strCache>
                <c:ptCount val="1"/>
                <c:pt idx="0">
                  <c:v>同比</c:v>
                </c:pt>
              </c:strCache>
            </c:strRef>
          </c:tx>
          <c:spPr>
            <a:ln w="22225" cap="rnd">
              <a:solidFill>
                <a:srgbClr val="F2931C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22225">
                <a:solidFill>
                  <a:srgbClr val="F2931C"/>
                </a:solidFill>
              </a:ln>
              <a:effectLst/>
            </c:spPr>
          </c:marker>
          <c:dLbls>
            <c:numFmt formatCode="0.0%" sourceLinked="0"/>
            <c:spPr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altLang="en-US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Sheet0!$A$2:$A$6</c:f>
              <c:strCache>
                <c:ptCount val="5"/>
                <c:pt idx="0">
                  <c:v>2022Q1</c:v>
                </c:pt>
                <c:pt idx="1">
                  <c:v>2022Q2</c:v>
                </c:pt>
                <c:pt idx="2">
                  <c:v>2022Q3</c:v>
                </c:pt>
                <c:pt idx="3">
                  <c:v>2022Q4</c:v>
                </c:pt>
                <c:pt idx="4">
                  <c:v>2023Q1</c:v>
                </c:pt>
              </c:strCache>
            </c:strRef>
          </c:cat>
          <c:val>
            <c:numRef>
              <c:f>Sheet0!$C$2:$C$6</c:f>
              <c:numCache>
                <c:formatCode>General</c:formatCode>
                <c:ptCount val="5"/>
                <c:pt idx="0">
                  <c:v>-0.475</c:v>
                </c:pt>
                <c:pt idx="1">
                  <c:v>-0.413</c:v>
                </c:pt>
                <c:pt idx="2">
                  <c:v>-0.414</c:v>
                </c:pt>
                <c:pt idx="3">
                  <c:v>-0.52</c:v>
                </c:pt>
                <c:pt idx="4">
                  <c:v>-0.386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Sheet0!$D$1</c:f>
              <c:strCache>
                <c:ptCount val="1"/>
                <c:pt idx="0">
                  <c:v>配套率</c:v>
                </c:pt>
              </c:strCache>
            </c:strRef>
          </c:tx>
          <c:spPr>
            <a:ln w="22225" cap="rnd">
              <a:solidFill>
                <a:schemeClr val="tx1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22225">
                <a:solidFill>
                  <a:schemeClr val="tx1">
                    <a:lumMod val="40000"/>
                    <a:lumOff val="60000"/>
                  </a:schemeClr>
                </a:solidFill>
              </a:ln>
              <a:effectLst/>
            </c:spPr>
          </c:marker>
          <c:dLbls>
            <c:numFmt formatCode="0.0%" sourceLinked="0"/>
            <c:spPr>
              <a:solidFill>
                <a:schemeClr val="accent4">
                  <a:lumMod val="9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altLang="en-US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Sheet0!$A$2:$A$6</c:f>
              <c:strCache>
                <c:ptCount val="5"/>
                <c:pt idx="0">
                  <c:v>2022Q1</c:v>
                </c:pt>
                <c:pt idx="1">
                  <c:v>2022Q2</c:v>
                </c:pt>
                <c:pt idx="2">
                  <c:v>2022Q3</c:v>
                </c:pt>
                <c:pt idx="3">
                  <c:v>2022Q4</c:v>
                </c:pt>
                <c:pt idx="4">
                  <c:v>2023Q1</c:v>
                </c:pt>
              </c:strCache>
            </c:strRef>
          </c:cat>
          <c:val>
            <c:numRef>
              <c:f>Sheet0!$D$2:$D$6</c:f>
              <c:numCache>
                <c:formatCode>General</c:formatCode>
                <c:ptCount val="5"/>
                <c:pt idx="0">
                  <c:v>0.812</c:v>
                </c:pt>
                <c:pt idx="1">
                  <c:v>0.846</c:v>
                </c:pt>
                <c:pt idx="2">
                  <c:v>0.748</c:v>
                </c:pt>
                <c:pt idx="3">
                  <c:v>0.762</c:v>
                </c:pt>
                <c:pt idx="4">
                  <c:v>0.843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1"/>
        <c:axId val="-1596174448"/>
        <c:axId val="-1596168464"/>
      </c:lineChart>
      <c:catAx>
        <c:axId val="-15961592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rgbClr val="FFFFFF">
                <a:lumMod val="85000"/>
              </a:srgb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79888"/>
        <c:crosses val="autoZero"/>
        <c:auto val="1"/>
        <c:lblAlgn val="ctr"/>
        <c:lblOffset val="100"/>
        <c:noMultiLvlLbl val="0"/>
      </c:catAx>
      <c:valAx>
        <c:axId val="-1596179888"/>
        <c:scaling>
          <c:orientation val="minMax"/>
          <c:max val="100"/>
          <c:min val="0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59216"/>
        <c:crosses val="autoZero"/>
        <c:crossBetween val="between"/>
      </c:valAx>
      <c:catAx>
        <c:axId val="-1596174448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68464"/>
        <c:crosses val="autoZero"/>
        <c:auto val="1"/>
        <c:lblAlgn val="ctr"/>
        <c:lblOffset val="100"/>
        <c:noMultiLvlLbl val="0"/>
      </c:catAx>
      <c:valAx>
        <c:axId val="-1596168464"/>
        <c:scaling>
          <c:orientation val="minMax"/>
          <c:min val="-0.5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74448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altLang="en-US" sz="1200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黑体" panose="02010609060101010101" pitchFamily="49" charset="-122"/>
            </a:defRPr>
          </a:pPr>
        </a:p>
      </c:txPr>
    </c:legend>
    <c:plotVisOnly val="1"/>
    <c:dispBlanksAs val="gap"/>
    <c:showDLblsOverMax val="0"/>
  </c:chart>
  <c:spPr>
    <a:noFill/>
    <a:ln w="3175" cap="flat" cmpd="sng" algn="ctr">
      <a:solidFill>
        <a:schemeClr val="tx1">
          <a:lumMod val="20000"/>
          <a:lumOff val="80000"/>
        </a:schemeClr>
      </a:solidFill>
      <a:prstDash val="solid"/>
      <a:round/>
    </a:ln>
    <a:effectLst/>
  </c:spPr>
  <c:txPr>
    <a:bodyPr/>
    <a:lstStyle/>
    <a:p>
      <a:pPr algn="ctr">
        <a:defRPr lang="zh-CN" altLang="en-US" sz="1200" b="0" i="0" u="none" strike="noStrike" kern="1200" baseline="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098410805698896"/>
          <c:y val="0.233558898283585"/>
          <c:w val="0.981433909388136"/>
          <c:h val="0.615437510744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规模（万套）</c:v>
                </c:pt>
              </c:strCache>
            </c:strRef>
          </c:tx>
          <c:spPr>
            <a:solidFill>
              <a:srgbClr val="005BAC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0.027201145311381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-0.00556608242539081"/>
                  <c:y val="0.07487473156764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>
                <c:manualLayout>
                  <c:x val="0.00284225485551871"/>
                  <c:y val="-0.05110952040085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.0_);[Red]\(0.0\)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altLang="en-US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Sheet0!$A$2:$A$7</c:f>
              <c:strCache>
                <c:ptCount val="6"/>
                <c:pt idx="0">
                  <c:v>一线</c:v>
                </c:pt>
                <c:pt idx="1">
                  <c:v>新一线</c:v>
                </c:pt>
                <c:pt idx="2">
                  <c:v>二线</c:v>
                </c:pt>
                <c:pt idx="3">
                  <c:v>三线</c:v>
                </c:pt>
                <c:pt idx="4">
                  <c:v>四线</c:v>
                </c:pt>
                <c:pt idx="5">
                  <c:v>其他</c:v>
                </c:pt>
              </c:strCache>
            </c:strRef>
          </c:cat>
          <c:val>
            <c:numRef>
              <c:f>Sheet0!$B$2:$B$7</c:f>
              <c:numCache>
                <c:formatCode>General</c:formatCode>
                <c:ptCount val="6"/>
                <c:pt idx="0">
                  <c:v>2.86</c:v>
                </c:pt>
                <c:pt idx="1">
                  <c:v>4.99</c:v>
                </c:pt>
                <c:pt idx="2">
                  <c:v>3.04</c:v>
                </c:pt>
                <c:pt idx="3">
                  <c:v>0.74</c:v>
                </c:pt>
                <c:pt idx="4">
                  <c:v>0.23</c:v>
                </c:pt>
                <c:pt idx="5">
                  <c:v>0.19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87"/>
        <c:axId val="-1596176080"/>
        <c:axId val="-1596161936"/>
      </c:barChart>
      <c:lineChart>
        <c:grouping val="standard"/>
        <c:varyColors val="0"/>
        <c:ser>
          <c:idx val="1"/>
          <c:order val="1"/>
          <c:tx>
            <c:strRef>
              <c:f>Sheet0!$C$1</c:f>
              <c:strCache>
                <c:ptCount val="1"/>
                <c:pt idx="0">
                  <c:v>规模同比</c:v>
                </c:pt>
              </c:strCache>
            </c:strRef>
          </c:tx>
          <c:spPr>
            <a:ln w="31750" cap="rnd" cmpd="sng" algn="ctr">
              <a:solidFill>
                <a:srgbClr val="F2931C"/>
              </a:solidFill>
              <a:prstDash val="solid"/>
              <a:round/>
            </a:ln>
            <a:effectLst/>
          </c:spPr>
          <c:marker>
            <c:symbol val="circle"/>
            <c:size val="6"/>
            <c:spPr>
              <a:solidFill>
                <a:schemeClr val="bg1"/>
              </a:solidFill>
              <a:ln w="12700" cap="flat" cmpd="sng" algn="ctr">
                <a:solidFill>
                  <a:srgbClr val="F2931C"/>
                </a:solidFill>
                <a:prstDash val="solid"/>
                <a:round/>
              </a:ln>
            </c:spPr>
          </c:marker>
          <c:dLbls>
            <c:numFmt formatCode="0.0%" sourceLinked="0"/>
            <c:spPr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altLang="en-US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Sheet0!$A$2:$A$7</c:f>
              <c:strCache>
                <c:ptCount val="6"/>
                <c:pt idx="0">
                  <c:v>一线</c:v>
                </c:pt>
                <c:pt idx="1">
                  <c:v>新一线</c:v>
                </c:pt>
                <c:pt idx="2">
                  <c:v>二线</c:v>
                </c:pt>
                <c:pt idx="3">
                  <c:v>三线</c:v>
                </c:pt>
                <c:pt idx="4">
                  <c:v>四线</c:v>
                </c:pt>
                <c:pt idx="5">
                  <c:v>其他</c:v>
                </c:pt>
              </c:strCache>
            </c:strRef>
          </c:cat>
          <c:val>
            <c:numRef>
              <c:f>Sheet0!$C$2:$C$7</c:f>
              <c:numCache>
                <c:formatCode>General</c:formatCode>
                <c:ptCount val="6"/>
                <c:pt idx="0">
                  <c:v>-0.075</c:v>
                </c:pt>
                <c:pt idx="1">
                  <c:v>-0.142</c:v>
                </c:pt>
                <c:pt idx="2">
                  <c:v>-0.576</c:v>
                </c:pt>
                <c:pt idx="3">
                  <c:v>-0.73</c:v>
                </c:pt>
                <c:pt idx="4">
                  <c:v>-0.509</c:v>
                </c:pt>
                <c:pt idx="5">
                  <c:v>-0.429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Sheet0!$D$1</c:f>
              <c:strCache>
                <c:ptCount val="1"/>
                <c:pt idx="0">
                  <c:v>配套率</c:v>
                </c:pt>
              </c:strCache>
            </c:strRef>
          </c:tx>
          <c:spPr>
            <a:ln w="31750" cap="rnd" cmpd="sng" algn="ctr">
              <a:solidFill>
                <a:srgbClr val="B3B3B3"/>
              </a:solidFill>
              <a:prstDash val="solid"/>
              <a:round/>
            </a:ln>
          </c:spPr>
          <c:marker>
            <c:symbol val="circle"/>
            <c:size val="6"/>
            <c:spPr>
              <a:solidFill>
                <a:schemeClr val="bg1"/>
              </a:solidFill>
              <a:ln w="12700" cap="flat" cmpd="sng" algn="ctr">
                <a:solidFill>
                  <a:schemeClr val="tx1">
                    <a:lumMod val="40000"/>
                    <a:lumOff val="60000"/>
                  </a:schemeClr>
                </a:solidFill>
                <a:prstDash val="solid"/>
                <a:round/>
              </a:ln>
            </c:spPr>
          </c:marker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altLang="en-US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Sheet0!$A$2:$A$7</c:f>
              <c:strCache>
                <c:ptCount val="6"/>
                <c:pt idx="0">
                  <c:v>一线</c:v>
                </c:pt>
                <c:pt idx="1">
                  <c:v>新一线</c:v>
                </c:pt>
                <c:pt idx="2">
                  <c:v>二线</c:v>
                </c:pt>
                <c:pt idx="3">
                  <c:v>三线</c:v>
                </c:pt>
                <c:pt idx="4">
                  <c:v>四线</c:v>
                </c:pt>
                <c:pt idx="5">
                  <c:v>其他</c:v>
                </c:pt>
              </c:strCache>
            </c:strRef>
          </c:cat>
          <c:val>
            <c:numRef>
              <c:f>Sheet0!$D$2:$D$7</c:f>
              <c:numCache>
                <c:formatCode>General</c:formatCode>
                <c:ptCount val="6"/>
                <c:pt idx="0">
                  <c:v>0.831</c:v>
                </c:pt>
                <c:pt idx="1">
                  <c:v>0.91</c:v>
                </c:pt>
                <c:pt idx="2">
                  <c:v>0.751</c:v>
                </c:pt>
                <c:pt idx="3">
                  <c:v>0.919</c:v>
                </c:pt>
                <c:pt idx="4">
                  <c:v>0.712</c:v>
                </c:pt>
                <c:pt idx="5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1"/>
        <c:axId val="-1596162480"/>
        <c:axId val="-1596173360"/>
      </c:lineChart>
      <c:catAx>
        <c:axId val="-159617608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</a:ln>
          <a:effectLst/>
        </c:spPr>
        <c:txPr>
          <a:bodyPr rot="0" spcFirstLastPara="0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61936"/>
        <c:crosses val="autoZero"/>
        <c:auto val="1"/>
        <c:lblAlgn val="ctr"/>
        <c:lblOffset val="100"/>
        <c:noMultiLvlLbl val="0"/>
      </c:catAx>
      <c:valAx>
        <c:axId val="-159616193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76080"/>
        <c:crosses val="autoZero"/>
        <c:crossBetween val="between"/>
      </c:valAx>
      <c:catAx>
        <c:axId val="-15961624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73360"/>
        <c:crosses val="autoZero"/>
        <c:auto val="1"/>
        <c:lblAlgn val="ctr"/>
        <c:lblOffset val="100"/>
        <c:noMultiLvlLbl val="0"/>
      </c:catAx>
      <c:valAx>
        <c:axId val="-1596173360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one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altLang="en-US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62480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323978125027007"/>
          <c:y val="0.0574752409024443"/>
          <c:w val="0.951389021840504"/>
          <c:h val="0.118282754198783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altLang="en-US" sz="1200" b="0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黑体" panose="02010609060101010101" pitchFamily="49" charset="-122"/>
            </a:defRPr>
          </a:pPr>
        </a:p>
      </c:txPr>
    </c:legend>
    <c:plotVisOnly val="1"/>
    <c:dispBlanksAs val="gap"/>
    <c:showDLblsOverMax val="0"/>
  </c:chart>
  <c:spPr>
    <a:noFill/>
    <a:ln w="6350" cap="flat" cmpd="sng" algn="ctr">
      <a:solidFill>
        <a:schemeClr val="accent6"/>
      </a:solidFill>
      <a:prstDash val="solid"/>
      <a:round/>
    </a:ln>
    <a:effectLst/>
  </c:spPr>
  <c:txPr>
    <a:bodyPr/>
    <a:lstStyle/>
    <a:p>
      <a:pPr algn="ctr">
        <a:defRPr lang="zh-CN" altLang="en-US" sz="1200" b="0" i="0" u="none" strike="noStrike" kern="1200" baseline="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0752298882220142"/>
          <c:y val="0.156368325246473"/>
          <c:w val="0.981433909388136"/>
          <c:h val="0.6154375107443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Sheet0!$C$1</c:f>
              <c:strCache>
                <c:ptCount val="1"/>
                <c:pt idx="0">
                  <c:v>规模（万套）</c:v>
                </c:pt>
              </c:strCache>
            </c:strRef>
          </c:tx>
          <c:spPr>
            <a:solidFill>
              <a:srgbClr val="1A7DC4"/>
            </a:solidFill>
            <a:ln>
              <a:noFill/>
            </a:ln>
            <a:effectLst/>
          </c:spPr>
          <c:invertIfNegative val="0"/>
          <c:dLbls>
            <c:numFmt formatCode="#,##0.00_);[Red]\(#,##0.00\)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altLang="en-US" sz="1000" b="1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Sheet0!$A$2:$B$31</c:f>
              <c:multiLvlStrCache>
                <c:ptCount val="30"/>
                <c:lvl>
                  <c:pt idx="0">
                    <c:v>上海</c:v>
                  </c:pt>
                  <c:pt idx="1">
                    <c:v>广州</c:v>
                  </c:pt>
                  <c:pt idx="2">
                    <c:v>深圳</c:v>
                  </c:pt>
                  <c:pt idx="3">
                    <c:v>北京</c:v>
                  </c:pt>
                  <c:pt idx="4">
                    <c:v>成都</c:v>
                  </c:pt>
                  <c:pt idx="5">
                    <c:v>杭州</c:v>
                  </c:pt>
                  <c:pt idx="6">
                    <c:v>南京</c:v>
                  </c:pt>
                  <c:pt idx="7">
                    <c:v>苏州</c:v>
                  </c:pt>
                  <c:pt idx="8">
                    <c:v>武汉</c:v>
                  </c:pt>
                  <c:pt idx="9">
                    <c:v>宁波</c:v>
                  </c:pt>
                  <c:pt idx="10">
                    <c:v>重庆</c:v>
                  </c:pt>
                  <c:pt idx="11">
                    <c:v>郑州</c:v>
                  </c:pt>
                  <c:pt idx="12">
                    <c:v>长沙</c:v>
                  </c:pt>
                  <c:pt idx="13">
                    <c:v>天津</c:v>
                  </c:pt>
                  <c:pt idx="14">
                    <c:v>东莞</c:v>
                  </c:pt>
                  <c:pt idx="15">
                    <c:v>青岛</c:v>
                  </c:pt>
                  <c:pt idx="16">
                    <c:v>合肥</c:v>
                  </c:pt>
                  <c:pt idx="17">
                    <c:v>厦门</c:v>
                  </c:pt>
                  <c:pt idx="18">
                    <c:v>徐州</c:v>
                  </c:pt>
                  <c:pt idx="19">
                    <c:v>南昌</c:v>
                  </c:pt>
                  <c:pt idx="20">
                    <c:v>佛山</c:v>
                  </c:pt>
                  <c:pt idx="21">
                    <c:v>石家庄</c:v>
                  </c:pt>
                  <c:pt idx="22">
                    <c:v>哈尔滨</c:v>
                  </c:pt>
                  <c:pt idx="23">
                    <c:v>无锡</c:v>
                  </c:pt>
                  <c:pt idx="24">
                    <c:v>南宁</c:v>
                  </c:pt>
                  <c:pt idx="25">
                    <c:v>兰州</c:v>
                  </c:pt>
                  <c:pt idx="26">
                    <c:v>惠州</c:v>
                  </c:pt>
                  <c:pt idx="27">
                    <c:v>湛江</c:v>
                  </c:pt>
                  <c:pt idx="28">
                    <c:v>昆山</c:v>
                  </c:pt>
                  <c:pt idx="29">
                    <c:v>西双版纳</c:v>
                  </c:pt>
                </c:lvl>
                <c:lvl>
                  <c:pt idx="0">
                    <c:v>一线</c:v>
                  </c:pt>
                  <c:pt idx="4">
                    <c:v>新一线</c:v>
                  </c:pt>
                  <c:pt idx="16">
                    <c:v>二线</c:v>
                  </c:pt>
                  <c:pt idx="27">
                    <c:v>三线</c:v>
                  </c:pt>
                  <c:pt idx="29">
                    <c:v>四线</c:v>
                  </c:pt>
                </c:lvl>
              </c:multiLvlStrCache>
            </c:multiLvlStrRef>
          </c:cat>
          <c:val>
            <c:numRef>
              <c:f>Sheet0!$C$2:$C$31</c:f>
              <c:numCache>
                <c:formatCode>General</c:formatCode>
                <c:ptCount val="30"/>
                <c:pt idx="0">
                  <c:v>0.96</c:v>
                </c:pt>
                <c:pt idx="1">
                  <c:v>0.75</c:v>
                </c:pt>
                <c:pt idx="2">
                  <c:v>0.67</c:v>
                </c:pt>
                <c:pt idx="3">
                  <c:v>0.48</c:v>
                </c:pt>
                <c:pt idx="4">
                  <c:v>1.14</c:v>
                </c:pt>
                <c:pt idx="5">
                  <c:v>0.88</c:v>
                </c:pt>
                <c:pt idx="6">
                  <c:v>0.51</c:v>
                </c:pt>
                <c:pt idx="7">
                  <c:v>0.43</c:v>
                </c:pt>
                <c:pt idx="8">
                  <c:v>0.39</c:v>
                </c:pt>
                <c:pt idx="9">
                  <c:v>0.33</c:v>
                </c:pt>
                <c:pt idx="10">
                  <c:v>0.23</c:v>
                </c:pt>
                <c:pt idx="11">
                  <c:v>0.22</c:v>
                </c:pt>
                <c:pt idx="12">
                  <c:v>0.22</c:v>
                </c:pt>
                <c:pt idx="13">
                  <c:v>0.21</c:v>
                </c:pt>
                <c:pt idx="14">
                  <c:v>0.19</c:v>
                </c:pt>
                <c:pt idx="15">
                  <c:v>0.12</c:v>
                </c:pt>
                <c:pt idx="16">
                  <c:v>0.73</c:v>
                </c:pt>
                <c:pt idx="17">
                  <c:v>0.39</c:v>
                </c:pt>
                <c:pt idx="18">
                  <c:v>0.21</c:v>
                </c:pt>
                <c:pt idx="19">
                  <c:v>0.19</c:v>
                </c:pt>
                <c:pt idx="20">
                  <c:v>0.18</c:v>
                </c:pt>
                <c:pt idx="21">
                  <c:v>0.16</c:v>
                </c:pt>
                <c:pt idx="22">
                  <c:v>0.16</c:v>
                </c:pt>
                <c:pt idx="23">
                  <c:v>0.14</c:v>
                </c:pt>
                <c:pt idx="24">
                  <c:v>0.14</c:v>
                </c:pt>
                <c:pt idx="25">
                  <c:v>0.12</c:v>
                </c:pt>
                <c:pt idx="26">
                  <c:v>0.12</c:v>
                </c:pt>
                <c:pt idx="27">
                  <c:v>0.25</c:v>
                </c:pt>
                <c:pt idx="28">
                  <c:v>0.17</c:v>
                </c:pt>
                <c:pt idx="29">
                  <c:v>0.14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1516661552"/>
        <c:axId val="-1516661008"/>
      </c:barChart>
      <c:lineChart>
        <c:grouping val="standard"/>
        <c:varyColors val="0"/>
        <c:ser>
          <c:idx val="1"/>
          <c:order val="1"/>
          <c:tx>
            <c:strRef>
              <c:f>Sheet0!$D$1</c:f>
              <c:strCache>
                <c:ptCount val="1"/>
                <c:pt idx="0">
                  <c:v>同比</c:v>
                </c:pt>
              </c:strCache>
            </c:strRef>
          </c:tx>
          <c:spPr>
            <a:ln w="31750" cap="rnd" cmpd="sng" algn="ctr">
              <a:solidFill>
                <a:srgbClr val="FFC000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ang="5400000" scaled="0"/>
              </a:gradFill>
              <a:ln w="22225" cap="flat" cmpd="sng" algn="ctr">
                <a:solidFill>
                  <a:srgbClr val="FFC000"/>
                </a:solidFill>
                <a:prstDash val="solid"/>
                <a:round/>
              </a:ln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altLang="en-US" sz="1000" b="1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Sheet0!$A$2:$B$31</c:f>
              <c:multiLvlStrCache>
                <c:ptCount val="30"/>
                <c:lvl>
                  <c:pt idx="0">
                    <c:v>上海</c:v>
                  </c:pt>
                  <c:pt idx="1">
                    <c:v>广州</c:v>
                  </c:pt>
                  <c:pt idx="2">
                    <c:v>深圳</c:v>
                  </c:pt>
                  <c:pt idx="3">
                    <c:v>北京</c:v>
                  </c:pt>
                  <c:pt idx="4">
                    <c:v>成都</c:v>
                  </c:pt>
                  <c:pt idx="5">
                    <c:v>杭州</c:v>
                  </c:pt>
                  <c:pt idx="6">
                    <c:v>南京</c:v>
                  </c:pt>
                  <c:pt idx="7">
                    <c:v>苏州</c:v>
                  </c:pt>
                  <c:pt idx="8">
                    <c:v>武汉</c:v>
                  </c:pt>
                  <c:pt idx="9">
                    <c:v>宁波</c:v>
                  </c:pt>
                  <c:pt idx="10">
                    <c:v>重庆</c:v>
                  </c:pt>
                  <c:pt idx="11">
                    <c:v>郑州</c:v>
                  </c:pt>
                  <c:pt idx="12">
                    <c:v>长沙</c:v>
                  </c:pt>
                  <c:pt idx="13">
                    <c:v>天津</c:v>
                  </c:pt>
                  <c:pt idx="14">
                    <c:v>东莞</c:v>
                  </c:pt>
                  <c:pt idx="15">
                    <c:v>青岛</c:v>
                  </c:pt>
                  <c:pt idx="16">
                    <c:v>合肥</c:v>
                  </c:pt>
                  <c:pt idx="17">
                    <c:v>厦门</c:v>
                  </c:pt>
                  <c:pt idx="18">
                    <c:v>徐州</c:v>
                  </c:pt>
                  <c:pt idx="19">
                    <c:v>南昌</c:v>
                  </c:pt>
                  <c:pt idx="20">
                    <c:v>佛山</c:v>
                  </c:pt>
                  <c:pt idx="21">
                    <c:v>石家庄</c:v>
                  </c:pt>
                  <c:pt idx="22">
                    <c:v>哈尔滨</c:v>
                  </c:pt>
                  <c:pt idx="23">
                    <c:v>无锡</c:v>
                  </c:pt>
                  <c:pt idx="24">
                    <c:v>南宁</c:v>
                  </c:pt>
                  <c:pt idx="25">
                    <c:v>兰州</c:v>
                  </c:pt>
                  <c:pt idx="26">
                    <c:v>惠州</c:v>
                  </c:pt>
                  <c:pt idx="27">
                    <c:v>湛江</c:v>
                  </c:pt>
                  <c:pt idx="28">
                    <c:v>昆山</c:v>
                  </c:pt>
                  <c:pt idx="29">
                    <c:v>西双版纳</c:v>
                  </c:pt>
                </c:lvl>
                <c:lvl>
                  <c:pt idx="0">
                    <c:v>一线</c:v>
                  </c:pt>
                  <c:pt idx="4">
                    <c:v>新一线</c:v>
                  </c:pt>
                  <c:pt idx="16">
                    <c:v>二线</c:v>
                  </c:pt>
                  <c:pt idx="27">
                    <c:v>三线</c:v>
                  </c:pt>
                  <c:pt idx="29">
                    <c:v>四线</c:v>
                  </c:pt>
                </c:lvl>
              </c:multiLvlStrCache>
            </c:multiLvlStrRef>
          </c:cat>
          <c:val>
            <c:numRef>
              <c:f>Sheet0!$D$2:$D$31</c:f>
              <c:numCache>
                <c:formatCode>0.0%</c:formatCode>
                <c:ptCount val="30"/>
                <c:pt idx="0">
                  <c:v>-0.369</c:v>
                </c:pt>
                <c:pt idx="1">
                  <c:v>-0.259</c:v>
                </c:pt>
                <c:pt idx="2">
                  <c:v>10.22</c:v>
                </c:pt>
                <c:pt idx="3">
                  <c:v>-0.037</c:v>
                </c:pt>
                <c:pt idx="4">
                  <c:v>0.783</c:v>
                </c:pt>
                <c:pt idx="5">
                  <c:v>-0.181</c:v>
                </c:pt>
                <c:pt idx="6">
                  <c:v>0.002</c:v>
                </c:pt>
                <c:pt idx="7">
                  <c:v>-0.344</c:v>
                </c:pt>
                <c:pt idx="8">
                  <c:v>-0.064</c:v>
                </c:pt>
                <c:pt idx="9">
                  <c:v>1.719</c:v>
                </c:pt>
                <c:pt idx="10">
                  <c:v>-0.466</c:v>
                </c:pt>
                <c:pt idx="11">
                  <c:v>0.116</c:v>
                </c:pt>
                <c:pt idx="12">
                  <c:v>-0.505</c:v>
                </c:pt>
                <c:pt idx="13">
                  <c:v>-0.058</c:v>
                </c:pt>
                <c:pt idx="14">
                  <c:v>-0.49</c:v>
                </c:pt>
                <c:pt idx="15">
                  <c:v>0.91</c:v>
                </c:pt>
                <c:pt idx="16">
                  <c:v>-0.246</c:v>
                </c:pt>
                <c:pt idx="17">
                  <c:v>1.678</c:v>
                </c:pt>
                <c:pt idx="18">
                  <c:v>-0.68</c:v>
                </c:pt>
                <c:pt idx="19">
                  <c:v>-0.357</c:v>
                </c:pt>
                <c:pt idx="20">
                  <c:v>-0.774</c:v>
                </c:pt>
                <c:pt idx="21">
                  <c:v>25.917</c:v>
                </c:pt>
                <c:pt idx="22">
                  <c:v>1</c:v>
                </c:pt>
                <c:pt idx="23">
                  <c:v>-0.785</c:v>
                </c:pt>
                <c:pt idx="24">
                  <c:v>-0.483</c:v>
                </c:pt>
                <c:pt idx="25">
                  <c:v>1</c:v>
                </c:pt>
                <c:pt idx="26">
                  <c:v>-0.652</c:v>
                </c:pt>
                <c:pt idx="27">
                  <c:v>-0.463</c:v>
                </c:pt>
                <c:pt idx="28">
                  <c:v>-0.263</c:v>
                </c:pt>
                <c:pt idx="29">
                  <c:v>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Sheet0!$E$1</c:f>
              <c:strCache>
                <c:ptCount val="1"/>
                <c:pt idx="0">
                  <c:v>配套率</c:v>
                </c:pt>
              </c:strCache>
            </c:strRef>
          </c:tx>
          <c:spPr>
            <a:ln w="31750" cap="rnd" cmpd="sng" algn="ctr">
              <a:solidFill>
                <a:srgbClr val="00B0F0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gradFill>
                <a:gsLst>
                  <a:gs pos="0">
                    <a:srgbClr val="012D86"/>
                  </a:gs>
                  <a:gs pos="100000">
                    <a:srgbClr val="0E2557"/>
                  </a:gs>
                </a:gsLst>
                <a:lin ang="5400000" scaled="0"/>
              </a:gradFill>
              <a:ln w="22225" cap="flat" cmpd="sng" algn="ctr">
                <a:solidFill>
                  <a:srgbClr val="00B0F0"/>
                </a:solidFill>
                <a:prstDash val="solid"/>
                <a:round/>
              </a:ln>
            </c:spPr>
          </c:marker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altLang="en-US" sz="1000" b="1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/>
              </c:ext>
            </c:extLst>
          </c:dLbls>
          <c:cat>
            <c:multiLvlStrRef>
              <c:f>Sheet0!$A$2:$B$31</c:f>
              <c:multiLvlStrCache>
                <c:ptCount val="30"/>
                <c:lvl>
                  <c:pt idx="0">
                    <c:v>上海</c:v>
                  </c:pt>
                  <c:pt idx="1">
                    <c:v>广州</c:v>
                  </c:pt>
                  <c:pt idx="2">
                    <c:v>深圳</c:v>
                  </c:pt>
                  <c:pt idx="3">
                    <c:v>北京</c:v>
                  </c:pt>
                  <c:pt idx="4">
                    <c:v>成都</c:v>
                  </c:pt>
                  <c:pt idx="5">
                    <c:v>杭州</c:v>
                  </c:pt>
                  <c:pt idx="6">
                    <c:v>南京</c:v>
                  </c:pt>
                  <c:pt idx="7">
                    <c:v>苏州</c:v>
                  </c:pt>
                  <c:pt idx="8">
                    <c:v>武汉</c:v>
                  </c:pt>
                  <c:pt idx="9">
                    <c:v>宁波</c:v>
                  </c:pt>
                  <c:pt idx="10">
                    <c:v>重庆</c:v>
                  </c:pt>
                  <c:pt idx="11">
                    <c:v>郑州</c:v>
                  </c:pt>
                  <c:pt idx="12">
                    <c:v>长沙</c:v>
                  </c:pt>
                  <c:pt idx="13">
                    <c:v>天津</c:v>
                  </c:pt>
                  <c:pt idx="14">
                    <c:v>东莞</c:v>
                  </c:pt>
                  <c:pt idx="15">
                    <c:v>青岛</c:v>
                  </c:pt>
                  <c:pt idx="16">
                    <c:v>合肥</c:v>
                  </c:pt>
                  <c:pt idx="17">
                    <c:v>厦门</c:v>
                  </c:pt>
                  <c:pt idx="18">
                    <c:v>徐州</c:v>
                  </c:pt>
                  <c:pt idx="19">
                    <c:v>南昌</c:v>
                  </c:pt>
                  <c:pt idx="20">
                    <c:v>佛山</c:v>
                  </c:pt>
                  <c:pt idx="21">
                    <c:v>石家庄</c:v>
                  </c:pt>
                  <c:pt idx="22">
                    <c:v>哈尔滨</c:v>
                  </c:pt>
                  <c:pt idx="23">
                    <c:v>无锡</c:v>
                  </c:pt>
                  <c:pt idx="24">
                    <c:v>南宁</c:v>
                  </c:pt>
                  <c:pt idx="25">
                    <c:v>兰州</c:v>
                  </c:pt>
                  <c:pt idx="26">
                    <c:v>惠州</c:v>
                  </c:pt>
                  <c:pt idx="27">
                    <c:v>湛江</c:v>
                  </c:pt>
                  <c:pt idx="28">
                    <c:v>昆山</c:v>
                  </c:pt>
                  <c:pt idx="29">
                    <c:v>西双版纳</c:v>
                  </c:pt>
                </c:lvl>
                <c:lvl>
                  <c:pt idx="0">
                    <c:v>一线</c:v>
                  </c:pt>
                  <c:pt idx="4">
                    <c:v>新一线</c:v>
                  </c:pt>
                  <c:pt idx="16">
                    <c:v>二线</c:v>
                  </c:pt>
                  <c:pt idx="27">
                    <c:v>三线</c:v>
                  </c:pt>
                  <c:pt idx="29">
                    <c:v>四线</c:v>
                  </c:pt>
                </c:lvl>
              </c:multiLvlStrCache>
            </c:multiLvlStrRef>
          </c:cat>
          <c:val>
            <c:numRef>
              <c:f>Sheet0!$E$2:$E$31</c:f>
              <c:numCache>
                <c:formatCode>General</c:formatCode>
                <c:ptCount val="30"/>
                <c:pt idx="0">
                  <c:v>0.787</c:v>
                </c:pt>
                <c:pt idx="1">
                  <c:v>0.949</c:v>
                </c:pt>
                <c:pt idx="2">
                  <c:v>0.763</c:v>
                </c:pt>
                <c:pt idx="3">
                  <c:v>0.868</c:v>
                </c:pt>
                <c:pt idx="4">
                  <c:v>0.974</c:v>
                </c:pt>
                <c:pt idx="5">
                  <c:v>1</c:v>
                </c:pt>
                <c:pt idx="6">
                  <c:v>0.907</c:v>
                </c:pt>
                <c:pt idx="7">
                  <c:v>1</c:v>
                </c:pt>
                <c:pt idx="8">
                  <c:v>1</c:v>
                </c:pt>
                <c:pt idx="9">
                  <c:v>0.957</c:v>
                </c:pt>
                <c:pt idx="10">
                  <c:v>0.684</c:v>
                </c:pt>
                <c:pt idx="11">
                  <c:v>1</c:v>
                </c:pt>
                <c:pt idx="12">
                  <c:v>0.705</c:v>
                </c:pt>
                <c:pt idx="13">
                  <c:v>0.792</c:v>
                </c:pt>
                <c:pt idx="14">
                  <c:v>0.692</c:v>
                </c:pt>
                <c:pt idx="15">
                  <c:v>1</c:v>
                </c:pt>
                <c:pt idx="16">
                  <c:v>0.729</c:v>
                </c:pt>
                <c:pt idx="17">
                  <c:v>1</c:v>
                </c:pt>
                <c:pt idx="18">
                  <c:v>1</c:v>
                </c:pt>
                <c:pt idx="19">
                  <c:v>0.415</c:v>
                </c:pt>
                <c:pt idx="20">
                  <c:v>0.915</c:v>
                </c:pt>
                <c:pt idx="21">
                  <c:v>0.711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1</c:v>
                </c:pt>
                <c:pt idx="26">
                  <c:v>0.491</c:v>
                </c:pt>
                <c:pt idx="27">
                  <c:v>1</c:v>
                </c:pt>
                <c:pt idx="28">
                  <c:v>1</c:v>
                </c:pt>
                <c:pt idx="29">
                  <c:v>1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1"/>
        <c:axId val="-1516659920"/>
        <c:axId val="-1217729040"/>
      </c:lineChart>
      <c:catAx>
        <c:axId val="-151666155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rgbClr val="FFFFFF">
                <a:lumMod val="85000"/>
              </a:srgbClr>
            </a:solidFill>
            <a:prstDash val="solid"/>
            <a:round/>
          </a:ln>
          <a:effectLst/>
        </c:spPr>
        <c:txPr>
          <a:bodyPr rot="0" spcFirstLastPara="0" vertOverflow="ellipsis" vert="eaVert" wrap="square" anchor="ctr" anchorCtr="1"/>
          <a:lstStyle/>
          <a:p>
            <a:pPr>
              <a:defRPr lang="zh-CN" altLang="en-US" sz="10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16661008"/>
        <c:crosses val="autoZero"/>
        <c:auto val="1"/>
        <c:lblAlgn val="ctr"/>
        <c:lblOffset val="100"/>
        <c:noMultiLvlLbl val="0"/>
      </c:catAx>
      <c:valAx>
        <c:axId val="-1516661008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one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altLang="en-US" sz="1000" b="1" i="0" u="none" strike="noStrike" kern="120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16661552"/>
        <c:crosses val="autoZero"/>
        <c:crossBetween val="between"/>
      </c:valAx>
      <c:catAx>
        <c:axId val="-15166599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altLang="en-US" sz="1000" b="1" i="0" u="none" strike="noStrike" kern="120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217729040"/>
        <c:crosses val="autoZero"/>
        <c:auto val="1"/>
        <c:lblAlgn val="ctr"/>
        <c:lblOffset val="100"/>
        <c:noMultiLvlLbl val="0"/>
      </c:catAx>
      <c:valAx>
        <c:axId val="-1217729040"/>
        <c:scaling>
          <c:orientation val="minMax"/>
        </c:scaling>
        <c:delete val="0"/>
        <c:axPos val="r"/>
        <c:numFmt formatCode="0.0%" sourceLinked="1"/>
        <c:majorTickMark val="out"/>
        <c:minorTickMark val="none"/>
        <c:tickLblPos val="none"/>
        <c:spPr>
          <a:noFill/>
          <a:ln w="6350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altLang="en-US" sz="1000" b="1" i="0" u="none" strike="noStrike" kern="120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16659920"/>
        <c:crosses val="max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68924825174825"/>
          <c:y val="0.0784221279270784"/>
          <c:w val="0.315941870629371"/>
          <c:h val="0.060977526324061"/>
        </c:manualLayout>
      </c:layout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altLang="en-US" sz="1000" b="1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黑体" panose="02010609060101010101" pitchFamily="49" charset="-122"/>
            </a:defRPr>
          </a:pPr>
        </a:p>
      </c:txPr>
    </c:legend>
    <c:plotVisOnly val="1"/>
    <c:dispBlanksAs val="gap"/>
    <c:showDLblsOverMax val="0"/>
  </c:chart>
  <c:spPr>
    <a:noFill/>
    <a:ln w="3175" cap="flat" cmpd="sng" algn="ctr">
      <a:solidFill>
        <a:srgbClr val="8BD8EA"/>
      </a:solidFill>
      <a:prstDash val="sysDash"/>
      <a:round/>
    </a:ln>
    <a:effectLst/>
  </c:spPr>
  <c:txPr>
    <a:bodyPr/>
    <a:lstStyle/>
    <a:p>
      <a:pPr algn="ctr">
        <a:defRPr lang="zh-CN" altLang="en-US" sz="1000" b="1" i="0" u="none" strike="noStrike" kern="1200" baseline="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+mn-cs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0446827524576"/>
          <c:y val="0.0161001788908766"/>
          <c:w val="0.742850759606792"/>
          <c:h val="0.97003577817531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2022’Q1</c:v>
                </c:pt>
              </c:strCache>
            </c:strRef>
          </c:tx>
          <c:spPr>
            <a:solidFill>
              <a:srgbClr val="39658C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</c:dPt>
          <c:dPt>
            <c:idx val="6"/>
            <c:invertIfNegative val="0"/>
            <c:bubble3D val="0"/>
          </c:dPt>
          <c:dPt>
            <c:idx val="7"/>
            <c:invertIfNegative val="0"/>
            <c:bubble3D val="0"/>
          </c:dPt>
          <c:dPt>
            <c:idx val="8"/>
            <c:invertIfNegative val="0"/>
            <c:bubble3D val="0"/>
          </c:dPt>
          <c:dPt>
            <c:idx val="9"/>
            <c:invertIfNegative val="0"/>
            <c:bubble3D val="0"/>
          </c:dPt>
          <c:dPt>
            <c:idx val="10"/>
            <c:invertIfNegative val="0"/>
            <c:bubble3D val="0"/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Sheet0!$A$2:$A$12</c:f>
              <c:strCache>
                <c:ptCount val="11"/>
                <c:pt idx="0">
                  <c:v>坚朗海贝斯</c:v>
                </c:pt>
                <c:pt idx="1">
                  <c:v>凯迪仕</c:v>
                </c:pt>
                <c:pt idx="2">
                  <c:v>三星</c:v>
                </c:pt>
                <c:pt idx="3">
                  <c:v>亚太天能</c:v>
                </c:pt>
                <c:pt idx="4">
                  <c:v>安心加</c:v>
                </c:pt>
                <c:pt idx="5">
                  <c:v>睿住智能</c:v>
                </c:pt>
                <c:pt idx="6">
                  <c:v>飞利浦</c:v>
                </c:pt>
                <c:pt idx="7">
                  <c:v>名门</c:v>
                </c:pt>
                <c:pt idx="8">
                  <c:v>松下</c:v>
                </c:pt>
                <c:pt idx="9">
                  <c:v>VOC</c:v>
                </c:pt>
                <c:pt idx="10">
                  <c:v>Others</c:v>
                </c:pt>
              </c:strCache>
            </c:strRef>
          </c:cat>
          <c:val>
            <c:numRef>
              <c:f>Sheet0!$B$2:$B$12</c:f>
              <c:numCache>
                <c:formatCode>0.0%</c:formatCode>
                <c:ptCount val="11"/>
                <c:pt idx="0">
                  <c:v>0.194</c:v>
                </c:pt>
                <c:pt idx="1">
                  <c:v>0.181</c:v>
                </c:pt>
                <c:pt idx="2">
                  <c:v>0.071</c:v>
                </c:pt>
                <c:pt idx="3">
                  <c:v>0.064</c:v>
                </c:pt>
                <c:pt idx="4">
                  <c:v>0.06</c:v>
                </c:pt>
                <c:pt idx="5">
                  <c:v>0.043</c:v>
                </c:pt>
                <c:pt idx="6">
                  <c:v>0.039</c:v>
                </c:pt>
                <c:pt idx="7">
                  <c:v>0.031</c:v>
                </c:pt>
                <c:pt idx="8">
                  <c:v>0.03</c:v>
                </c:pt>
                <c:pt idx="9">
                  <c:v>0.029</c:v>
                </c:pt>
                <c:pt idx="10">
                  <c:v>0.258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68"/>
        <c:overlap val="-20"/>
        <c:axId val="476994336"/>
        <c:axId val="476994896"/>
      </c:barChart>
      <c:catAx>
        <c:axId val="476994336"/>
        <c:scaling>
          <c:orientation val="maxMin"/>
        </c:scaling>
        <c:delete val="0"/>
        <c:axPos val="r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476994896"/>
        <c:crosses val="autoZero"/>
        <c:auto val="1"/>
        <c:lblAlgn val="ctr"/>
        <c:lblOffset val="100"/>
        <c:noMultiLvlLbl val="0"/>
      </c:catAx>
      <c:valAx>
        <c:axId val="476994896"/>
        <c:scaling>
          <c:orientation val="maxMin"/>
        </c:scaling>
        <c:delete val="1"/>
        <c:axPos val="t"/>
        <c:numFmt formatCode="0.0%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476994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>
      <a:outerShdw blurRad="63500" dist="37357" dir="2700000" sx="0" sy="0" rotWithShape="0">
        <a:scrgbClr r="0" g="0" b="0"/>
      </a:outerShdw>
    </a:effectLst>
  </c:spPr>
  <c:txPr>
    <a:bodyPr/>
    <a:lstStyle/>
    <a:p>
      <a:pPr>
        <a:defRPr lang="zh-CN" sz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50446827524576"/>
          <c:y val="0.0161001788908766"/>
          <c:w val="0.742850759606792"/>
          <c:h val="0.97003577817531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2022’Q1</c:v>
                </c:pt>
              </c:strCache>
            </c:strRef>
          </c:tx>
          <c:spPr>
            <a:solidFill>
              <a:srgbClr val="025AA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</c:dPt>
          <c:dPt>
            <c:idx val="1"/>
            <c:invertIfNegative val="0"/>
            <c:bubble3D val="0"/>
          </c:dPt>
          <c:dPt>
            <c:idx val="2"/>
            <c:invertIfNegative val="0"/>
            <c:bubble3D val="0"/>
          </c:dPt>
          <c:dPt>
            <c:idx val="3"/>
            <c:invertIfNegative val="0"/>
            <c:bubble3D val="0"/>
          </c:dPt>
          <c:dPt>
            <c:idx val="4"/>
            <c:invertIfNegative val="0"/>
            <c:bubble3D val="0"/>
          </c:dPt>
          <c:dPt>
            <c:idx val="5"/>
            <c:invertIfNegative val="0"/>
            <c:bubble3D val="0"/>
          </c:dPt>
          <c:dPt>
            <c:idx val="6"/>
            <c:invertIfNegative val="0"/>
            <c:bubble3D val="0"/>
          </c:dPt>
          <c:dPt>
            <c:idx val="7"/>
            <c:invertIfNegative val="0"/>
            <c:bubble3D val="0"/>
          </c:dPt>
          <c:dPt>
            <c:idx val="8"/>
            <c:invertIfNegative val="0"/>
            <c:bubble3D val="0"/>
          </c:dPt>
          <c:dPt>
            <c:idx val="9"/>
            <c:invertIfNegative val="0"/>
            <c:bubble3D val="0"/>
          </c:dPt>
          <c:dPt>
            <c:idx val="10"/>
            <c:invertIfNegative val="0"/>
            <c:bubble3D val="0"/>
          </c:dPt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Sheet0!$A$2:$A$12</c:f>
              <c:strCache>
                <c:ptCount val="11"/>
                <c:pt idx="0">
                  <c:v>凯迪仕</c:v>
                </c:pt>
                <c:pt idx="1">
                  <c:v>耶鲁</c:v>
                </c:pt>
                <c:pt idx="2">
                  <c:v>坚朗海贝斯</c:v>
                </c:pt>
                <c:pt idx="3">
                  <c:v>亚太天能</c:v>
                </c:pt>
                <c:pt idx="4">
                  <c:v>飞利浦</c:v>
                </c:pt>
                <c:pt idx="5">
                  <c:v>名门</c:v>
                </c:pt>
                <c:pt idx="6">
                  <c:v>松下</c:v>
                </c:pt>
                <c:pt idx="7">
                  <c:v>樱花</c:v>
                </c:pt>
                <c:pt idx="8">
                  <c:v>德施曼</c:v>
                </c:pt>
                <c:pt idx="9">
                  <c:v>三星</c:v>
                </c:pt>
                <c:pt idx="10">
                  <c:v>Others</c:v>
                </c:pt>
              </c:strCache>
            </c:strRef>
          </c:cat>
          <c:val>
            <c:numRef>
              <c:f>Sheet0!$B$2:$B$12</c:f>
              <c:numCache>
                <c:formatCode>General</c:formatCode>
                <c:ptCount val="11"/>
                <c:pt idx="0">
                  <c:v>0.107</c:v>
                </c:pt>
                <c:pt idx="1">
                  <c:v>0.091</c:v>
                </c:pt>
                <c:pt idx="2">
                  <c:v>0.089</c:v>
                </c:pt>
                <c:pt idx="3">
                  <c:v>0.07</c:v>
                </c:pt>
                <c:pt idx="4">
                  <c:v>0.066</c:v>
                </c:pt>
                <c:pt idx="5">
                  <c:v>0.053</c:v>
                </c:pt>
                <c:pt idx="6">
                  <c:v>0.052</c:v>
                </c:pt>
                <c:pt idx="7">
                  <c:v>0.049</c:v>
                </c:pt>
                <c:pt idx="8">
                  <c:v>0.041</c:v>
                </c:pt>
                <c:pt idx="9">
                  <c:v>0.036</c:v>
                </c:pt>
                <c:pt idx="10">
                  <c:v>0.346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68"/>
        <c:overlap val="-20"/>
        <c:axId val="245649696"/>
        <c:axId val="245656768"/>
      </c:barChart>
      <c:catAx>
        <c:axId val="245649696"/>
        <c:scaling>
          <c:orientation val="maxMin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245656768"/>
        <c:crosses val="autoZero"/>
        <c:auto val="1"/>
        <c:lblAlgn val="ctr"/>
        <c:lblOffset val="100"/>
        <c:noMultiLvlLbl val="0"/>
      </c:catAx>
      <c:valAx>
        <c:axId val="245656768"/>
        <c:scaling>
          <c:orientation val="minMax"/>
        </c:scaling>
        <c:delete val="1"/>
        <c:axPos val="t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2456496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>
      <a:outerShdw blurRad="63500" dist="37357" dir="2700000" sx="0" sy="0" rotWithShape="0">
        <a:scrgbClr r="0" g="0" b="0"/>
      </a:outerShdw>
    </a:effectLst>
  </c:spPr>
  <c:txPr>
    <a:bodyPr/>
    <a:lstStyle/>
    <a:p>
      <a:pPr>
        <a:defRPr lang="zh-CN" sz="1200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0152009886453178"/>
          <c:y val="0.106261836101385"/>
          <c:w val="0.778723115536584"/>
          <c:h val="0.757833537331701"/>
        </c:manualLayout>
      </c:layout>
      <c:lineChart>
        <c:grouping val="standard"/>
        <c:varyColors val="0"/>
        <c:ser>
          <c:idx val="0"/>
          <c:order val="0"/>
          <c:tx>
            <c:strRef>
              <c:f>Sheet0!$B$1</c:f>
              <c:strCache>
                <c:ptCount val="1"/>
                <c:pt idx="0">
                  <c:v>凯迪仕</c:v>
                </c:pt>
              </c:strCache>
            </c:strRef>
          </c:tx>
          <c:spPr>
            <a:ln w="28575" cap="rnd">
              <a:solidFill>
                <a:srgbClr val="FF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rgbClr val="FF0000"/>
                </a:solidFill>
              </a:ln>
              <a:effectLst/>
            </c:spPr>
          </c:marker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微软雅黑" panose="020B0503020204020204" pitchFamily="34" charset="-122"/>
                    <a:sym typeface="黑体" panose="02010609060101010101" pitchFamily="49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Sheet0!$A$2:$A$6</c:f>
              <c:strCache>
                <c:ptCount val="5"/>
                <c:pt idx="0">
                  <c:v>2022Q1</c:v>
                </c:pt>
                <c:pt idx="1">
                  <c:v>2022Q2</c:v>
                </c:pt>
                <c:pt idx="2">
                  <c:v>2022Q3</c:v>
                </c:pt>
                <c:pt idx="3">
                  <c:v>2022Q4</c:v>
                </c:pt>
                <c:pt idx="4">
                  <c:v>2023Q1</c:v>
                </c:pt>
              </c:strCache>
            </c:strRef>
          </c:cat>
          <c:val>
            <c:numRef>
              <c:f>Sheet0!$B$2:$B$6</c:f>
              <c:numCache>
                <c:formatCode>General</c:formatCode>
                <c:ptCount val="5"/>
                <c:pt idx="0">
                  <c:v>0.181</c:v>
                </c:pt>
                <c:pt idx="1">
                  <c:v>0.13</c:v>
                </c:pt>
                <c:pt idx="2">
                  <c:v>0.143</c:v>
                </c:pt>
                <c:pt idx="3">
                  <c:v>0.146</c:v>
                </c:pt>
                <c:pt idx="4">
                  <c:v>0.107</c:v>
                </c:pt>
              </c:numCache>
            </c:numRef>
          </c:val>
          <c:smooth val="1"/>
        </c:ser>
        <c:ser>
          <c:idx val="1"/>
          <c:order val="1"/>
          <c:tx>
            <c:strRef>
              <c:f>Sheet0!$C$1</c:f>
              <c:strCache>
                <c:ptCount val="1"/>
                <c:pt idx="0">
                  <c:v>耶鲁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bg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微软雅黑" panose="020B0503020204020204" pitchFamily="34" charset="-122"/>
                    <a:sym typeface="黑体" panose="02010609060101010101" pitchFamily="49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Sheet0!$A$2:$A$6</c:f>
              <c:strCache>
                <c:ptCount val="5"/>
                <c:pt idx="0">
                  <c:v>2022Q1</c:v>
                </c:pt>
                <c:pt idx="1">
                  <c:v>2022Q2</c:v>
                </c:pt>
                <c:pt idx="2">
                  <c:v>2022Q3</c:v>
                </c:pt>
                <c:pt idx="3">
                  <c:v>2022Q4</c:v>
                </c:pt>
                <c:pt idx="4">
                  <c:v>2023Q1</c:v>
                </c:pt>
              </c:strCache>
            </c:strRef>
          </c:cat>
          <c:val>
            <c:numRef>
              <c:f>Sheet0!$C$2:$C$6</c:f>
              <c:numCache>
                <c:formatCode>General</c:formatCode>
                <c:ptCount val="5"/>
                <c:pt idx="0">
                  <c:v>0.02</c:v>
                </c:pt>
                <c:pt idx="1">
                  <c:v>0.023</c:v>
                </c:pt>
                <c:pt idx="2">
                  <c:v>0.021</c:v>
                </c:pt>
                <c:pt idx="3">
                  <c:v>0.057</c:v>
                </c:pt>
                <c:pt idx="4">
                  <c:v>0.091</c:v>
                </c:pt>
              </c:numCache>
            </c:numRef>
          </c:val>
          <c:smooth val="1"/>
        </c:ser>
        <c:ser>
          <c:idx val="2"/>
          <c:order val="2"/>
          <c:tx>
            <c:strRef>
              <c:f>Sheet0!$D$1</c:f>
              <c:strCache>
                <c:ptCount val="1"/>
                <c:pt idx="0">
                  <c:v>坚朗海贝斯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微软雅黑" panose="020B0503020204020204" pitchFamily="34" charset="-122"/>
                    <a:sym typeface="黑体" panose="02010609060101010101" pitchFamily="49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Sheet0!$A$2:$A$6</c:f>
              <c:strCache>
                <c:ptCount val="5"/>
                <c:pt idx="0">
                  <c:v>2022Q1</c:v>
                </c:pt>
                <c:pt idx="1">
                  <c:v>2022Q2</c:v>
                </c:pt>
                <c:pt idx="2">
                  <c:v>2022Q3</c:v>
                </c:pt>
                <c:pt idx="3">
                  <c:v>2022Q4</c:v>
                </c:pt>
                <c:pt idx="4">
                  <c:v>2023Q1</c:v>
                </c:pt>
              </c:strCache>
            </c:strRef>
          </c:cat>
          <c:val>
            <c:numRef>
              <c:f>Sheet0!$D$2:$D$6</c:f>
              <c:numCache>
                <c:formatCode>General</c:formatCode>
                <c:ptCount val="5"/>
                <c:pt idx="0">
                  <c:v>0.194</c:v>
                </c:pt>
                <c:pt idx="1">
                  <c:v>0.17</c:v>
                </c:pt>
                <c:pt idx="2">
                  <c:v>0.112</c:v>
                </c:pt>
                <c:pt idx="3">
                  <c:v>0.097</c:v>
                </c:pt>
                <c:pt idx="4">
                  <c:v>0.089</c:v>
                </c:pt>
              </c:numCache>
            </c:numRef>
          </c:val>
          <c:smooth val="1"/>
        </c:ser>
        <c:ser>
          <c:idx val="3"/>
          <c:order val="3"/>
          <c:tx>
            <c:strRef>
              <c:f>Sheet0!$E$1</c:f>
              <c:strCache>
                <c:ptCount val="1"/>
                <c:pt idx="0">
                  <c:v>亚太天能</c:v>
                </c:pt>
              </c:strCache>
            </c:strRef>
          </c:tx>
          <c:spPr>
            <a:ln w="28575" cap="rnd">
              <a:solidFill>
                <a:schemeClr val="bg1">
                  <a:lumMod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bg1">
                    <a:lumMod val="65000"/>
                  </a:schemeClr>
                </a:solidFill>
              </a:ln>
              <a:effectLst/>
            </c:spPr>
          </c:marker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0" i="0" u="none" strike="noStrike" kern="1200" baseline="0">
                    <a:solidFill>
                      <a:schemeClr val="bg1">
                        <a:lumMod val="6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微软雅黑" panose="020B0503020204020204" pitchFamily="34" charset="-122"/>
                    <a:sym typeface="黑体" panose="02010609060101010101" pitchFamily="49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Sheet0!$A$2:$A$6</c:f>
              <c:strCache>
                <c:ptCount val="5"/>
                <c:pt idx="0">
                  <c:v>2022Q1</c:v>
                </c:pt>
                <c:pt idx="1">
                  <c:v>2022Q2</c:v>
                </c:pt>
                <c:pt idx="2">
                  <c:v>2022Q3</c:v>
                </c:pt>
                <c:pt idx="3">
                  <c:v>2022Q4</c:v>
                </c:pt>
                <c:pt idx="4">
                  <c:v>2023Q1</c:v>
                </c:pt>
              </c:strCache>
            </c:strRef>
          </c:cat>
          <c:val>
            <c:numRef>
              <c:f>Sheet0!$E$2:$E$6</c:f>
              <c:numCache>
                <c:formatCode>General</c:formatCode>
                <c:ptCount val="5"/>
                <c:pt idx="0">
                  <c:v>0.064</c:v>
                </c:pt>
                <c:pt idx="1">
                  <c:v>0.064</c:v>
                </c:pt>
                <c:pt idx="2">
                  <c:v>0.07</c:v>
                </c:pt>
                <c:pt idx="3">
                  <c:v>0.06</c:v>
                </c:pt>
                <c:pt idx="4">
                  <c:v>0.07</c:v>
                </c:pt>
              </c:numCache>
            </c:numRef>
          </c:val>
          <c:smooth val="1"/>
        </c:ser>
        <c:ser>
          <c:idx val="4"/>
          <c:order val="4"/>
          <c:tx>
            <c:strRef>
              <c:f>Sheet0!$F$1</c:f>
              <c:strCache>
                <c:ptCount val="1"/>
                <c:pt idx="0">
                  <c:v>飞利浦</c:v>
                </c:pt>
              </c:strCache>
            </c:strRef>
          </c:tx>
          <c:spPr>
            <a:ln w="28575" cap="rnd">
              <a:solidFill>
                <a:schemeClr val="tx2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5"/>
              </a:solidFill>
              <a:ln w="9525">
                <a:solidFill>
                  <a:schemeClr val="tx2">
                    <a:lumMod val="40000"/>
                    <a:lumOff val="60000"/>
                  </a:schemeClr>
                </a:solidFill>
              </a:ln>
              <a:effectLst/>
            </c:spPr>
          </c:marker>
          <c:dLbls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200" b="1" i="0" u="none" strike="noStrike" kern="1200" baseline="0">
                    <a:solidFill>
                      <a:schemeClr val="tx2">
                        <a:lumMod val="20000"/>
                        <a:lumOff val="80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微软雅黑" panose="020B0503020204020204" pitchFamily="34" charset="-122"/>
                    <a:sym typeface="黑体" panose="02010609060101010101" pitchFamily="49" charset="-122"/>
                  </a:defRPr>
                </a:pPr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Sheet0!$A$2:$A$6</c:f>
              <c:strCache>
                <c:ptCount val="5"/>
                <c:pt idx="0">
                  <c:v>2022Q1</c:v>
                </c:pt>
                <c:pt idx="1">
                  <c:v>2022Q2</c:v>
                </c:pt>
                <c:pt idx="2">
                  <c:v>2022Q3</c:v>
                </c:pt>
                <c:pt idx="3">
                  <c:v>2022Q4</c:v>
                </c:pt>
                <c:pt idx="4">
                  <c:v>2023Q1</c:v>
                </c:pt>
              </c:strCache>
            </c:strRef>
          </c:cat>
          <c:val>
            <c:numRef>
              <c:f>Sheet0!$F$2:$F$6</c:f>
              <c:numCache>
                <c:formatCode>General</c:formatCode>
                <c:ptCount val="5"/>
                <c:pt idx="0">
                  <c:v>0.039</c:v>
                </c:pt>
                <c:pt idx="1">
                  <c:v>0.072</c:v>
                </c:pt>
                <c:pt idx="2">
                  <c:v>0.084</c:v>
                </c:pt>
                <c:pt idx="3">
                  <c:v>0.048</c:v>
                </c:pt>
                <c:pt idx="4">
                  <c:v>0.066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1"/>
        <c:axId val="245657856"/>
        <c:axId val="292669120"/>
      </c:lineChart>
      <c:catAx>
        <c:axId val="2456578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黑体" panose="02010609060101010101" pitchFamily="49" charset="-122"/>
              </a:defRPr>
            </a:pPr>
          </a:p>
        </c:txPr>
        <c:crossAx val="292669120"/>
        <c:crosses val="autoZero"/>
        <c:auto val="1"/>
        <c:lblAlgn val="ctr"/>
        <c:lblOffset val="100"/>
        <c:noMultiLvlLbl val="0"/>
      </c:catAx>
      <c:valAx>
        <c:axId val="29266912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黑体" panose="02010609060101010101" pitchFamily="49" charset="-122"/>
              </a:defRPr>
            </a:pPr>
          </a:p>
        </c:txPr>
        <c:crossAx val="245657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黑体" panose="02010609060101010101" pitchFamily="49" charset="-122"/>
              </a:defRPr>
            </a:pPr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黑体" panose="02010609060101010101" pitchFamily="49" charset="-122"/>
              </a:defRPr>
            </a:pPr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黑体" panose="02010609060101010101" pitchFamily="49" charset="-122"/>
              </a:defRPr>
            </a:pPr>
          </a:p>
        </c:txPr>
      </c:legendEntry>
      <c:legendEntry>
        <c:idx val="3"/>
        <c:txPr>
          <a:bodyPr rot="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黑体" panose="02010609060101010101" pitchFamily="49" charset="-122"/>
              </a:defRPr>
            </a:pPr>
          </a:p>
        </c:txPr>
      </c:legendEntry>
      <c:legendEntry>
        <c:idx val="4"/>
        <c:txPr>
          <a:bodyPr rot="0" spcFirstLastPara="1" vertOverflow="ellipsis" vert="horz" wrap="square" anchor="ctr" anchorCtr="1"/>
          <a:lstStyle/>
          <a:p>
            <a:pPr>
              <a:defRPr lang="zh-CN" sz="1200" b="1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  <a:sym typeface="黑体" panose="02010609060101010101" pitchFamily="49" charset="-122"/>
              </a:defRPr>
            </a:pPr>
          </a:p>
        </c:txPr>
      </c:legendEntry>
      <c:layout>
        <c:manualLayout>
          <c:xMode val="edge"/>
          <c:yMode val="edge"/>
          <c:x val="0.784875044642098"/>
          <c:y val="0.0694614443084455"/>
          <c:w val="0.215124955357902"/>
          <c:h val="0.75178665678129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200" b="1" i="0" u="none" strike="noStrike" kern="1200" baseline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微软雅黑" panose="020B0503020204020204" pitchFamily="34" charset="-122"/>
              <a:sym typeface="黑体" panose="02010609060101010101" pitchFamily="49" charset="-122"/>
            </a:defRPr>
          </a:pPr>
        </a:p>
      </c:txPr>
    </c:legend>
    <c:plotVisOnly val="1"/>
    <c:dispBlanksAs val="gap"/>
    <c:showDLblsOverMax val="0"/>
  </c:chart>
  <c:spPr>
    <a:noFill/>
    <a:ln w="9525" cap="flat" cmpd="sng" algn="ctr">
      <a:solidFill>
        <a:srgbClr val="005BAC"/>
      </a:solidFill>
      <a:prstDash val="sysDash"/>
      <a:round/>
    </a:ln>
    <a:effectLst/>
  </c:spPr>
  <c:txPr>
    <a:bodyPr/>
    <a:lstStyle/>
    <a:p>
      <a:pPr>
        <a:defRPr lang="zh-CN" sz="1200" b="1">
          <a:solidFill>
            <a:schemeClr val="bg1"/>
          </a:solidFill>
          <a:latin typeface="黑体" panose="02010609060101010101" pitchFamily="49" charset="-122"/>
          <a:ea typeface="黑体" panose="02010609060101010101" pitchFamily="49" charset="-122"/>
          <a:cs typeface="微软雅黑" panose="020B0503020204020204" pitchFamily="34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男性</c:v>
                </c:pt>
              </c:strCache>
            </c:strRef>
          </c:tx>
          <c:spPr>
            <a:noFill/>
            <a:ln>
              <a:solidFill>
                <a:srgbClr val="005BAC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专业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0.65359477124183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女性</c:v>
                </c:pt>
              </c:strCache>
            </c:strRef>
          </c:tx>
          <c:spPr>
            <a:noFill/>
            <a:ln>
              <a:solidFill>
                <a:srgbClr val="F2941D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专业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0.34640522875817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981069232"/>
        <c:axId val="-1981068144"/>
      </c:barChart>
      <c:catAx>
        <c:axId val="-198106923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68144"/>
        <c:crosses val="autoZero"/>
        <c:auto val="1"/>
        <c:lblAlgn val="ctr"/>
        <c:lblOffset val="100"/>
        <c:noMultiLvlLbl val="0"/>
      </c:catAx>
      <c:valAx>
        <c:axId val="-1981068144"/>
        <c:scaling>
          <c:orientation val="minMax"/>
          <c:max val="1.05"/>
          <c:min val="0"/>
        </c:scaling>
        <c:delete val="0"/>
        <c:axPos val="b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69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男性</c:v>
                </c:pt>
              </c:strCache>
            </c:strRef>
          </c:tx>
          <c:spPr>
            <a:noFill/>
            <a:ln>
              <a:solidFill>
                <a:srgbClr val="005BAC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已购国产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0.821705426356589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女性</c:v>
                </c:pt>
              </c:strCache>
            </c:strRef>
          </c:tx>
          <c:spPr>
            <a:noFill/>
            <a:ln>
              <a:solidFill>
                <a:srgbClr val="F2941D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已购国产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0.178294573643411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981074128"/>
        <c:axId val="-1981072496"/>
      </c:barChart>
      <c:catAx>
        <c:axId val="-19810741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72496"/>
        <c:crosses val="autoZero"/>
        <c:auto val="1"/>
        <c:lblAlgn val="ctr"/>
        <c:lblOffset val="100"/>
        <c:noMultiLvlLbl val="0"/>
      </c:catAx>
      <c:valAx>
        <c:axId val="-1981072496"/>
        <c:scaling>
          <c:orientation val="minMax"/>
          <c:max val="1.05"/>
          <c:min val="0"/>
        </c:scaling>
        <c:delete val="0"/>
        <c:axPos val="b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741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男性</c:v>
                </c:pt>
              </c:strCache>
            </c:strRef>
          </c:tx>
          <c:spPr>
            <a:noFill/>
            <a:ln>
              <a:solidFill>
                <a:srgbClr val="005BAC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已购淘系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0.602409638554217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女性</c:v>
                </c:pt>
              </c:strCache>
            </c:strRef>
          </c:tx>
          <c:spPr>
            <a:noFill/>
            <a:ln>
              <a:solidFill>
                <a:srgbClr val="F2941D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已购淘系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0.397590361445783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981070320"/>
        <c:axId val="-1981064880"/>
      </c:barChart>
      <c:catAx>
        <c:axId val="-19810703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64880"/>
        <c:crosses val="autoZero"/>
        <c:auto val="1"/>
        <c:lblAlgn val="ctr"/>
        <c:lblOffset val="100"/>
        <c:noMultiLvlLbl val="0"/>
      </c:catAx>
      <c:valAx>
        <c:axId val="-1981064880"/>
        <c:scaling>
          <c:orientation val="minMax"/>
          <c:max val="1.05"/>
          <c:min val="0"/>
        </c:scaling>
        <c:delete val="0"/>
        <c:axPos val="b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703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男性</c:v>
                </c:pt>
              </c:strCache>
            </c:strRef>
          </c:tx>
          <c:spPr>
            <a:noFill/>
            <a:ln>
              <a:solidFill>
                <a:srgbClr val="005BAC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已购外资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0.654761904761905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女性</c:v>
                </c:pt>
              </c:strCache>
            </c:strRef>
          </c:tx>
          <c:spPr>
            <a:noFill/>
            <a:ln>
              <a:solidFill>
                <a:srgbClr val="F2941D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已购外资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0.345238095238095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981061072"/>
        <c:axId val="-1981064336"/>
      </c:barChart>
      <c:catAx>
        <c:axId val="-19810610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64336"/>
        <c:crosses val="autoZero"/>
        <c:auto val="1"/>
        <c:lblAlgn val="ctr"/>
        <c:lblOffset val="100"/>
        <c:noMultiLvlLbl val="0"/>
      </c:catAx>
      <c:valAx>
        <c:axId val="-1981064336"/>
        <c:scaling>
          <c:orientation val="minMax"/>
          <c:max val="1.05"/>
          <c:min val="0"/>
        </c:scaling>
        <c:delete val="0"/>
        <c:axPos val="b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61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份额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500元以下</c:v>
                </c:pt>
                <c:pt idx="1">
                  <c:v>500-799元</c:v>
                </c:pt>
                <c:pt idx="2">
                  <c:v>800-999元</c:v>
                </c:pt>
                <c:pt idx="3">
                  <c:v>1000-1299元</c:v>
                </c:pt>
                <c:pt idx="4">
                  <c:v>1300-1499元</c:v>
                </c:pt>
                <c:pt idx="5">
                  <c:v>1500-1999</c:v>
                </c:pt>
                <c:pt idx="6">
                  <c:v>2000-2499元</c:v>
                </c:pt>
                <c:pt idx="7">
                  <c:v>2500-2999元</c:v>
                </c:pt>
                <c:pt idx="8">
                  <c:v>3000及以上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0.191468881493908</c:v>
                </c:pt>
                <c:pt idx="1">
                  <c:v>0.259683452050274</c:v>
                </c:pt>
                <c:pt idx="2">
                  <c:v>0.156952504056544</c:v>
                </c:pt>
                <c:pt idx="3">
                  <c:v>0.135014163526856</c:v>
                </c:pt>
                <c:pt idx="4">
                  <c:v>0.0585242430076181</c:v>
                </c:pt>
                <c:pt idx="5">
                  <c:v>0.0950977695882951</c:v>
                </c:pt>
                <c:pt idx="6">
                  <c:v>0.0516088666428316</c:v>
                </c:pt>
                <c:pt idx="7">
                  <c:v>0.0328222546134595</c:v>
                </c:pt>
                <c:pt idx="8">
                  <c:v>0.018827865020214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-27"/>
        <c:axId val="-1711807008"/>
        <c:axId val="-1711811904"/>
      </c:barChart>
      <c:catAx>
        <c:axId val="-1711807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711811904"/>
        <c:crosses val="autoZero"/>
        <c:auto val="1"/>
        <c:lblAlgn val="ctr"/>
        <c:lblOffset val="100"/>
        <c:noMultiLvlLbl val="0"/>
      </c:catAx>
      <c:valAx>
        <c:axId val="-1711811904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7118070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>
          <a:lumMod val="20000"/>
          <a:lumOff val="80000"/>
        </a:schemeClr>
      </a:solidFill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男性</c:v>
                </c:pt>
              </c:strCache>
            </c:strRef>
          </c:tx>
          <c:spPr>
            <a:noFill/>
            <a:ln>
              <a:solidFill>
                <a:srgbClr val="005BAC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专业</c:v>
                </c:pt>
              </c:strCache>
            </c:strRef>
          </c:cat>
          <c:val>
            <c:numRef>
              <c:f>Sheet1!$B$2</c:f>
              <c:numCache>
                <c:formatCode>0.0%</c:formatCode>
                <c:ptCount val="1"/>
                <c:pt idx="0">
                  <c:v>0.693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女性</c:v>
                </c:pt>
              </c:strCache>
            </c:strRef>
          </c:tx>
          <c:spPr>
            <a:noFill/>
            <a:ln>
              <a:solidFill>
                <a:srgbClr val="F2941D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专业</c:v>
                </c:pt>
              </c:strCache>
            </c:strRef>
          </c:cat>
          <c:val>
            <c:numRef>
              <c:f>Sheet1!$C$2</c:f>
              <c:numCache>
                <c:formatCode>0.0%</c:formatCode>
                <c:ptCount val="1"/>
                <c:pt idx="0">
                  <c:v>0.307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91091920"/>
        <c:axId val="-291091376"/>
      </c:barChart>
      <c:catAx>
        <c:axId val="-291091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291091376"/>
        <c:crosses val="autoZero"/>
        <c:auto val="1"/>
        <c:lblAlgn val="ctr"/>
        <c:lblOffset val="100"/>
        <c:noMultiLvlLbl val="0"/>
      </c:catAx>
      <c:valAx>
        <c:axId val="-291091376"/>
        <c:scaling>
          <c:orientation val="minMax"/>
          <c:max val="1.05"/>
          <c:min val="0"/>
        </c:scaling>
        <c:delete val="0"/>
        <c:axPos val="b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291091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已购整体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18-25岁</c:v>
                </c:pt>
                <c:pt idx="1">
                  <c:v>26-30岁</c:v>
                </c:pt>
                <c:pt idx="2">
                  <c:v>31-35岁</c:v>
                </c:pt>
                <c:pt idx="3">
                  <c:v>36-40岁</c:v>
                </c:pt>
                <c:pt idx="4">
                  <c:v>41-50岁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0.122494432071269</c:v>
                </c:pt>
                <c:pt idx="1">
                  <c:v>0.220489977728285</c:v>
                </c:pt>
                <c:pt idx="2">
                  <c:v>0.291759465478842</c:v>
                </c:pt>
                <c:pt idx="3">
                  <c:v>0.233853006681514</c:v>
                </c:pt>
                <c:pt idx="4">
                  <c:v>0.131403118040089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专业</c:v>
                </c:pt>
              </c:strCache>
            </c:strRef>
          </c:tx>
          <c:spPr>
            <a:solidFill>
              <a:srgbClr val="005BAC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18-25岁</c:v>
                </c:pt>
                <c:pt idx="1">
                  <c:v>26-30岁</c:v>
                </c:pt>
                <c:pt idx="2">
                  <c:v>31-35岁</c:v>
                </c:pt>
                <c:pt idx="3">
                  <c:v>36-40岁</c:v>
                </c:pt>
                <c:pt idx="4">
                  <c:v>41-50岁</c:v>
                </c:pt>
              </c:strCache>
            </c:strRef>
          </c:cat>
          <c:val>
            <c:numRef>
              <c:f>Sheet1!$C$2:$C$6</c:f>
              <c:numCache>
                <c:formatCode>0.0%</c:formatCode>
                <c:ptCount val="5"/>
                <c:pt idx="0">
                  <c:v>0.0849673202614379</c:v>
                </c:pt>
                <c:pt idx="1">
                  <c:v>0.156862745098039</c:v>
                </c:pt>
                <c:pt idx="2">
                  <c:v>0.333333333333333</c:v>
                </c:pt>
                <c:pt idx="3">
                  <c:v>0.287581699346405</c:v>
                </c:pt>
                <c:pt idx="4">
                  <c:v>0.137254901960784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综合国产</c:v>
                </c:pt>
              </c:strCache>
            </c:strRef>
          </c:tx>
          <c:spPr>
            <a:solidFill>
              <a:srgbClr val="F2941D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18-25岁</c:v>
                </c:pt>
                <c:pt idx="1">
                  <c:v>26-30岁</c:v>
                </c:pt>
                <c:pt idx="2">
                  <c:v>31-35岁</c:v>
                </c:pt>
                <c:pt idx="3">
                  <c:v>36-40岁</c:v>
                </c:pt>
                <c:pt idx="4">
                  <c:v>41-50岁</c:v>
                </c:pt>
              </c:strCache>
            </c:strRef>
          </c:cat>
          <c:val>
            <c:numRef>
              <c:f>Sheet1!$D$2:$D$6</c:f>
              <c:numCache>
                <c:formatCode>0.0%</c:formatCode>
                <c:ptCount val="5"/>
                <c:pt idx="0">
                  <c:v>0.162790697674419</c:v>
                </c:pt>
                <c:pt idx="1">
                  <c:v>0.232558139534884</c:v>
                </c:pt>
                <c:pt idx="2">
                  <c:v>0.271317829457364</c:v>
                </c:pt>
                <c:pt idx="3">
                  <c:v>0.248062015503876</c:v>
                </c:pt>
                <c:pt idx="4">
                  <c:v>0.0852713178294574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淘系</c:v>
                </c:pt>
              </c:strCache>
            </c:strRef>
          </c:tx>
          <c:spPr>
            <a:solidFill>
              <a:srgbClr val="804A9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18-25岁</c:v>
                </c:pt>
                <c:pt idx="1">
                  <c:v>26-30岁</c:v>
                </c:pt>
                <c:pt idx="2">
                  <c:v>31-35岁</c:v>
                </c:pt>
                <c:pt idx="3">
                  <c:v>36-40岁</c:v>
                </c:pt>
                <c:pt idx="4">
                  <c:v>41-50岁</c:v>
                </c:pt>
              </c:strCache>
            </c:strRef>
          </c:cat>
          <c:val>
            <c:numRef>
              <c:f>Sheet1!$E$2:$E$6</c:f>
              <c:numCache>
                <c:formatCode>0.0%</c:formatCode>
                <c:ptCount val="5"/>
                <c:pt idx="0">
                  <c:v>0.120481927710843</c:v>
                </c:pt>
                <c:pt idx="1">
                  <c:v>0.27710843373494</c:v>
                </c:pt>
                <c:pt idx="2">
                  <c:v>0.228915662650602</c:v>
                </c:pt>
                <c:pt idx="3">
                  <c:v>0.168674698795181</c:v>
                </c:pt>
                <c:pt idx="4">
                  <c:v>0.204819277108434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综合外资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Sheet1!$A$2:$A$6</c:f>
              <c:strCache>
                <c:ptCount val="5"/>
                <c:pt idx="0">
                  <c:v>18-25岁</c:v>
                </c:pt>
                <c:pt idx="1">
                  <c:v>26-30岁</c:v>
                </c:pt>
                <c:pt idx="2">
                  <c:v>31-35岁</c:v>
                </c:pt>
                <c:pt idx="3">
                  <c:v>36-40岁</c:v>
                </c:pt>
                <c:pt idx="4">
                  <c:v>41-50岁</c:v>
                </c:pt>
              </c:strCache>
            </c:strRef>
          </c:cat>
          <c:val>
            <c:numRef>
              <c:f>Sheet1!$F$2:$F$6</c:f>
              <c:numCache>
                <c:formatCode>0.0%</c:formatCode>
                <c:ptCount val="5"/>
                <c:pt idx="0">
                  <c:v>0.130952380952381</c:v>
                </c:pt>
                <c:pt idx="1">
                  <c:v>0.261904761904762</c:v>
                </c:pt>
                <c:pt idx="2">
                  <c:v>0.30952380952381</c:v>
                </c:pt>
                <c:pt idx="3">
                  <c:v>0.178571428571429</c:v>
                </c:pt>
                <c:pt idx="4">
                  <c:v>0.119047619047619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981068688"/>
        <c:axId val="-1981073040"/>
      </c:barChart>
      <c:catAx>
        <c:axId val="-1981068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73040"/>
        <c:crosses val="autoZero"/>
        <c:auto val="1"/>
        <c:lblAlgn val="ctr"/>
        <c:lblOffset val="100"/>
        <c:noMultiLvlLbl val="0"/>
      </c:catAx>
      <c:valAx>
        <c:axId val="-19810730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68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6275555555556"/>
          <c:y val="0.228237222222222"/>
          <c:w val="0.844918888888889"/>
          <c:h val="0.60161833333333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Sheet3!$B$224</c:f>
              <c:strCache>
                <c:ptCount val="1"/>
                <c:pt idx="0">
                  <c:v>初中及以下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Sheet3!$C$223:$G$223</c:f>
              <c:strCache>
                <c:ptCount val="5"/>
                <c:pt idx="0">
                  <c:v>已购整体</c:v>
                </c:pt>
                <c:pt idx="1">
                  <c:v>专业</c:v>
                </c:pt>
                <c:pt idx="2">
                  <c:v>综合国产</c:v>
                </c:pt>
                <c:pt idx="3">
                  <c:v>淘系</c:v>
                </c:pt>
                <c:pt idx="4">
                  <c:v>综合外资</c:v>
                </c:pt>
              </c:strCache>
            </c:strRef>
          </c:cat>
          <c:val>
            <c:numRef>
              <c:f>Sheet3!$C$224:$G$224</c:f>
              <c:numCache>
                <c:formatCode>0.0%</c:formatCode>
                <c:ptCount val="5"/>
                <c:pt idx="0">
                  <c:v>0.0089086859688196</c:v>
                </c:pt>
                <c:pt idx="1">
                  <c:v>0.0130718954248366</c:v>
                </c:pt>
                <c:pt idx="2">
                  <c:v>0.00775193798449612</c:v>
                </c:pt>
                <c:pt idx="3">
                  <c:v>0.0120481927710843</c:v>
                </c:pt>
                <c:pt idx="4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Sheet3!$B$225</c:f>
              <c:strCache>
                <c:ptCount val="1"/>
                <c:pt idx="0">
                  <c:v>职高/中专/技校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Sheet3!$C$223:$G$223</c:f>
              <c:strCache>
                <c:ptCount val="5"/>
                <c:pt idx="0">
                  <c:v>已购整体</c:v>
                </c:pt>
                <c:pt idx="1">
                  <c:v>专业</c:v>
                </c:pt>
                <c:pt idx="2">
                  <c:v>综合国产</c:v>
                </c:pt>
                <c:pt idx="3">
                  <c:v>淘系</c:v>
                </c:pt>
                <c:pt idx="4">
                  <c:v>综合外资</c:v>
                </c:pt>
              </c:strCache>
            </c:strRef>
          </c:cat>
          <c:val>
            <c:numRef>
              <c:f>Sheet3!$C$225:$G$225</c:f>
              <c:numCache>
                <c:formatCode>0.0%</c:formatCode>
                <c:ptCount val="5"/>
                <c:pt idx="0">
                  <c:v>0.0111358574610245</c:v>
                </c:pt>
                <c:pt idx="1">
                  <c:v>0.0130718954248366</c:v>
                </c:pt>
                <c:pt idx="2">
                  <c:v>0.00775193798449612</c:v>
                </c:pt>
                <c:pt idx="3">
                  <c:v>0.0120481927710843</c:v>
                </c:pt>
                <c:pt idx="4">
                  <c:v>0.0119047619047619</c:v>
                </c:pt>
              </c:numCache>
            </c:numRef>
          </c:val>
        </c:ser>
        <c:ser>
          <c:idx val="2"/>
          <c:order val="2"/>
          <c:tx>
            <c:strRef>
              <c:f>Sheet3!$B$226</c:f>
              <c:strCache>
                <c:ptCount val="1"/>
                <c:pt idx="0">
                  <c:v>高中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Sheet3!$C$223:$G$223</c:f>
              <c:strCache>
                <c:ptCount val="5"/>
                <c:pt idx="0">
                  <c:v>已购整体</c:v>
                </c:pt>
                <c:pt idx="1">
                  <c:v>专业</c:v>
                </c:pt>
                <c:pt idx="2">
                  <c:v>综合国产</c:v>
                </c:pt>
                <c:pt idx="3">
                  <c:v>淘系</c:v>
                </c:pt>
                <c:pt idx="4">
                  <c:v>综合外资</c:v>
                </c:pt>
              </c:strCache>
            </c:strRef>
          </c:cat>
          <c:val>
            <c:numRef>
              <c:f>Sheet3!$C$226:$G$226</c:f>
              <c:numCache>
                <c:formatCode>0.0%</c:formatCode>
                <c:ptCount val="5"/>
                <c:pt idx="0">
                  <c:v>0.0467706013363029</c:v>
                </c:pt>
                <c:pt idx="1">
                  <c:v>0.0457516339869281</c:v>
                </c:pt>
                <c:pt idx="2">
                  <c:v>0.0465116279069767</c:v>
                </c:pt>
                <c:pt idx="3">
                  <c:v>0.0240963855421687</c:v>
                </c:pt>
                <c:pt idx="4">
                  <c:v>0.0714285714285714</c:v>
                </c:pt>
              </c:numCache>
            </c:numRef>
          </c:val>
        </c:ser>
        <c:ser>
          <c:idx val="3"/>
          <c:order val="3"/>
          <c:tx>
            <c:strRef>
              <c:f>Sheet3!$B$227</c:f>
              <c:strCache>
                <c:ptCount val="1"/>
                <c:pt idx="0">
                  <c:v>大专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Sheet3!$C$223:$G$223</c:f>
              <c:strCache>
                <c:ptCount val="5"/>
                <c:pt idx="0">
                  <c:v>已购整体</c:v>
                </c:pt>
                <c:pt idx="1">
                  <c:v>专业</c:v>
                </c:pt>
                <c:pt idx="2">
                  <c:v>综合国产</c:v>
                </c:pt>
                <c:pt idx="3">
                  <c:v>淘系</c:v>
                </c:pt>
                <c:pt idx="4">
                  <c:v>综合外资</c:v>
                </c:pt>
              </c:strCache>
            </c:strRef>
          </c:cat>
          <c:val>
            <c:numRef>
              <c:f>Sheet3!$C$227:$G$227</c:f>
              <c:numCache>
                <c:formatCode>0.0%</c:formatCode>
                <c:ptCount val="5"/>
                <c:pt idx="0">
                  <c:v>0.236080178173719</c:v>
                </c:pt>
                <c:pt idx="1">
                  <c:v>0.235294117647059</c:v>
                </c:pt>
                <c:pt idx="2">
                  <c:v>0.162790697674419</c:v>
                </c:pt>
                <c:pt idx="3">
                  <c:v>0.27710843373494</c:v>
                </c:pt>
                <c:pt idx="4">
                  <c:v>0.30952380952381</c:v>
                </c:pt>
              </c:numCache>
            </c:numRef>
          </c:val>
        </c:ser>
        <c:ser>
          <c:idx val="4"/>
          <c:order val="4"/>
          <c:tx>
            <c:strRef>
              <c:f>Sheet3!$B$228</c:f>
              <c:strCache>
                <c:ptCount val="1"/>
                <c:pt idx="0">
                  <c:v>本科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Sheet3!$C$223:$G$223</c:f>
              <c:strCache>
                <c:ptCount val="5"/>
                <c:pt idx="0">
                  <c:v>已购整体</c:v>
                </c:pt>
                <c:pt idx="1">
                  <c:v>专业</c:v>
                </c:pt>
                <c:pt idx="2">
                  <c:v>综合国产</c:v>
                </c:pt>
                <c:pt idx="3">
                  <c:v>淘系</c:v>
                </c:pt>
                <c:pt idx="4">
                  <c:v>综合外资</c:v>
                </c:pt>
              </c:strCache>
            </c:strRef>
          </c:cat>
          <c:val>
            <c:numRef>
              <c:f>Sheet3!$C$228:$G$228</c:f>
              <c:numCache>
                <c:formatCode>0.0%</c:formatCode>
                <c:ptCount val="5"/>
                <c:pt idx="0">
                  <c:v>0.574610244988864</c:v>
                </c:pt>
                <c:pt idx="1">
                  <c:v>0.633986928104575</c:v>
                </c:pt>
                <c:pt idx="2">
                  <c:v>0.573643410852713</c:v>
                </c:pt>
                <c:pt idx="3">
                  <c:v>0.590361445783133</c:v>
                </c:pt>
                <c:pt idx="4">
                  <c:v>0.452380952380952</c:v>
                </c:pt>
              </c:numCache>
            </c:numRef>
          </c:val>
        </c:ser>
        <c:ser>
          <c:idx val="5"/>
          <c:order val="5"/>
          <c:tx>
            <c:strRef>
              <c:f>Sheet3!$B$229</c:f>
              <c:strCache>
                <c:ptCount val="1"/>
                <c:pt idx="0">
                  <c:v>硕士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Sheet3!$C$223:$G$223</c:f>
              <c:strCache>
                <c:ptCount val="5"/>
                <c:pt idx="0">
                  <c:v>已购整体</c:v>
                </c:pt>
                <c:pt idx="1">
                  <c:v>专业</c:v>
                </c:pt>
                <c:pt idx="2">
                  <c:v>综合国产</c:v>
                </c:pt>
                <c:pt idx="3">
                  <c:v>淘系</c:v>
                </c:pt>
                <c:pt idx="4">
                  <c:v>综合外资</c:v>
                </c:pt>
              </c:strCache>
            </c:strRef>
          </c:cat>
          <c:val>
            <c:numRef>
              <c:f>Sheet3!$C$229:$G$229</c:f>
              <c:numCache>
                <c:formatCode>0.0%</c:formatCode>
                <c:ptCount val="5"/>
                <c:pt idx="0">
                  <c:v>0.102449888641425</c:v>
                </c:pt>
                <c:pt idx="1">
                  <c:v>0.0392156862745098</c:v>
                </c:pt>
                <c:pt idx="2">
                  <c:v>0.178294573643411</c:v>
                </c:pt>
                <c:pt idx="3">
                  <c:v>0.0602409638554217</c:v>
                </c:pt>
                <c:pt idx="4">
                  <c:v>0.142857142857143</c:v>
                </c:pt>
              </c:numCache>
            </c:numRef>
          </c:val>
        </c:ser>
        <c:ser>
          <c:idx val="6"/>
          <c:order val="6"/>
          <c:tx>
            <c:strRef>
              <c:f>Sheet3!$B$230</c:f>
              <c:strCache>
                <c:ptCount val="1"/>
                <c:pt idx="0">
                  <c:v>博士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Sheet3!$C$223:$G$223</c:f>
              <c:strCache>
                <c:ptCount val="5"/>
                <c:pt idx="0">
                  <c:v>已购整体</c:v>
                </c:pt>
                <c:pt idx="1">
                  <c:v>专业</c:v>
                </c:pt>
                <c:pt idx="2">
                  <c:v>综合国产</c:v>
                </c:pt>
                <c:pt idx="3">
                  <c:v>淘系</c:v>
                </c:pt>
                <c:pt idx="4">
                  <c:v>综合外资</c:v>
                </c:pt>
              </c:strCache>
            </c:strRef>
          </c:cat>
          <c:val>
            <c:numRef>
              <c:f>Sheet3!$C$230:$G$230</c:f>
              <c:numCache>
                <c:formatCode>0.0%</c:formatCode>
                <c:ptCount val="5"/>
                <c:pt idx="0">
                  <c:v>0.0200445434298441</c:v>
                </c:pt>
                <c:pt idx="1">
                  <c:v>0.0196078431372549</c:v>
                </c:pt>
                <c:pt idx="2">
                  <c:v>0.0232558139534884</c:v>
                </c:pt>
                <c:pt idx="3">
                  <c:v>0.0240963855421687</c:v>
                </c:pt>
                <c:pt idx="4">
                  <c:v>0.0119047619047619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981060528"/>
        <c:axId val="-1981063792"/>
      </c:barChart>
      <c:catAx>
        <c:axId val="-1981060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63792"/>
        <c:crosses val="autoZero"/>
        <c:auto val="1"/>
        <c:lblAlgn val="ctr"/>
        <c:lblOffset val="100"/>
        <c:noMultiLvlLbl val="0"/>
      </c:catAx>
      <c:valAx>
        <c:axId val="-1981063792"/>
        <c:scaling>
          <c:orientation val="minMax"/>
          <c:max val="1.0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60528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"/>
          <c:y val="0.00384848484848485"/>
          <c:w val="1"/>
          <c:h val="0.1859038888888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专业</c:v>
                </c:pt>
              </c:strCache>
            </c:strRef>
          </c:tx>
          <c:spPr>
            <a:solidFill>
              <a:srgbClr val="005BAC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Sheet1!$B$3:$B$5</c:f>
              <c:strCache>
                <c:ptCount val="3"/>
                <c:pt idx="0">
                  <c:v>白领</c:v>
                </c:pt>
                <c:pt idx="1">
                  <c:v>技术人员</c:v>
                </c:pt>
                <c:pt idx="2">
                  <c:v>管理者</c:v>
                </c:pt>
              </c:strCache>
            </c:strRef>
          </c:cat>
          <c:val>
            <c:numRef>
              <c:f>Sheet1!$C$3:$C$5</c:f>
              <c:numCache>
                <c:formatCode>0.0%</c:formatCode>
                <c:ptCount val="3"/>
                <c:pt idx="0">
                  <c:v>0.228758169934641</c:v>
                </c:pt>
                <c:pt idx="1">
                  <c:v>0.169934640522876</c:v>
                </c:pt>
                <c:pt idx="2">
                  <c:v>0.156862745098039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981059440"/>
        <c:axId val="-1981058896"/>
      </c:barChart>
      <c:catAx>
        <c:axId val="-19810594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58896"/>
        <c:crosses val="autoZero"/>
        <c:auto val="1"/>
        <c:lblAlgn val="ctr"/>
        <c:lblOffset val="100"/>
        <c:noMultiLvlLbl val="0"/>
      </c:catAx>
      <c:valAx>
        <c:axId val="-1981058896"/>
        <c:scaling>
          <c:orientation val="minMax"/>
          <c:max val="1"/>
        </c:scaling>
        <c:delete val="0"/>
        <c:axPos val="t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59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综合国产</c:v>
                </c:pt>
              </c:strCache>
            </c:strRef>
          </c:tx>
          <c:spPr>
            <a:solidFill>
              <a:srgbClr val="F2941D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Sheet1!$B$3:$B$5</c:f>
              <c:strCache>
                <c:ptCount val="3"/>
                <c:pt idx="0">
                  <c:v>白领</c:v>
                </c:pt>
                <c:pt idx="1">
                  <c:v>管理者</c:v>
                </c:pt>
                <c:pt idx="2">
                  <c:v>自由职业</c:v>
                </c:pt>
              </c:strCache>
            </c:strRef>
          </c:cat>
          <c:val>
            <c:numRef>
              <c:f>Sheet1!$C$3:$C$5</c:f>
              <c:numCache>
                <c:formatCode>0.0%</c:formatCode>
                <c:ptCount val="3"/>
                <c:pt idx="0">
                  <c:v>0.178294573643411</c:v>
                </c:pt>
                <c:pt idx="1">
                  <c:v>0.147286821705426</c:v>
                </c:pt>
                <c:pt idx="2">
                  <c:v>0.147286821705426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981067600"/>
        <c:axId val="-1981067056"/>
      </c:barChart>
      <c:catAx>
        <c:axId val="-198106760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67056"/>
        <c:crosses val="autoZero"/>
        <c:auto val="1"/>
        <c:lblAlgn val="ctr"/>
        <c:lblOffset val="100"/>
        <c:noMultiLvlLbl val="0"/>
      </c:catAx>
      <c:valAx>
        <c:axId val="-1981067056"/>
        <c:scaling>
          <c:orientation val="minMax"/>
          <c:max val="1"/>
        </c:scaling>
        <c:delete val="0"/>
        <c:axPos val="t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67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淘系品牌</c:v>
                </c:pt>
              </c:strCache>
            </c:strRef>
          </c:tx>
          <c:spPr>
            <a:solidFill>
              <a:srgbClr val="804A96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Sheet1!$B$3:$B$5</c:f>
              <c:strCache>
                <c:ptCount val="3"/>
                <c:pt idx="0">
                  <c:v>白领</c:v>
                </c:pt>
                <c:pt idx="1">
                  <c:v>管理者</c:v>
                </c:pt>
                <c:pt idx="2">
                  <c:v>技术人员</c:v>
                </c:pt>
              </c:strCache>
            </c:strRef>
          </c:cat>
          <c:val>
            <c:numRef>
              <c:f>Sheet1!$C$3:$C$5</c:f>
              <c:numCache>
                <c:formatCode>0.0%</c:formatCode>
                <c:ptCount val="3"/>
                <c:pt idx="0">
                  <c:v>0.313253012048193</c:v>
                </c:pt>
                <c:pt idx="1">
                  <c:v>0.192771084337349</c:v>
                </c:pt>
                <c:pt idx="2">
                  <c:v>0.168674698795181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981073584"/>
        <c:axId val="-1981071952"/>
      </c:barChart>
      <c:catAx>
        <c:axId val="-198107358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71952"/>
        <c:crosses val="autoZero"/>
        <c:auto val="1"/>
        <c:lblAlgn val="ctr"/>
        <c:lblOffset val="100"/>
        <c:noMultiLvlLbl val="0"/>
      </c:catAx>
      <c:valAx>
        <c:axId val="-1981071952"/>
        <c:scaling>
          <c:orientation val="minMax"/>
          <c:max val="1"/>
        </c:scaling>
        <c:delete val="0"/>
        <c:axPos val="t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73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Sheet1!$C$2</c:f>
              <c:strCache>
                <c:ptCount val="1"/>
                <c:pt idx="0">
                  <c:v>综合外资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Sheet1!$B$3:$B$5</c:f>
              <c:strCache>
                <c:ptCount val="3"/>
                <c:pt idx="0">
                  <c:v>白领</c:v>
                </c:pt>
                <c:pt idx="1">
                  <c:v>技术人员</c:v>
                </c:pt>
                <c:pt idx="2">
                  <c:v>管理者</c:v>
                </c:pt>
              </c:strCache>
            </c:strRef>
          </c:cat>
          <c:val>
            <c:numRef>
              <c:f>Sheet1!$C$3:$C$5</c:f>
              <c:numCache>
                <c:formatCode>0.0%</c:formatCode>
                <c:ptCount val="3"/>
                <c:pt idx="0">
                  <c:v>0.285714285714286</c:v>
                </c:pt>
                <c:pt idx="1">
                  <c:v>0.202380952380952</c:v>
                </c:pt>
                <c:pt idx="2">
                  <c:v>0.130952380952381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981065968"/>
        <c:axId val="-1981069776"/>
      </c:barChart>
      <c:catAx>
        <c:axId val="-198106596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69776"/>
        <c:crosses val="autoZero"/>
        <c:auto val="1"/>
        <c:lblAlgn val="ctr"/>
        <c:lblOffset val="100"/>
        <c:noMultiLvlLbl val="0"/>
      </c:catAx>
      <c:valAx>
        <c:axId val="-1981069776"/>
        <c:scaling>
          <c:orientation val="minMax"/>
          <c:max val="1"/>
        </c:scaling>
        <c:delete val="0"/>
        <c:axPos val="t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659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16275555555556"/>
          <c:y val="0.228237222222222"/>
          <c:w val="0.844918888888889"/>
          <c:h val="0.601618333333333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Sheet3!$B$224</c:f>
              <c:strCache>
                <c:ptCount val="1"/>
                <c:pt idx="0">
                  <c:v>1万-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Sheet3!$C$223:$G$223</c:f>
              <c:strCache>
                <c:ptCount val="5"/>
                <c:pt idx="0">
                  <c:v>已购整体</c:v>
                </c:pt>
                <c:pt idx="1">
                  <c:v>专业</c:v>
                </c:pt>
                <c:pt idx="2">
                  <c:v>综合国产</c:v>
                </c:pt>
                <c:pt idx="3">
                  <c:v>淘系</c:v>
                </c:pt>
                <c:pt idx="4">
                  <c:v>综合外资</c:v>
                </c:pt>
              </c:strCache>
            </c:strRef>
          </c:cat>
          <c:val>
            <c:numRef>
              <c:f>Sheet3!$C$224:$G$224</c:f>
              <c:numCache>
                <c:formatCode>0.0%</c:formatCode>
                <c:ptCount val="5"/>
                <c:pt idx="0">
                  <c:v>0.178173719376392</c:v>
                </c:pt>
                <c:pt idx="1">
                  <c:v>0.222222222222222</c:v>
                </c:pt>
                <c:pt idx="2">
                  <c:v>0.224806201550388</c:v>
                </c:pt>
                <c:pt idx="3">
                  <c:v>0.108433734939759</c:v>
                </c:pt>
                <c:pt idx="4">
                  <c:v>0.0952380952380952</c:v>
                </c:pt>
              </c:numCache>
            </c:numRef>
          </c:val>
        </c:ser>
        <c:ser>
          <c:idx val="1"/>
          <c:order val="1"/>
          <c:tx>
            <c:strRef>
              <c:f>Sheet3!$B$225</c:f>
              <c:strCache>
                <c:ptCount val="1"/>
                <c:pt idx="0">
                  <c:v>1-1.5万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Sheet3!$C$223:$G$223</c:f>
              <c:strCache>
                <c:ptCount val="5"/>
                <c:pt idx="0">
                  <c:v>已购整体</c:v>
                </c:pt>
                <c:pt idx="1">
                  <c:v>专业</c:v>
                </c:pt>
                <c:pt idx="2">
                  <c:v>综合国产</c:v>
                </c:pt>
                <c:pt idx="3">
                  <c:v>淘系</c:v>
                </c:pt>
                <c:pt idx="4">
                  <c:v>综合外资</c:v>
                </c:pt>
              </c:strCache>
            </c:strRef>
          </c:cat>
          <c:val>
            <c:numRef>
              <c:f>Sheet3!$C$225:$G$225</c:f>
              <c:numCache>
                <c:formatCode>0.0%</c:formatCode>
                <c:ptCount val="5"/>
                <c:pt idx="0">
                  <c:v>0.200445434298441</c:v>
                </c:pt>
                <c:pt idx="1">
                  <c:v>0.196078431372549</c:v>
                </c:pt>
                <c:pt idx="2">
                  <c:v>0.286821705426357</c:v>
                </c:pt>
                <c:pt idx="3">
                  <c:v>0.168674698795181</c:v>
                </c:pt>
                <c:pt idx="4">
                  <c:v>0.107142857142857</c:v>
                </c:pt>
              </c:numCache>
            </c:numRef>
          </c:val>
        </c:ser>
        <c:ser>
          <c:idx val="2"/>
          <c:order val="2"/>
          <c:tx>
            <c:strRef>
              <c:f>Sheet3!$B$226</c:f>
              <c:strCache>
                <c:ptCount val="1"/>
                <c:pt idx="0">
                  <c:v>.5-2万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Sheet3!$C$223:$G$223</c:f>
              <c:strCache>
                <c:ptCount val="5"/>
                <c:pt idx="0">
                  <c:v>已购整体</c:v>
                </c:pt>
                <c:pt idx="1">
                  <c:v>专业</c:v>
                </c:pt>
                <c:pt idx="2">
                  <c:v>综合国产</c:v>
                </c:pt>
                <c:pt idx="3">
                  <c:v>淘系</c:v>
                </c:pt>
                <c:pt idx="4">
                  <c:v>综合外资</c:v>
                </c:pt>
              </c:strCache>
            </c:strRef>
          </c:cat>
          <c:val>
            <c:numRef>
              <c:f>Sheet3!$C$226:$G$226</c:f>
              <c:numCache>
                <c:formatCode>0.0%</c:formatCode>
                <c:ptCount val="5"/>
                <c:pt idx="0">
                  <c:v>0.216035634743875</c:v>
                </c:pt>
                <c:pt idx="1">
                  <c:v>0.163398692810458</c:v>
                </c:pt>
                <c:pt idx="2">
                  <c:v>0.124031007751938</c:v>
                </c:pt>
                <c:pt idx="3">
                  <c:v>0.325301204819277</c:v>
                </c:pt>
                <c:pt idx="4">
                  <c:v>0.345238095238095</c:v>
                </c:pt>
              </c:numCache>
            </c:numRef>
          </c:val>
        </c:ser>
        <c:ser>
          <c:idx val="3"/>
          <c:order val="3"/>
          <c:tx>
            <c:strRef>
              <c:f>Sheet3!$B$227</c:f>
              <c:strCache>
                <c:ptCount val="1"/>
                <c:pt idx="0">
                  <c:v>2-3万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Sheet3!$C$223:$G$223</c:f>
              <c:strCache>
                <c:ptCount val="5"/>
                <c:pt idx="0">
                  <c:v>已购整体</c:v>
                </c:pt>
                <c:pt idx="1">
                  <c:v>专业</c:v>
                </c:pt>
                <c:pt idx="2">
                  <c:v>综合国产</c:v>
                </c:pt>
                <c:pt idx="3">
                  <c:v>淘系</c:v>
                </c:pt>
                <c:pt idx="4">
                  <c:v>综合外资</c:v>
                </c:pt>
              </c:strCache>
            </c:strRef>
          </c:cat>
          <c:val>
            <c:numRef>
              <c:f>Sheet3!$C$227:$G$227</c:f>
              <c:numCache>
                <c:formatCode>0.0%</c:formatCode>
                <c:ptCount val="5"/>
                <c:pt idx="0">
                  <c:v>0.22271714922049</c:v>
                </c:pt>
                <c:pt idx="1">
                  <c:v>0.196078431372549</c:v>
                </c:pt>
                <c:pt idx="2">
                  <c:v>0.201550387596899</c:v>
                </c:pt>
                <c:pt idx="3">
                  <c:v>0.228915662650602</c:v>
                </c:pt>
                <c:pt idx="4">
                  <c:v>0.297619047619048</c:v>
                </c:pt>
              </c:numCache>
            </c:numRef>
          </c:val>
        </c:ser>
        <c:ser>
          <c:idx val="4"/>
          <c:order val="4"/>
          <c:tx>
            <c:strRef>
              <c:f>Sheet3!$B$228</c:f>
              <c:strCache>
                <c:ptCount val="1"/>
                <c:pt idx="0">
                  <c:v>3-4万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Sheet3!$C$223:$G$223</c:f>
              <c:strCache>
                <c:ptCount val="5"/>
                <c:pt idx="0">
                  <c:v>已购整体</c:v>
                </c:pt>
                <c:pt idx="1">
                  <c:v>专业</c:v>
                </c:pt>
                <c:pt idx="2">
                  <c:v>综合国产</c:v>
                </c:pt>
                <c:pt idx="3">
                  <c:v>淘系</c:v>
                </c:pt>
                <c:pt idx="4">
                  <c:v>综合外资</c:v>
                </c:pt>
              </c:strCache>
            </c:strRef>
          </c:cat>
          <c:val>
            <c:numRef>
              <c:f>Sheet3!$C$228:$G$228</c:f>
              <c:numCache>
                <c:formatCode>0.0%</c:formatCode>
                <c:ptCount val="5"/>
                <c:pt idx="0">
                  <c:v>0.0824053452115813</c:v>
                </c:pt>
                <c:pt idx="1">
                  <c:v>0.117647058823529</c:v>
                </c:pt>
                <c:pt idx="2">
                  <c:v>0.062015503875969</c:v>
                </c:pt>
                <c:pt idx="3">
                  <c:v>0.0843373493975904</c:v>
                </c:pt>
                <c:pt idx="4">
                  <c:v>0.0476190476190476</c:v>
                </c:pt>
              </c:numCache>
            </c:numRef>
          </c:val>
        </c:ser>
        <c:ser>
          <c:idx val="5"/>
          <c:order val="5"/>
          <c:tx>
            <c:strRef>
              <c:f>Sheet3!$B$229</c:f>
              <c:strCache>
                <c:ptCount val="1"/>
                <c:pt idx="0">
                  <c:v>4-5万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Sheet3!$C$223:$G$223</c:f>
              <c:strCache>
                <c:ptCount val="5"/>
                <c:pt idx="0">
                  <c:v>已购整体</c:v>
                </c:pt>
                <c:pt idx="1">
                  <c:v>专业</c:v>
                </c:pt>
                <c:pt idx="2">
                  <c:v>综合国产</c:v>
                </c:pt>
                <c:pt idx="3">
                  <c:v>淘系</c:v>
                </c:pt>
                <c:pt idx="4">
                  <c:v>综合外资</c:v>
                </c:pt>
              </c:strCache>
            </c:strRef>
          </c:cat>
          <c:val>
            <c:numRef>
              <c:f>Sheet3!$C$229:$G$229</c:f>
              <c:numCache>
                <c:formatCode>0.0%</c:formatCode>
                <c:ptCount val="5"/>
                <c:pt idx="0">
                  <c:v>0.0289532293986637</c:v>
                </c:pt>
                <c:pt idx="1">
                  <c:v>0.0130718954248366</c:v>
                </c:pt>
                <c:pt idx="2">
                  <c:v>0.0310077519379845</c:v>
                </c:pt>
                <c:pt idx="3">
                  <c:v>0.0481927710843374</c:v>
                </c:pt>
                <c:pt idx="4">
                  <c:v>0.0357142857142857</c:v>
                </c:pt>
              </c:numCache>
            </c:numRef>
          </c:val>
        </c:ser>
        <c:ser>
          <c:idx val="6"/>
          <c:order val="6"/>
          <c:tx>
            <c:strRef>
              <c:f>Sheet3!$B$230</c:f>
              <c:strCache>
                <c:ptCount val="1"/>
                <c:pt idx="0">
                  <c:v>5万+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Sheet3!$C$223:$G$223</c:f>
              <c:strCache>
                <c:ptCount val="5"/>
                <c:pt idx="0">
                  <c:v>已购整体</c:v>
                </c:pt>
                <c:pt idx="1">
                  <c:v>专业</c:v>
                </c:pt>
                <c:pt idx="2">
                  <c:v>综合国产</c:v>
                </c:pt>
                <c:pt idx="3">
                  <c:v>淘系</c:v>
                </c:pt>
                <c:pt idx="4">
                  <c:v>综合外资</c:v>
                </c:pt>
              </c:strCache>
            </c:strRef>
          </c:cat>
          <c:val>
            <c:numRef>
              <c:f>Sheet3!$C$230:$G$230</c:f>
              <c:numCache>
                <c:formatCode>0.0%</c:formatCode>
                <c:ptCount val="5"/>
                <c:pt idx="0">
                  <c:v>0.0712694877505568</c:v>
                </c:pt>
                <c:pt idx="1">
                  <c:v>0.0915032679738562</c:v>
                </c:pt>
                <c:pt idx="2">
                  <c:v>0.0697674418604651</c:v>
                </c:pt>
                <c:pt idx="3">
                  <c:v>0.036144578313253</c:v>
                </c:pt>
                <c:pt idx="4">
                  <c:v>0.0714285714285714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1981070864"/>
        <c:axId val="-1981059984"/>
      </c:barChart>
      <c:catAx>
        <c:axId val="-1981070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59984"/>
        <c:crosses val="autoZero"/>
        <c:auto val="1"/>
        <c:lblAlgn val="ctr"/>
        <c:lblOffset val="100"/>
        <c:noMultiLvlLbl val="0"/>
      </c:catAx>
      <c:valAx>
        <c:axId val="-1981059984"/>
        <c:scaling>
          <c:orientation val="minMax"/>
          <c:max val="1.0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70864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"/>
          <c:y val="0.00384848484848485"/>
          <c:w val="1"/>
          <c:h val="0.18590388888888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Sheet5!$B$1</c:f>
              <c:strCache>
                <c:ptCount val="1"/>
                <c:pt idx="0">
                  <c:v>已购整体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Sheet5!$A$2:$A$11</c:f>
              <c:strCache>
                <c:ptCount val="10"/>
                <c:pt idx="0">
                  <c:v>新房/搬家新购</c:v>
                </c:pt>
                <c:pt idx="1">
                  <c:v>重新装修</c:v>
                </c:pt>
                <c:pt idx="2">
                  <c:v>传统门锁坏了</c:v>
                </c:pt>
                <c:pt idx="3">
                  <c:v>智能门锁坏了</c:v>
                </c:pt>
                <c:pt idx="4">
                  <c:v>智能门锁过时</c:v>
                </c:pt>
                <c:pt idx="5">
                  <c:v>为家人进出方便</c:v>
                </c:pt>
                <c:pt idx="6">
                  <c:v>安全性更高</c:v>
                </c:pt>
                <c:pt idx="7">
                  <c:v>被新技术吸引</c:v>
                </c:pt>
                <c:pt idx="8">
                  <c:v>方便不用带钥匙</c:v>
                </c:pt>
                <c:pt idx="9">
                  <c:v>其他门上添置</c:v>
                </c:pt>
              </c:strCache>
            </c:strRef>
          </c:cat>
          <c:val>
            <c:numRef>
              <c:f>Sheet5!$B$2:$B$11</c:f>
              <c:numCache>
                <c:formatCode>0%</c:formatCode>
                <c:ptCount val="10"/>
                <c:pt idx="0">
                  <c:v>0.287305122494432</c:v>
                </c:pt>
                <c:pt idx="1">
                  <c:v>0.0645879732739421</c:v>
                </c:pt>
                <c:pt idx="2">
                  <c:v>0.0824053452115813</c:v>
                </c:pt>
                <c:pt idx="3">
                  <c:v>0.0467706013363029</c:v>
                </c:pt>
                <c:pt idx="4">
                  <c:v>0.0556792873051225</c:v>
                </c:pt>
                <c:pt idx="5">
                  <c:v>0.146993318485523</c:v>
                </c:pt>
                <c:pt idx="6">
                  <c:v>0.0846325167037862</c:v>
                </c:pt>
                <c:pt idx="7">
                  <c:v>0.0423162583518931</c:v>
                </c:pt>
                <c:pt idx="8">
                  <c:v>0.178173719376392</c:v>
                </c:pt>
                <c:pt idx="9">
                  <c:v>0.0111358574610245</c:v>
                </c:pt>
              </c:numCache>
            </c:numRef>
          </c:val>
        </c:ser>
        <c:ser>
          <c:idx val="1"/>
          <c:order val="1"/>
          <c:tx>
            <c:strRef>
              <c:f>Sheet5!$C$1</c:f>
              <c:strCache>
                <c:ptCount val="1"/>
                <c:pt idx="0">
                  <c:v>专业</c:v>
                </c:pt>
              </c:strCache>
            </c:strRef>
          </c:tx>
          <c:spPr>
            <a:solidFill>
              <a:srgbClr val="005BAC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Sheet5!$A$2:$A$11</c:f>
              <c:strCache>
                <c:ptCount val="10"/>
                <c:pt idx="0">
                  <c:v>新房/搬家新购</c:v>
                </c:pt>
                <c:pt idx="1">
                  <c:v>重新装修</c:v>
                </c:pt>
                <c:pt idx="2">
                  <c:v>传统门锁坏了</c:v>
                </c:pt>
                <c:pt idx="3">
                  <c:v>智能门锁坏了</c:v>
                </c:pt>
                <c:pt idx="4">
                  <c:v>智能门锁过时</c:v>
                </c:pt>
                <c:pt idx="5">
                  <c:v>为家人进出方便</c:v>
                </c:pt>
                <c:pt idx="6">
                  <c:v>安全性更高</c:v>
                </c:pt>
                <c:pt idx="7">
                  <c:v>被新技术吸引</c:v>
                </c:pt>
                <c:pt idx="8">
                  <c:v>方便不用带钥匙</c:v>
                </c:pt>
                <c:pt idx="9">
                  <c:v>其他门上添置</c:v>
                </c:pt>
              </c:strCache>
            </c:strRef>
          </c:cat>
          <c:val>
            <c:numRef>
              <c:f>Sheet5!$C$2:$C$11</c:f>
              <c:numCache>
                <c:formatCode>0%</c:formatCode>
                <c:ptCount val="10"/>
                <c:pt idx="0">
                  <c:v>0.274509803921569</c:v>
                </c:pt>
                <c:pt idx="1">
                  <c:v>0.0588235294117647</c:v>
                </c:pt>
                <c:pt idx="2">
                  <c:v>0.0718954248366013</c:v>
                </c:pt>
                <c:pt idx="3">
                  <c:v>0.0392156862745098</c:v>
                </c:pt>
                <c:pt idx="4">
                  <c:v>0.0457516339869281</c:v>
                </c:pt>
                <c:pt idx="5">
                  <c:v>0.176470588235294</c:v>
                </c:pt>
                <c:pt idx="6">
                  <c:v>0.0522875816993464</c:v>
                </c:pt>
                <c:pt idx="7">
                  <c:v>0.0392156862745098</c:v>
                </c:pt>
                <c:pt idx="8">
                  <c:v>0.228758169934641</c:v>
                </c:pt>
                <c:pt idx="9">
                  <c:v>0.0130718954248366</c:v>
                </c:pt>
              </c:numCache>
            </c:numRef>
          </c:val>
        </c:ser>
        <c:ser>
          <c:idx val="2"/>
          <c:order val="2"/>
          <c:tx>
            <c:strRef>
              <c:f>Sheet5!$D$1</c:f>
              <c:strCache>
                <c:ptCount val="1"/>
                <c:pt idx="0">
                  <c:v>综合国产</c:v>
                </c:pt>
              </c:strCache>
            </c:strRef>
          </c:tx>
          <c:spPr>
            <a:solidFill>
              <a:srgbClr val="F2941D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Sheet5!$A$2:$A$11</c:f>
              <c:strCache>
                <c:ptCount val="10"/>
                <c:pt idx="0">
                  <c:v>新房/搬家新购</c:v>
                </c:pt>
                <c:pt idx="1">
                  <c:v>重新装修</c:v>
                </c:pt>
                <c:pt idx="2">
                  <c:v>传统门锁坏了</c:v>
                </c:pt>
                <c:pt idx="3">
                  <c:v>智能门锁坏了</c:v>
                </c:pt>
                <c:pt idx="4">
                  <c:v>智能门锁过时</c:v>
                </c:pt>
                <c:pt idx="5">
                  <c:v>为家人进出方便</c:v>
                </c:pt>
                <c:pt idx="6">
                  <c:v>安全性更高</c:v>
                </c:pt>
                <c:pt idx="7">
                  <c:v>被新技术吸引</c:v>
                </c:pt>
                <c:pt idx="8">
                  <c:v>方便不用带钥匙</c:v>
                </c:pt>
                <c:pt idx="9">
                  <c:v>其他门上添置</c:v>
                </c:pt>
              </c:strCache>
            </c:strRef>
          </c:cat>
          <c:val>
            <c:numRef>
              <c:f>Sheet5!$D$2:$D$11</c:f>
              <c:numCache>
                <c:formatCode>0%</c:formatCode>
                <c:ptCount val="10"/>
                <c:pt idx="0">
                  <c:v>0.410852713178295</c:v>
                </c:pt>
                <c:pt idx="1">
                  <c:v>0.10077519379845</c:v>
                </c:pt>
                <c:pt idx="2">
                  <c:v>0.0775193798449612</c:v>
                </c:pt>
                <c:pt idx="3">
                  <c:v>0.0542635658914729</c:v>
                </c:pt>
                <c:pt idx="4">
                  <c:v>0.0232558139534884</c:v>
                </c:pt>
                <c:pt idx="5">
                  <c:v>0.131782945736434</c:v>
                </c:pt>
                <c:pt idx="6">
                  <c:v>0.0697674418604651</c:v>
                </c:pt>
                <c:pt idx="7">
                  <c:v>0.00775193798449612</c:v>
                </c:pt>
                <c:pt idx="8">
                  <c:v>0.116279069767442</c:v>
                </c:pt>
                <c:pt idx="9">
                  <c:v>0.00775193798449612</c:v>
                </c:pt>
              </c:numCache>
            </c:numRef>
          </c:val>
        </c:ser>
        <c:ser>
          <c:idx val="3"/>
          <c:order val="3"/>
          <c:tx>
            <c:strRef>
              <c:f>Sheet5!$E$1</c:f>
              <c:strCache>
                <c:ptCount val="1"/>
                <c:pt idx="0">
                  <c:v>淘系</c:v>
                </c:pt>
              </c:strCache>
            </c:strRef>
          </c:tx>
          <c:spPr>
            <a:solidFill>
              <a:srgbClr val="804A9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Sheet5!$A$2:$A$11</c:f>
              <c:strCache>
                <c:ptCount val="10"/>
                <c:pt idx="0">
                  <c:v>新房/搬家新购</c:v>
                </c:pt>
                <c:pt idx="1">
                  <c:v>重新装修</c:v>
                </c:pt>
                <c:pt idx="2">
                  <c:v>传统门锁坏了</c:v>
                </c:pt>
                <c:pt idx="3">
                  <c:v>智能门锁坏了</c:v>
                </c:pt>
                <c:pt idx="4">
                  <c:v>智能门锁过时</c:v>
                </c:pt>
                <c:pt idx="5">
                  <c:v>为家人进出方便</c:v>
                </c:pt>
                <c:pt idx="6">
                  <c:v>安全性更高</c:v>
                </c:pt>
                <c:pt idx="7">
                  <c:v>被新技术吸引</c:v>
                </c:pt>
                <c:pt idx="8">
                  <c:v>方便不用带钥匙</c:v>
                </c:pt>
                <c:pt idx="9">
                  <c:v>其他门上添置</c:v>
                </c:pt>
              </c:strCache>
            </c:strRef>
          </c:cat>
          <c:val>
            <c:numRef>
              <c:f>Sheet5!$E$2:$E$11</c:f>
              <c:numCache>
                <c:formatCode>0%</c:formatCode>
                <c:ptCount val="10"/>
                <c:pt idx="0">
                  <c:v>0.144578313253012</c:v>
                </c:pt>
                <c:pt idx="1">
                  <c:v>0.0240963855421687</c:v>
                </c:pt>
                <c:pt idx="2">
                  <c:v>0.0963855421686747</c:v>
                </c:pt>
                <c:pt idx="3">
                  <c:v>0.0843373493975904</c:v>
                </c:pt>
                <c:pt idx="4">
                  <c:v>0.144578313253012</c:v>
                </c:pt>
                <c:pt idx="5">
                  <c:v>0.156626506024096</c:v>
                </c:pt>
                <c:pt idx="6">
                  <c:v>0.072289156626506</c:v>
                </c:pt>
                <c:pt idx="7">
                  <c:v>0.072289156626506</c:v>
                </c:pt>
                <c:pt idx="8">
                  <c:v>0.180722891566265</c:v>
                </c:pt>
                <c:pt idx="9">
                  <c:v>0.0240963855421687</c:v>
                </c:pt>
              </c:numCache>
            </c:numRef>
          </c:val>
        </c:ser>
        <c:ser>
          <c:idx val="4"/>
          <c:order val="4"/>
          <c:tx>
            <c:strRef>
              <c:f>Sheet5!$F$1</c:f>
              <c:strCache>
                <c:ptCount val="1"/>
                <c:pt idx="0">
                  <c:v>综合外资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Sheet5!$A$2:$A$11</c:f>
              <c:strCache>
                <c:ptCount val="10"/>
                <c:pt idx="0">
                  <c:v>新房/搬家新购</c:v>
                </c:pt>
                <c:pt idx="1">
                  <c:v>重新装修</c:v>
                </c:pt>
                <c:pt idx="2">
                  <c:v>传统门锁坏了</c:v>
                </c:pt>
                <c:pt idx="3">
                  <c:v>智能门锁坏了</c:v>
                </c:pt>
                <c:pt idx="4">
                  <c:v>智能门锁过时</c:v>
                </c:pt>
                <c:pt idx="5">
                  <c:v>为家人进出方便</c:v>
                </c:pt>
                <c:pt idx="6">
                  <c:v>安全性更高</c:v>
                </c:pt>
                <c:pt idx="7">
                  <c:v>被新技术吸引</c:v>
                </c:pt>
                <c:pt idx="8">
                  <c:v>方便不用带钥匙</c:v>
                </c:pt>
                <c:pt idx="9">
                  <c:v>其他门上添置</c:v>
                </c:pt>
              </c:strCache>
            </c:strRef>
          </c:cat>
          <c:val>
            <c:numRef>
              <c:f>Sheet5!$F$2:$F$11</c:f>
              <c:numCache>
                <c:formatCode>0%</c:formatCode>
                <c:ptCount val="10"/>
                <c:pt idx="0">
                  <c:v>0.261904761904762</c:v>
                </c:pt>
                <c:pt idx="1">
                  <c:v>0.0595238095238095</c:v>
                </c:pt>
                <c:pt idx="2">
                  <c:v>0.0952380952380952</c:v>
                </c:pt>
                <c:pt idx="3">
                  <c:v>0.0119047619047619</c:v>
                </c:pt>
                <c:pt idx="4">
                  <c:v>0.0357142857142857</c:v>
                </c:pt>
                <c:pt idx="5">
                  <c:v>0.107142857142857</c:v>
                </c:pt>
                <c:pt idx="6">
                  <c:v>0.178571428571429</c:v>
                </c:pt>
                <c:pt idx="7">
                  <c:v>0.0714285714285714</c:v>
                </c:pt>
                <c:pt idx="8">
                  <c:v>0.178571428571429</c:v>
                </c:pt>
                <c:pt idx="9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9"/>
        <c:axId val="-1981062160"/>
        <c:axId val="-1981061616"/>
      </c:barChart>
      <c:catAx>
        <c:axId val="-1981062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61616"/>
        <c:crosses val="autoZero"/>
        <c:auto val="1"/>
        <c:lblAlgn val="ctr"/>
        <c:lblOffset val="100"/>
        <c:noMultiLvlLbl val="0"/>
      </c:catAx>
      <c:valAx>
        <c:axId val="-1981061616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62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363467654428509"/>
          <c:y val="0.0559964726631393"/>
          <c:w val="0.268531599574532"/>
          <c:h val="0.049728174603174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Sheet5!$B$28</c:f>
              <c:strCache>
                <c:ptCount val="1"/>
                <c:pt idx="0">
                  <c:v>购买预算</c:v>
                </c:pt>
              </c:strCache>
            </c:strRef>
          </c:tx>
          <c:spPr>
            <a:noFill/>
            <a:ln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Sheet5!$A$29:$A$38</c:f>
              <c:strCache>
                <c:ptCount val="10"/>
                <c:pt idx="0">
                  <c:v>0.5K-</c:v>
                </c:pt>
                <c:pt idx="1">
                  <c:v>0.5-0.8K</c:v>
                </c:pt>
                <c:pt idx="2">
                  <c:v>0.8-1K</c:v>
                </c:pt>
                <c:pt idx="3">
                  <c:v>1-1.3K</c:v>
                </c:pt>
                <c:pt idx="4">
                  <c:v>1.3-1.5K</c:v>
                </c:pt>
                <c:pt idx="5">
                  <c:v>1.5-2K</c:v>
                </c:pt>
                <c:pt idx="6">
                  <c:v>2-2.5K</c:v>
                </c:pt>
                <c:pt idx="7">
                  <c:v>2.5-3K</c:v>
                </c:pt>
                <c:pt idx="8">
                  <c:v>3-3.5K</c:v>
                </c:pt>
                <c:pt idx="9">
                  <c:v>3.5K+</c:v>
                </c:pt>
              </c:strCache>
            </c:strRef>
          </c:cat>
          <c:val>
            <c:numRef>
              <c:f>Sheet5!$B$29:$B$38</c:f>
              <c:numCache>
                <c:formatCode>0.0%</c:formatCode>
                <c:ptCount val="10"/>
                <c:pt idx="0">
                  <c:v>0.0111</c:v>
                </c:pt>
                <c:pt idx="1">
                  <c:v>0.0379</c:v>
                </c:pt>
                <c:pt idx="2">
                  <c:v>0.0557</c:v>
                </c:pt>
                <c:pt idx="3">
                  <c:v>0.1492</c:v>
                </c:pt>
                <c:pt idx="4">
                  <c:v>0.1247</c:v>
                </c:pt>
                <c:pt idx="5">
                  <c:v>0.2561</c:v>
                </c:pt>
                <c:pt idx="6">
                  <c:v>0.1693</c:v>
                </c:pt>
                <c:pt idx="7">
                  <c:v>0.0913</c:v>
                </c:pt>
                <c:pt idx="8">
                  <c:v>0.0735</c:v>
                </c:pt>
                <c:pt idx="9">
                  <c:v>0.0312</c:v>
                </c:pt>
              </c:numCache>
            </c:numRef>
          </c:val>
        </c:ser>
        <c:ser>
          <c:idx val="1"/>
          <c:order val="1"/>
          <c:tx>
            <c:strRef>
              <c:f>Sheet5!$C$28</c:f>
              <c:strCache>
                <c:ptCount val="1"/>
                <c:pt idx="0">
                  <c:v>实际花费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Sheet5!$A$29:$A$38</c:f>
              <c:strCache>
                <c:ptCount val="10"/>
                <c:pt idx="0">
                  <c:v>0.5K-</c:v>
                </c:pt>
                <c:pt idx="1">
                  <c:v>0.5-0.8K</c:v>
                </c:pt>
                <c:pt idx="2">
                  <c:v>0.8-1K</c:v>
                </c:pt>
                <c:pt idx="3">
                  <c:v>1-1.3K</c:v>
                </c:pt>
                <c:pt idx="4">
                  <c:v>1.3-1.5K</c:v>
                </c:pt>
                <c:pt idx="5">
                  <c:v>1.5-2K</c:v>
                </c:pt>
                <c:pt idx="6">
                  <c:v>2-2.5K</c:v>
                </c:pt>
                <c:pt idx="7">
                  <c:v>2.5-3K</c:v>
                </c:pt>
                <c:pt idx="8">
                  <c:v>3-3.5K</c:v>
                </c:pt>
                <c:pt idx="9">
                  <c:v>3.5K+</c:v>
                </c:pt>
              </c:strCache>
            </c:strRef>
          </c:cat>
          <c:val>
            <c:numRef>
              <c:f>Sheet5!$C$29:$C$38</c:f>
              <c:numCache>
                <c:formatCode>0.0%</c:formatCode>
                <c:ptCount val="10"/>
                <c:pt idx="0">
                  <c:v>0.0022</c:v>
                </c:pt>
                <c:pt idx="1">
                  <c:v>0.0535</c:v>
                </c:pt>
                <c:pt idx="2">
                  <c:v>0.0713</c:v>
                </c:pt>
                <c:pt idx="3">
                  <c:v>0.1002</c:v>
                </c:pt>
                <c:pt idx="4">
                  <c:v>0.1448</c:v>
                </c:pt>
                <c:pt idx="5">
                  <c:v>0.2762</c:v>
                </c:pt>
                <c:pt idx="6">
                  <c:v>0.1826</c:v>
                </c:pt>
                <c:pt idx="7">
                  <c:v>0.1069</c:v>
                </c:pt>
                <c:pt idx="8">
                  <c:v>0.0401</c:v>
                </c:pt>
                <c:pt idx="9">
                  <c:v>0.0223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40"/>
        <c:axId val="-1981062704"/>
        <c:axId val="-1981066512"/>
      </c:barChart>
      <c:catAx>
        <c:axId val="-19810627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cap="none" spc="0" normalizeH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66512"/>
        <c:crosses val="autoZero"/>
        <c:auto val="1"/>
        <c:lblAlgn val="ctr"/>
        <c:lblOffset val="100"/>
        <c:noMultiLvlLbl val="0"/>
      </c:catAx>
      <c:valAx>
        <c:axId val="-1981066512"/>
        <c:scaling>
          <c:orientation val="minMax"/>
          <c:max val="0.35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62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  <c:userShapes r:id="rId2"/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份额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zh-CN" sz="1200" b="0" i="0" u="none" strike="noStrike" kern="1200" baseline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黑体" panose="02010609060101010101" pitchFamily="49" charset="-122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500元以下</c:v>
                </c:pt>
                <c:pt idx="1">
                  <c:v>500-799元</c:v>
                </c:pt>
                <c:pt idx="2">
                  <c:v>800-999元</c:v>
                </c:pt>
                <c:pt idx="3">
                  <c:v>1000-1299元</c:v>
                </c:pt>
                <c:pt idx="4">
                  <c:v>1300-1499元</c:v>
                </c:pt>
                <c:pt idx="5">
                  <c:v>1500-1999</c:v>
                </c:pt>
                <c:pt idx="6">
                  <c:v>2000-2499元</c:v>
                </c:pt>
                <c:pt idx="7">
                  <c:v>2500-2999元</c:v>
                </c:pt>
                <c:pt idx="8">
                  <c:v>3000元以上</c:v>
                </c:pt>
              </c:strCache>
            </c:strRef>
          </c:cat>
          <c:val>
            <c:numRef>
              <c:f>Sheet1!$B$2:$B$10</c:f>
              <c:numCache>
                <c:formatCode>0.0%</c:formatCode>
                <c:ptCount val="9"/>
                <c:pt idx="0">
                  <c:v>0.0628485293488793</c:v>
                </c:pt>
                <c:pt idx="1">
                  <c:v>0.166240499814802</c:v>
                </c:pt>
                <c:pt idx="2">
                  <c:v>0.134618403144332</c:v>
                </c:pt>
                <c:pt idx="3">
                  <c:v>0.143781105582721</c:v>
                </c:pt>
                <c:pt idx="4">
                  <c:v>0.0775074749790757</c:v>
                </c:pt>
                <c:pt idx="5">
                  <c:v>0.156735644161876</c:v>
                </c:pt>
                <c:pt idx="6">
                  <c:v>0.109667646944267</c:v>
                </c:pt>
                <c:pt idx="7">
                  <c:v>0.0846639419216027</c:v>
                </c:pt>
                <c:pt idx="8">
                  <c:v>0.063936754102445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-27"/>
        <c:axId val="-1711823328"/>
        <c:axId val="-1711803200"/>
      </c:barChart>
      <c:catAx>
        <c:axId val="-1711823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711803200"/>
        <c:crosses val="autoZero"/>
        <c:auto val="1"/>
        <c:lblAlgn val="ctr"/>
        <c:lblOffset val="100"/>
        <c:noMultiLvlLbl val="0"/>
      </c:catAx>
      <c:valAx>
        <c:axId val="-1711803200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200" b="0" i="0" u="none" strike="noStrike" kern="1200" baseline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  <a:sym typeface="黑体" panose="02010609060101010101" pitchFamily="49" charset="-122"/>
              </a:defRPr>
            </a:pPr>
          </a:p>
        </c:txPr>
        <c:crossAx val="-1711823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>
          <a:lumMod val="20000"/>
          <a:lumOff val="80000"/>
        </a:schemeClr>
      </a:solidFill>
    </a:ln>
    <a:effectLst/>
  </c:spPr>
  <c:txPr>
    <a:bodyPr/>
    <a:lstStyle/>
    <a:p>
      <a:pPr>
        <a:defRPr lang="zh-CN" sz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Sheet5!$B$28</c:f>
              <c:strCache>
                <c:ptCount val="1"/>
                <c:pt idx="0">
                  <c:v>购买预算</c:v>
                </c:pt>
              </c:strCache>
            </c:strRef>
          </c:tx>
          <c:spPr>
            <a:noFill/>
            <a:ln>
              <a:solidFill>
                <a:srgbClr val="005BAC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Sheet5!$A$29:$A$38</c:f>
              <c:strCache>
                <c:ptCount val="10"/>
                <c:pt idx="0">
                  <c:v>0.5K-</c:v>
                </c:pt>
                <c:pt idx="1">
                  <c:v>0.5-0.8K</c:v>
                </c:pt>
                <c:pt idx="2">
                  <c:v>0.8-1K</c:v>
                </c:pt>
                <c:pt idx="3">
                  <c:v>1-1.3K</c:v>
                </c:pt>
                <c:pt idx="4">
                  <c:v>1.3-1.5K</c:v>
                </c:pt>
                <c:pt idx="5">
                  <c:v>1.5-2K</c:v>
                </c:pt>
                <c:pt idx="6">
                  <c:v>2-2.5K</c:v>
                </c:pt>
                <c:pt idx="7">
                  <c:v>2.5-3K</c:v>
                </c:pt>
                <c:pt idx="8">
                  <c:v>3-3.5K</c:v>
                </c:pt>
                <c:pt idx="9">
                  <c:v>3.5K+</c:v>
                </c:pt>
              </c:strCache>
            </c:strRef>
          </c:cat>
          <c:val>
            <c:numRef>
              <c:f>Sheet5!$B$29:$B$38</c:f>
              <c:numCache>
                <c:formatCode>0.0%</c:formatCode>
                <c:ptCount val="10"/>
                <c:pt idx="0">
                  <c:v>0</c:v>
                </c:pt>
                <c:pt idx="1">
                  <c:v>0.0065</c:v>
                </c:pt>
                <c:pt idx="2">
                  <c:v>0.0196</c:v>
                </c:pt>
                <c:pt idx="3">
                  <c:v>0.1569</c:v>
                </c:pt>
                <c:pt idx="4">
                  <c:v>0.0915</c:v>
                </c:pt>
                <c:pt idx="5">
                  <c:v>0.3007</c:v>
                </c:pt>
                <c:pt idx="6">
                  <c:v>0.2288</c:v>
                </c:pt>
                <c:pt idx="7">
                  <c:v>0.1307</c:v>
                </c:pt>
                <c:pt idx="8">
                  <c:v>0.0261</c:v>
                </c:pt>
                <c:pt idx="9">
                  <c:v>0.0392</c:v>
                </c:pt>
              </c:numCache>
            </c:numRef>
          </c:val>
        </c:ser>
        <c:ser>
          <c:idx val="1"/>
          <c:order val="1"/>
          <c:tx>
            <c:strRef>
              <c:f>Sheet5!$C$28</c:f>
              <c:strCache>
                <c:ptCount val="1"/>
                <c:pt idx="0">
                  <c:v>实际花费</c:v>
                </c:pt>
              </c:strCache>
            </c:strRef>
          </c:tx>
          <c:spPr>
            <a:solidFill>
              <a:srgbClr val="005BAC"/>
            </a:solidFill>
            <a:ln>
              <a:solidFill>
                <a:srgbClr val="005BAC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Sheet5!$A$29:$A$38</c:f>
              <c:strCache>
                <c:ptCount val="10"/>
                <c:pt idx="0">
                  <c:v>0.5K-</c:v>
                </c:pt>
                <c:pt idx="1">
                  <c:v>0.5-0.8K</c:v>
                </c:pt>
                <c:pt idx="2">
                  <c:v>0.8-1K</c:v>
                </c:pt>
                <c:pt idx="3">
                  <c:v>1-1.3K</c:v>
                </c:pt>
                <c:pt idx="4">
                  <c:v>1.3-1.5K</c:v>
                </c:pt>
                <c:pt idx="5">
                  <c:v>1.5-2K</c:v>
                </c:pt>
                <c:pt idx="6">
                  <c:v>2-2.5K</c:v>
                </c:pt>
                <c:pt idx="7">
                  <c:v>2.5-3K</c:v>
                </c:pt>
                <c:pt idx="8">
                  <c:v>3-3.5K</c:v>
                </c:pt>
                <c:pt idx="9">
                  <c:v>3.5K+</c:v>
                </c:pt>
              </c:strCache>
            </c:strRef>
          </c:cat>
          <c:val>
            <c:numRef>
              <c:f>Sheet5!$C$29:$C$38</c:f>
              <c:numCache>
                <c:formatCode>General</c:formatCode>
                <c:ptCount val="10"/>
                <c:pt idx="2" c:formatCode="0.0%">
                  <c:v>0.0458</c:v>
                </c:pt>
                <c:pt idx="3" c:formatCode="0.0%">
                  <c:v>0.0654</c:v>
                </c:pt>
                <c:pt idx="4" c:formatCode="0.0%">
                  <c:v>0.1699</c:v>
                </c:pt>
                <c:pt idx="5" c:formatCode="0.0%">
                  <c:v>0.3072</c:v>
                </c:pt>
                <c:pt idx="6" c:formatCode="0.0%">
                  <c:v>0.183</c:v>
                </c:pt>
                <c:pt idx="7" c:formatCode="0.0%">
                  <c:v>0.1307</c:v>
                </c:pt>
                <c:pt idx="8" c:formatCode="0.0%">
                  <c:v>0.0654</c:v>
                </c:pt>
                <c:pt idx="9" c:formatCode="0.0%">
                  <c:v>0.0327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40"/>
        <c:axId val="-1981063248"/>
        <c:axId val="-1981071408"/>
      </c:barChart>
      <c:catAx>
        <c:axId val="-1981063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cap="none" spc="0" normalizeH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71408"/>
        <c:crosses val="autoZero"/>
        <c:auto val="1"/>
        <c:lblAlgn val="ctr"/>
        <c:lblOffset val="100"/>
        <c:noMultiLvlLbl val="0"/>
      </c:catAx>
      <c:valAx>
        <c:axId val="-1981071408"/>
        <c:scaling>
          <c:orientation val="minMax"/>
          <c:max val="0.35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63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  <c:userShapes r:id="rId2"/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Sheet5!$B$28</c:f>
              <c:strCache>
                <c:ptCount val="1"/>
                <c:pt idx="0">
                  <c:v>购买预算</c:v>
                </c:pt>
              </c:strCache>
            </c:strRef>
          </c:tx>
          <c:spPr>
            <a:noFill/>
            <a:ln>
              <a:solidFill>
                <a:srgbClr val="F2941D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Sheet5!$A$29:$A$38</c:f>
              <c:strCache>
                <c:ptCount val="10"/>
                <c:pt idx="0">
                  <c:v>0.5K-</c:v>
                </c:pt>
                <c:pt idx="1">
                  <c:v>0.5-0.8K</c:v>
                </c:pt>
                <c:pt idx="2">
                  <c:v>0.8-1K</c:v>
                </c:pt>
                <c:pt idx="3">
                  <c:v>1-1.3K</c:v>
                </c:pt>
                <c:pt idx="4">
                  <c:v>1.3-1.5K</c:v>
                </c:pt>
                <c:pt idx="5">
                  <c:v>1.5-2K</c:v>
                </c:pt>
                <c:pt idx="6">
                  <c:v>2-2.5K</c:v>
                </c:pt>
                <c:pt idx="7">
                  <c:v>2.5-3K</c:v>
                </c:pt>
                <c:pt idx="8">
                  <c:v>3-3.5K</c:v>
                </c:pt>
                <c:pt idx="9">
                  <c:v>3.5K+</c:v>
                </c:pt>
              </c:strCache>
            </c:strRef>
          </c:cat>
          <c:val>
            <c:numRef>
              <c:f>Sheet5!$B$29:$B$38</c:f>
              <c:numCache>
                <c:formatCode>0.0%</c:formatCode>
                <c:ptCount val="10"/>
                <c:pt idx="0">
                  <c:v>0.0233</c:v>
                </c:pt>
                <c:pt idx="1">
                  <c:v>0.0388</c:v>
                </c:pt>
                <c:pt idx="2">
                  <c:v>0.0775</c:v>
                </c:pt>
                <c:pt idx="3">
                  <c:v>0.1395</c:v>
                </c:pt>
                <c:pt idx="4">
                  <c:v>0.1628</c:v>
                </c:pt>
                <c:pt idx="5">
                  <c:v>0.2248</c:v>
                </c:pt>
                <c:pt idx="6">
                  <c:v>0.155</c:v>
                </c:pt>
                <c:pt idx="7">
                  <c:v>0.062</c:v>
                </c:pt>
                <c:pt idx="8">
                  <c:v>0.1008</c:v>
                </c:pt>
                <c:pt idx="9">
                  <c:v>0.0155</c:v>
                </c:pt>
              </c:numCache>
            </c:numRef>
          </c:val>
        </c:ser>
        <c:ser>
          <c:idx val="1"/>
          <c:order val="1"/>
          <c:tx>
            <c:strRef>
              <c:f>Sheet5!$C$28</c:f>
              <c:strCache>
                <c:ptCount val="1"/>
                <c:pt idx="0">
                  <c:v>实际花费</c:v>
                </c:pt>
              </c:strCache>
            </c:strRef>
          </c:tx>
          <c:spPr>
            <a:solidFill>
              <a:srgbClr val="F2941D"/>
            </a:solidFill>
            <a:ln>
              <a:solidFill>
                <a:srgbClr val="F2941D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Sheet5!$A$29:$A$38</c:f>
              <c:strCache>
                <c:ptCount val="10"/>
                <c:pt idx="0">
                  <c:v>0.5K-</c:v>
                </c:pt>
                <c:pt idx="1">
                  <c:v>0.5-0.8K</c:v>
                </c:pt>
                <c:pt idx="2">
                  <c:v>0.8-1K</c:v>
                </c:pt>
                <c:pt idx="3">
                  <c:v>1-1.3K</c:v>
                </c:pt>
                <c:pt idx="4">
                  <c:v>1.3-1.5K</c:v>
                </c:pt>
                <c:pt idx="5">
                  <c:v>1.5-2K</c:v>
                </c:pt>
                <c:pt idx="6">
                  <c:v>2-2.5K</c:v>
                </c:pt>
                <c:pt idx="7">
                  <c:v>2.5-3K</c:v>
                </c:pt>
                <c:pt idx="8">
                  <c:v>3-3.5K</c:v>
                </c:pt>
                <c:pt idx="9">
                  <c:v>3.5K+</c:v>
                </c:pt>
              </c:strCache>
            </c:strRef>
          </c:cat>
          <c:val>
            <c:numRef>
              <c:f>Sheet5!$C$29:$C$38</c:f>
              <c:numCache>
                <c:formatCode>0.0%</c:formatCode>
                <c:ptCount val="10"/>
                <c:pt idx="0">
                  <c:v>0.0078</c:v>
                </c:pt>
                <c:pt idx="1">
                  <c:v>0.0465</c:v>
                </c:pt>
                <c:pt idx="2">
                  <c:v>0.1395</c:v>
                </c:pt>
                <c:pt idx="3">
                  <c:v>0.1318</c:v>
                </c:pt>
                <c:pt idx="4">
                  <c:v>0.155</c:v>
                </c:pt>
                <c:pt idx="5">
                  <c:v>0.2791</c:v>
                </c:pt>
                <c:pt idx="6">
                  <c:v>0.155</c:v>
                </c:pt>
                <c:pt idx="7">
                  <c:v>0.0465</c:v>
                </c:pt>
                <c:pt idx="8">
                  <c:v>0.0233</c:v>
                </c:pt>
                <c:pt idx="9">
                  <c:v>0.0155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40"/>
        <c:axId val="-1981065424"/>
        <c:axId val="-1978662752"/>
      </c:barChart>
      <c:catAx>
        <c:axId val="-198106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cap="none" spc="0" normalizeH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78662752"/>
        <c:crosses val="autoZero"/>
        <c:auto val="1"/>
        <c:lblAlgn val="ctr"/>
        <c:lblOffset val="100"/>
        <c:noMultiLvlLbl val="0"/>
      </c:catAx>
      <c:valAx>
        <c:axId val="-1978662752"/>
        <c:scaling>
          <c:orientation val="minMax"/>
          <c:max val="0.35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81065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  <c:userShapes r:id="rId2"/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Sheet5!$B$28</c:f>
              <c:strCache>
                <c:ptCount val="1"/>
                <c:pt idx="0">
                  <c:v>购买预算</c:v>
                </c:pt>
              </c:strCache>
            </c:strRef>
          </c:tx>
          <c:spPr>
            <a:noFill/>
            <a:ln>
              <a:solidFill>
                <a:srgbClr val="804A96"/>
              </a:solidFill>
            </a:ln>
            <a:effectLst/>
          </c:spPr>
          <c:invertIfNegative val="0"/>
          <c:dLbls>
            <c:dLbl>
              <c:idx val="5"/>
              <c:layout>
                <c:manualLayout>
                  <c:x val="-0.0125523456173805"/>
                  <c:y val="0.0271367521367521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Sheet5!$A$29:$A$38</c:f>
              <c:strCache>
                <c:ptCount val="10"/>
                <c:pt idx="0">
                  <c:v>0.5K-</c:v>
                </c:pt>
                <c:pt idx="1">
                  <c:v>0.5-0.8K</c:v>
                </c:pt>
                <c:pt idx="2">
                  <c:v>0.8-1K</c:v>
                </c:pt>
                <c:pt idx="3">
                  <c:v>1-1.3K</c:v>
                </c:pt>
                <c:pt idx="4">
                  <c:v>1.3-1.5K</c:v>
                </c:pt>
                <c:pt idx="5">
                  <c:v>1.5-2K</c:v>
                </c:pt>
                <c:pt idx="6">
                  <c:v>2-2.5K</c:v>
                </c:pt>
                <c:pt idx="7">
                  <c:v>2.5-3K</c:v>
                </c:pt>
                <c:pt idx="8">
                  <c:v>3-3.5K</c:v>
                </c:pt>
                <c:pt idx="9">
                  <c:v>3.5K+</c:v>
                </c:pt>
              </c:strCache>
            </c:strRef>
          </c:cat>
          <c:val>
            <c:numRef>
              <c:f>Sheet5!$B$29:$B$38</c:f>
              <c:numCache>
                <c:formatCode>0.0%</c:formatCode>
                <c:ptCount val="10"/>
                <c:pt idx="0">
                  <c:v>0.0241</c:v>
                </c:pt>
                <c:pt idx="1">
                  <c:v>0.0964</c:v>
                </c:pt>
                <c:pt idx="2">
                  <c:v>0.1205</c:v>
                </c:pt>
                <c:pt idx="3">
                  <c:v>0.1566</c:v>
                </c:pt>
                <c:pt idx="4">
                  <c:v>0.1325</c:v>
                </c:pt>
                <c:pt idx="5">
                  <c:v>0.2771</c:v>
                </c:pt>
                <c:pt idx="6">
                  <c:v>0.0843</c:v>
                </c:pt>
                <c:pt idx="7">
                  <c:v>0.0241</c:v>
                </c:pt>
                <c:pt idx="8">
                  <c:v>0.0843</c:v>
                </c:pt>
                <c:pt idx="9" c:formatCode="0">
                  <c:v>0</c:v>
                </c:pt>
              </c:numCache>
            </c:numRef>
          </c:val>
        </c:ser>
        <c:ser>
          <c:idx val="1"/>
          <c:order val="1"/>
          <c:tx>
            <c:strRef>
              <c:f>Sheet5!$C$28</c:f>
              <c:strCache>
                <c:ptCount val="1"/>
                <c:pt idx="0">
                  <c:v>实际花费</c:v>
                </c:pt>
              </c:strCache>
            </c:strRef>
          </c:tx>
          <c:spPr>
            <a:solidFill>
              <a:srgbClr val="804A96"/>
            </a:solidFill>
            <a:ln>
              <a:solidFill>
                <a:srgbClr val="804A96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Sheet5!$A$29:$A$38</c:f>
              <c:strCache>
                <c:ptCount val="10"/>
                <c:pt idx="0">
                  <c:v>0.5K-</c:v>
                </c:pt>
                <c:pt idx="1">
                  <c:v>0.5-0.8K</c:v>
                </c:pt>
                <c:pt idx="2">
                  <c:v>0.8-1K</c:v>
                </c:pt>
                <c:pt idx="3">
                  <c:v>1-1.3K</c:v>
                </c:pt>
                <c:pt idx="4">
                  <c:v>1.3-1.5K</c:v>
                </c:pt>
                <c:pt idx="5">
                  <c:v>1.5-2K</c:v>
                </c:pt>
                <c:pt idx="6">
                  <c:v>2-2.5K</c:v>
                </c:pt>
                <c:pt idx="7">
                  <c:v>2.5-3K</c:v>
                </c:pt>
                <c:pt idx="8">
                  <c:v>3-3.5K</c:v>
                </c:pt>
                <c:pt idx="9">
                  <c:v>3.5K+</c:v>
                </c:pt>
              </c:strCache>
            </c:strRef>
          </c:cat>
          <c:val>
            <c:numRef>
              <c:f>Sheet5!$C$29:$C$38</c:f>
              <c:numCache>
                <c:formatCode>General</c:formatCode>
                <c:ptCount val="10"/>
                <c:pt idx="1" c:formatCode="0.0%">
                  <c:v>0.2048</c:v>
                </c:pt>
                <c:pt idx="2" c:formatCode="0.0%">
                  <c:v>0.0602</c:v>
                </c:pt>
                <c:pt idx="3" c:formatCode="0.0%">
                  <c:v>0.1566</c:v>
                </c:pt>
                <c:pt idx="4" c:formatCode="0.0%">
                  <c:v>0.1205</c:v>
                </c:pt>
                <c:pt idx="5" c:formatCode="0.0%">
                  <c:v>0.3253</c:v>
                </c:pt>
                <c:pt idx="6" c:formatCode="0.0%">
                  <c:v>0.0723</c:v>
                </c:pt>
                <c:pt idx="7" c:formatCode="0.0%">
                  <c:v>0.0602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40"/>
        <c:axId val="-1978655680"/>
        <c:axId val="-1978658400"/>
      </c:barChart>
      <c:catAx>
        <c:axId val="-19786556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cap="none" spc="0" normalizeH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78658400"/>
        <c:crosses val="autoZero"/>
        <c:auto val="1"/>
        <c:lblAlgn val="ctr"/>
        <c:lblOffset val="100"/>
        <c:noMultiLvlLbl val="0"/>
      </c:catAx>
      <c:valAx>
        <c:axId val="-1978658400"/>
        <c:scaling>
          <c:orientation val="minMax"/>
          <c:max val="0.35"/>
          <c:min val="0"/>
        </c:scaling>
        <c:delete val="1"/>
        <c:axPos val="l"/>
        <c:numFmt formatCode="0.0%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786556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  <c:userShapes r:id="rId2"/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Sheet5!$B$28</c:f>
              <c:strCache>
                <c:ptCount val="1"/>
                <c:pt idx="0">
                  <c:v>购买预算</c:v>
                </c:pt>
              </c:strCache>
            </c:strRef>
          </c:tx>
          <c:spPr>
            <a:noFill/>
            <a:ln>
              <a:solidFill>
                <a:srgbClr val="92D050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Sheet5!$A$29:$A$38</c:f>
              <c:strCache>
                <c:ptCount val="10"/>
                <c:pt idx="0">
                  <c:v>0.5K-</c:v>
                </c:pt>
                <c:pt idx="1">
                  <c:v>0.5-0.8K</c:v>
                </c:pt>
                <c:pt idx="2">
                  <c:v>0.8-1K</c:v>
                </c:pt>
                <c:pt idx="3">
                  <c:v>1-1.3K</c:v>
                </c:pt>
                <c:pt idx="4">
                  <c:v>1.3-1.5K</c:v>
                </c:pt>
                <c:pt idx="5">
                  <c:v>1.5-2K</c:v>
                </c:pt>
                <c:pt idx="6">
                  <c:v>2-2.5K</c:v>
                </c:pt>
                <c:pt idx="7">
                  <c:v>2.5-3K</c:v>
                </c:pt>
                <c:pt idx="8">
                  <c:v>3-3.5K</c:v>
                </c:pt>
                <c:pt idx="9">
                  <c:v>3.5K+</c:v>
                </c:pt>
              </c:strCache>
            </c:strRef>
          </c:cat>
          <c:val>
            <c:numRef>
              <c:f>Sheet5!$B$29:$B$38</c:f>
              <c:numCache>
                <c:formatCode>0.0%</c:formatCode>
                <c:ptCount val="10"/>
                <c:pt idx="0">
                  <c:v>0</c:v>
                </c:pt>
                <c:pt idx="1">
                  <c:v>0.0357</c:v>
                </c:pt>
                <c:pt idx="2">
                  <c:v>0.0238</c:v>
                </c:pt>
                <c:pt idx="3">
                  <c:v>0.1429</c:v>
                </c:pt>
                <c:pt idx="4">
                  <c:v>0.119</c:v>
                </c:pt>
                <c:pt idx="5">
                  <c:v>0.2024</c:v>
                </c:pt>
                <c:pt idx="6">
                  <c:v>0.1667</c:v>
                </c:pt>
                <c:pt idx="7">
                  <c:v>0.131</c:v>
                </c:pt>
                <c:pt idx="8">
                  <c:v>0.1071</c:v>
                </c:pt>
                <c:pt idx="9">
                  <c:v>0.0714</c:v>
                </c:pt>
              </c:numCache>
            </c:numRef>
          </c:val>
        </c:ser>
        <c:ser>
          <c:idx val="1"/>
          <c:order val="1"/>
          <c:tx>
            <c:strRef>
              <c:f>Sheet5!$C$28</c:f>
              <c:strCache>
                <c:ptCount val="1"/>
                <c:pt idx="0">
                  <c:v>实际花费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Sheet5!$A$29:$A$38</c:f>
              <c:strCache>
                <c:ptCount val="10"/>
                <c:pt idx="0">
                  <c:v>0.5K-</c:v>
                </c:pt>
                <c:pt idx="1">
                  <c:v>0.5-0.8K</c:v>
                </c:pt>
                <c:pt idx="2">
                  <c:v>0.8-1K</c:v>
                </c:pt>
                <c:pt idx="3">
                  <c:v>1-1.3K</c:v>
                </c:pt>
                <c:pt idx="4">
                  <c:v>1.3-1.5K</c:v>
                </c:pt>
                <c:pt idx="5">
                  <c:v>1.5-2K</c:v>
                </c:pt>
                <c:pt idx="6">
                  <c:v>2-2.5K</c:v>
                </c:pt>
                <c:pt idx="7">
                  <c:v>2.5-3K</c:v>
                </c:pt>
                <c:pt idx="8">
                  <c:v>3-3.5K</c:v>
                </c:pt>
                <c:pt idx="9">
                  <c:v>3.5K+</c:v>
                </c:pt>
              </c:strCache>
            </c:strRef>
          </c:cat>
          <c:val>
            <c:numRef>
              <c:f>Sheet5!$C$29:$C$38</c:f>
              <c:numCache>
                <c:formatCode>0.0%</c:formatCode>
                <c:ptCount val="10"/>
                <c:pt idx="0">
                  <c:v>0</c:v>
                </c:pt>
                <c:pt idx="1">
                  <c:v>0.0119</c:v>
                </c:pt>
                <c:pt idx="2">
                  <c:v>0.0238</c:v>
                </c:pt>
                <c:pt idx="3">
                  <c:v>0.0595</c:v>
                </c:pt>
                <c:pt idx="4">
                  <c:v>0.1071</c:v>
                </c:pt>
                <c:pt idx="5">
                  <c:v>0.1667</c:v>
                </c:pt>
                <c:pt idx="6">
                  <c:v>0.3333</c:v>
                </c:pt>
                <c:pt idx="7">
                  <c:v>0.2024</c:v>
                </c:pt>
                <c:pt idx="8">
                  <c:v>0.0595</c:v>
                </c:pt>
                <c:pt idx="9">
                  <c:v>0.0357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40"/>
        <c:axId val="-1978655136"/>
        <c:axId val="-1978652960"/>
      </c:barChart>
      <c:catAx>
        <c:axId val="-19786551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cap="none" spc="0" normalizeH="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78652960"/>
        <c:crosses val="autoZero"/>
        <c:auto val="1"/>
        <c:lblAlgn val="ctr"/>
        <c:lblOffset val="100"/>
        <c:noMultiLvlLbl val="0"/>
      </c:catAx>
      <c:valAx>
        <c:axId val="-1978652960"/>
        <c:scaling>
          <c:orientation val="minMax"/>
          <c:max val="0.35"/>
          <c:min val="0"/>
        </c:scaling>
        <c:delete val="1"/>
        <c:axPos val="l"/>
        <c:numFmt formatCode="0.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786551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  <c:userShapes r:id="rId2"/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Sheet1!$B$450</c:f>
              <c:strCache>
                <c:ptCount val="1"/>
                <c:pt idx="0">
                  <c:v>简约现代风</c:v>
                </c:pt>
              </c:strCache>
            </c:strRef>
          </c:tx>
          <c:spPr>
            <a:solidFill>
              <a:srgbClr val="005BAC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Sheet1!$C$449:$G$449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Sheet1!$C$450:$G$450</c:f>
              <c:numCache>
                <c:formatCode>0.0%</c:formatCode>
                <c:ptCount val="5"/>
                <c:pt idx="0">
                  <c:v>0.612472160356347</c:v>
                </c:pt>
                <c:pt idx="1">
                  <c:v>0.660130718954248</c:v>
                </c:pt>
                <c:pt idx="2">
                  <c:v>0.682170542635659</c:v>
                </c:pt>
                <c:pt idx="3">
                  <c:v>0.566265060240964</c:v>
                </c:pt>
                <c:pt idx="4">
                  <c:v>0.464285714285714</c:v>
                </c:pt>
              </c:numCache>
            </c:numRef>
          </c:val>
        </c:ser>
        <c:ser>
          <c:idx val="1"/>
          <c:order val="1"/>
          <c:tx>
            <c:strRef>
              <c:f>Sheet1!$B$451</c:f>
              <c:strCache>
                <c:ptCount val="1"/>
                <c:pt idx="0">
                  <c:v>欧式复古风</c:v>
                </c:pt>
              </c:strCache>
            </c:strRef>
          </c:tx>
          <c:spPr>
            <a:solidFill>
              <a:srgbClr val="F2931C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Sheet1!$C$449:$G$449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Sheet1!$C$451:$G$451</c:f>
              <c:numCache>
                <c:formatCode>0.0%</c:formatCode>
                <c:ptCount val="5"/>
                <c:pt idx="0">
                  <c:v>0.0690423162583519</c:v>
                </c:pt>
                <c:pt idx="1">
                  <c:v>0.065359477124183</c:v>
                </c:pt>
                <c:pt idx="2">
                  <c:v>0.00775193798449612</c:v>
                </c:pt>
                <c:pt idx="3">
                  <c:v>0.120481927710843</c:v>
                </c:pt>
                <c:pt idx="4">
                  <c:v>0.119047619047619</c:v>
                </c:pt>
              </c:numCache>
            </c:numRef>
          </c:val>
        </c:ser>
        <c:ser>
          <c:idx val="2"/>
          <c:order val="2"/>
          <c:tx>
            <c:strRef>
              <c:f>Sheet1!$B$452</c:f>
              <c:strCache>
                <c:ptCount val="1"/>
                <c:pt idx="0">
                  <c:v>前卫现代风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Sheet1!$C$449:$G$449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Sheet1!$C$452:$G$452</c:f>
              <c:numCache>
                <c:formatCode>0.0%</c:formatCode>
                <c:ptCount val="5"/>
                <c:pt idx="0">
                  <c:v>0.200445434298441</c:v>
                </c:pt>
                <c:pt idx="1">
                  <c:v>0.183006535947712</c:v>
                </c:pt>
                <c:pt idx="2">
                  <c:v>0.201550387596899</c:v>
                </c:pt>
                <c:pt idx="3">
                  <c:v>0.192771084337349</c:v>
                </c:pt>
                <c:pt idx="4">
                  <c:v>0.238095238095238</c:v>
                </c:pt>
              </c:numCache>
            </c:numRef>
          </c:val>
        </c:ser>
        <c:ser>
          <c:idx val="3"/>
          <c:order val="3"/>
          <c:tx>
            <c:strRef>
              <c:f>Sheet1!$B$453</c:f>
              <c:strCache>
                <c:ptCount val="1"/>
                <c:pt idx="0">
                  <c:v>中式复古风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Sheet1!$C$449:$G$449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Sheet1!$C$453:$G$453</c:f>
              <c:numCache>
                <c:formatCode>0.0%</c:formatCode>
                <c:ptCount val="5"/>
                <c:pt idx="0">
                  <c:v>0.115812917594655</c:v>
                </c:pt>
                <c:pt idx="1">
                  <c:v>0.0849673202614379</c:v>
                </c:pt>
                <c:pt idx="2">
                  <c:v>0.108527131782946</c:v>
                </c:pt>
                <c:pt idx="3">
                  <c:v>0.120481927710843</c:v>
                </c:pt>
                <c:pt idx="4">
                  <c:v>0.178571428571429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1978665472"/>
        <c:axId val="-1978664928"/>
      </c:barChart>
      <c:catAx>
        <c:axId val="-197866547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78664928"/>
        <c:crosses val="autoZero"/>
        <c:auto val="1"/>
        <c:lblAlgn val="ctr"/>
        <c:lblOffset val="100"/>
        <c:noMultiLvlLbl val="0"/>
      </c:catAx>
      <c:valAx>
        <c:axId val="-1978664928"/>
        <c:scaling>
          <c:orientation val="minMax"/>
          <c:max val="1.1"/>
          <c:min val="0"/>
        </c:scaling>
        <c:delete val="0"/>
        <c:axPos val="t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7866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Sheet1!$B$450</c:f>
              <c:strCache>
                <c:ptCount val="1"/>
                <c:pt idx="0">
                  <c:v>黑色</c:v>
                </c:pt>
              </c:strCache>
            </c:strRef>
          </c:tx>
          <c:spPr>
            <a:solidFill>
              <a:srgbClr val="005BAC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Sheet1!$C$449:$G$449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Sheet1!$C$450:$G$450</c:f>
              <c:numCache>
                <c:formatCode>0.0%</c:formatCode>
                <c:ptCount val="5"/>
                <c:pt idx="0">
                  <c:v>0.639198218262806</c:v>
                </c:pt>
                <c:pt idx="1">
                  <c:v>0.803921568627451</c:v>
                </c:pt>
                <c:pt idx="2">
                  <c:v>0.627906976744186</c:v>
                </c:pt>
                <c:pt idx="3">
                  <c:v>0.469879518072289</c:v>
                </c:pt>
                <c:pt idx="4">
                  <c:v>0.523809523809524</c:v>
                </c:pt>
              </c:numCache>
            </c:numRef>
          </c:val>
        </c:ser>
        <c:ser>
          <c:idx val="1"/>
          <c:order val="1"/>
          <c:tx>
            <c:strRef>
              <c:f>Sheet1!$B$451</c:f>
              <c:strCache>
                <c:ptCount val="1"/>
                <c:pt idx="0">
                  <c:v>金色</c:v>
                </c:pt>
              </c:strCache>
            </c:strRef>
          </c:tx>
          <c:spPr>
            <a:solidFill>
              <a:srgbClr val="F2931C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Sheet1!$C$449:$G$449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Sheet1!$C$451:$G$451</c:f>
              <c:numCache>
                <c:formatCode>0.0%</c:formatCode>
                <c:ptCount val="5"/>
                <c:pt idx="0">
                  <c:v>0.135857461024499</c:v>
                </c:pt>
                <c:pt idx="1">
                  <c:v>0.0784313725490196</c:v>
                </c:pt>
                <c:pt idx="2">
                  <c:v>0.13953488372093</c:v>
                </c:pt>
                <c:pt idx="3">
                  <c:v>0.180722891566265</c:v>
                </c:pt>
                <c:pt idx="4">
                  <c:v>0.19047619047619</c:v>
                </c:pt>
              </c:numCache>
            </c:numRef>
          </c:val>
        </c:ser>
        <c:ser>
          <c:idx val="2"/>
          <c:order val="2"/>
          <c:tx>
            <c:strRef>
              <c:f>Sheet1!$B$452</c:f>
              <c:strCache>
                <c:ptCount val="1"/>
                <c:pt idx="0">
                  <c:v>银色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Sheet1!$C$449:$G$449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Sheet1!$C$452:$G$452</c:f>
              <c:numCache>
                <c:formatCode>0.0%</c:formatCode>
                <c:ptCount val="5"/>
                <c:pt idx="0">
                  <c:v>0.120267260579065</c:v>
                </c:pt>
                <c:pt idx="1">
                  <c:v>0.065359477124183</c:v>
                </c:pt>
                <c:pt idx="2">
                  <c:v>0.155038759689922</c:v>
                </c:pt>
                <c:pt idx="3">
                  <c:v>0.156626506024096</c:v>
                </c:pt>
                <c:pt idx="4">
                  <c:v>0.130952380952381</c:v>
                </c:pt>
              </c:numCache>
            </c:numRef>
          </c:val>
        </c:ser>
        <c:ser>
          <c:idx val="3"/>
          <c:order val="3"/>
          <c:tx>
            <c:strRef>
              <c:f>Sheet1!$B$453</c:f>
              <c:strCache>
                <c:ptCount val="1"/>
                <c:pt idx="0">
                  <c:v>白色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Sheet1!$C$449:$G$449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Sheet1!$C$453:$G$453</c:f>
              <c:numCache>
                <c:formatCode>0.0%</c:formatCode>
                <c:ptCount val="5"/>
                <c:pt idx="0">
                  <c:v>0.066815144766147</c:v>
                </c:pt>
                <c:pt idx="1">
                  <c:v>0.0196078431372549</c:v>
                </c:pt>
                <c:pt idx="2">
                  <c:v>0.0465116279069767</c:v>
                </c:pt>
                <c:pt idx="3">
                  <c:v>0.144578313253012</c:v>
                </c:pt>
                <c:pt idx="4">
                  <c:v>0.107142857142857</c:v>
                </c:pt>
              </c:numCache>
            </c:numRef>
          </c:val>
        </c:ser>
        <c:ser>
          <c:idx val="4"/>
          <c:order val="4"/>
          <c:tx>
            <c:strRef>
              <c:f>Sheet1!$B$454</c:f>
              <c:strCache>
                <c:ptCount val="1"/>
                <c:pt idx="0">
                  <c:v>彩色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Sheet1!$C$449:$G$449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Sheet1!$C$454:$G$454</c:f>
              <c:numCache>
                <c:formatCode>0.0%</c:formatCode>
                <c:ptCount val="5"/>
                <c:pt idx="0">
                  <c:v>0.0289532293986637</c:v>
                </c:pt>
                <c:pt idx="1">
                  <c:v>0.0065359477124183</c:v>
                </c:pt>
                <c:pt idx="2">
                  <c:v>0.0310077519379845</c:v>
                </c:pt>
                <c:pt idx="3">
                  <c:v>0.0481927710843374</c:v>
                </c:pt>
                <c:pt idx="4">
                  <c:v>0.0476190476190476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1978653504"/>
        <c:axId val="-1978663296"/>
      </c:barChart>
      <c:catAx>
        <c:axId val="-197865350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78663296"/>
        <c:crosses val="autoZero"/>
        <c:auto val="1"/>
        <c:lblAlgn val="ctr"/>
        <c:lblOffset val="100"/>
        <c:noMultiLvlLbl val="0"/>
      </c:catAx>
      <c:valAx>
        <c:axId val="-1978663296"/>
        <c:scaling>
          <c:orientation val="minMax"/>
          <c:max val="1.1"/>
          <c:min val="0"/>
        </c:scaling>
        <c:delete val="0"/>
        <c:axPos val="t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78653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Sheet1!$B$450</c:f>
              <c:strCache>
                <c:ptCount val="1"/>
                <c:pt idx="0">
                  <c:v>合金材质</c:v>
                </c:pt>
              </c:strCache>
            </c:strRef>
          </c:tx>
          <c:spPr>
            <a:solidFill>
              <a:srgbClr val="005CAC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Sheet1!$C$449:$G$449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Sheet1!$C$450:$G$450</c:f>
              <c:numCache>
                <c:formatCode>0.0%</c:formatCode>
                <c:ptCount val="5"/>
                <c:pt idx="0">
                  <c:v>0.527839643652561</c:v>
                </c:pt>
                <c:pt idx="1">
                  <c:v>0.568627450980392</c:v>
                </c:pt>
                <c:pt idx="2">
                  <c:v>0.589147286821705</c:v>
                </c:pt>
                <c:pt idx="3">
                  <c:v>0.385542168674699</c:v>
                </c:pt>
                <c:pt idx="4">
                  <c:v>0.5</c:v>
                </c:pt>
              </c:numCache>
            </c:numRef>
          </c:val>
        </c:ser>
        <c:ser>
          <c:idx val="1"/>
          <c:order val="1"/>
          <c:tx>
            <c:strRef>
              <c:f>Sheet1!$B$451</c:f>
              <c:strCache>
                <c:ptCount val="1"/>
                <c:pt idx="0">
                  <c:v>不锈钢材质</c:v>
                </c:pt>
              </c:strCache>
            </c:strRef>
          </c:tx>
          <c:spPr>
            <a:solidFill>
              <a:srgbClr val="F2931C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Sheet1!$C$449:$G$449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Sheet1!$C$451:$G$451</c:f>
              <c:numCache>
                <c:formatCode>0.0%</c:formatCode>
                <c:ptCount val="5"/>
                <c:pt idx="0">
                  <c:v>0.285077951002227</c:v>
                </c:pt>
                <c:pt idx="1">
                  <c:v>0.313725490196078</c:v>
                </c:pt>
                <c:pt idx="2">
                  <c:v>0.271317829457364</c:v>
                </c:pt>
                <c:pt idx="3">
                  <c:v>0.325301204819277</c:v>
                </c:pt>
                <c:pt idx="4">
                  <c:v>0.214285714285714</c:v>
                </c:pt>
              </c:numCache>
            </c:numRef>
          </c:val>
        </c:ser>
        <c:ser>
          <c:idx val="2"/>
          <c:order val="2"/>
          <c:tx>
            <c:strRef>
              <c:f>Sheet1!$B$452</c:f>
              <c:strCache>
                <c:ptCount val="1"/>
                <c:pt idx="0">
                  <c:v>玻璃材质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Sheet1!$C$449:$G$449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Sheet1!$C$452:$G$452</c:f>
              <c:numCache>
                <c:formatCode>0.0%</c:formatCode>
                <c:ptCount val="5"/>
                <c:pt idx="0">
                  <c:v>0.102449888641425</c:v>
                </c:pt>
                <c:pt idx="1">
                  <c:v>0.0588235294117647</c:v>
                </c:pt>
                <c:pt idx="2">
                  <c:v>0.0930232558139535</c:v>
                </c:pt>
                <c:pt idx="3">
                  <c:v>0.156626506024096</c:v>
                </c:pt>
                <c:pt idx="4">
                  <c:v>0.142857142857143</c:v>
                </c:pt>
              </c:numCache>
            </c:numRef>
          </c:val>
        </c:ser>
        <c:ser>
          <c:idx val="3"/>
          <c:order val="3"/>
          <c:tx>
            <c:strRef>
              <c:f>Sheet1!$B$453</c:f>
              <c:strCache>
                <c:ptCount val="1"/>
                <c:pt idx="0">
                  <c:v>铁材质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Sheet1!$C$449:$G$449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Sheet1!$C$453:$G$453</c:f>
              <c:numCache>
                <c:formatCode>0.0%</c:formatCode>
                <c:ptCount val="5"/>
                <c:pt idx="0">
                  <c:v>0.0489977728285078</c:v>
                </c:pt>
                <c:pt idx="1">
                  <c:v>0.0326797385620915</c:v>
                </c:pt>
                <c:pt idx="2">
                  <c:v>0.0310077519379845</c:v>
                </c:pt>
                <c:pt idx="3">
                  <c:v>0.072289156626506</c:v>
                </c:pt>
                <c:pt idx="4">
                  <c:v>0.0833333333333333</c:v>
                </c:pt>
              </c:numCache>
            </c:numRef>
          </c:val>
        </c:ser>
        <c:ser>
          <c:idx val="4"/>
          <c:order val="4"/>
          <c:tx>
            <c:strRef>
              <c:f>Sheet1!$B$454</c:f>
              <c:strCache>
                <c:ptCount val="1"/>
                <c:pt idx="0">
                  <c:v>塑料材质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Sheet1!$C$449:$G$449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Sheet1!$C$454:$G$454</c:f>
              <c:numCache>
                <c:formatCode>0.0%</c:formatCode>
                <c:ptCount val="5"/>
                <c:pt idx="0">
                  <c:v>0.0334075723830735</c:v>
                </c:pt>
                <c:pt idx="1">
                  <c:v>0.0261437908496732</c:v>
                </c:pt>
                <c:pt idx="2">
                  <c:v>0.0155038759689922</c:v>
                </c:pt>
                <c:pt idx="3">
                  <c:v>0.0602409638554217</c:v>
                </c:pt>
                <c:pt idx="4">
                  <c:v>0.0476190476190476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1978657312"/>
        <c:axId val="-1978667648"/>
      </c:barChart>
      <c:catAx>
        <c:axId val="-197865731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78667648"/>
        <c:crosses val="autoZero"/>
        <c:auto val="1"/>
        <c:lblAlgn val="ctr"/>
        <c:lblOffset val="100"/>
        <c:noMultiLvlLbl val="0"/>
      </c:catAx>
      <c:valAx>
        <c:axId val="-1978667648"/>
        <c:scaling>
          <c:orientation val="minMax"/>
          <c:max val="1.1"/>
          <c:min val="0"/>
        </c:scaling>
        <c:delete val="0"/>
        <c:axPos val="t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78657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Sheet1!$B$450</c:f>
              <c:strCache>
                <c:ptCount val="1"/>
                <c:pt idx="0">
                  <c:v>全把手推拉式</c:v>
                </c:pt>
              </c:strCache>
            </c:strRef>
          </c:tx>
          <c:spPr>
            <a:solidFill>
              <a:srgbClr val="005CAC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Sheet1!$C$449:$G$449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Sheet1!$C$450:$G$450</c:f>
              <c:numCache>
                <c:formatCode>0%</c:formatCode>
                <c:ptCount val="5"/>
                <c:pt idx="0">
                  <c:v>0.403118040089087</c:v>
                </c:pt>
                <c:pt idx="1">
                  <c:v>0.38562091503268</c:v>
                </c:pt>
                <c:pt idx="2">
                  <c:v>0.341085271317829</c:v>
                </c:pt>
                <c:pt idx="3">
                  <c:v>0.493975903614458</c:v>
                </c:pt>
                <c:pt idx="4">
                  <c:v>0.44047619047619</c:v>
                </c:pt>
              </c:numCache>
            </c:numRef>
          </c:val>
        </c:ser>
        <c:ser>
          <c:idx val="1"/>
          <c:order val="1"/>
          <c:tx>
            <c:strRef>
              <c:f>Sheet1!$B$451</c:f>
              <c:strCache>
                <c:ptCount val="1"/>
                <c:pt idx="0">
                  <c:v>执手式</c:v>
                </c:pt>
              </c:strCache>
            </c:strRef>
          </c:tx>
          <c:spPr>
            <a:solidFill>
              <a:srgbClr val="F2931C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Sheet1!$C$449:$G$449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Sheet1!$C$451:$G$451</c:f>
              <c:numCache>
                <c:formatCode>0%</c:formatCode>
                <c:ptCount val="5"/>
                <c:pt idx="0">
                  <c:v>0.309576837416481</c:v>
                </c:pt>
                <c:pt idx="1">
                  <c:v>0.333333333333333</c:v>
                </c:pt>
                <c:pt idx="2">
                  <c:v>0.372093023255814</c:v>
                </c:pt>
                <c:pt idx="3">
                  <c:v>0.204819277108434</c:v>
                </c:pt>
                <c:pt idx="4">
                  <c:v>0.273809523809524</c:v>
                </c:pt>
              </c:numCache>
            </c:numRef>
          </c:val>
        </c:ser>
        <c:ser>
          <c:idx val="2"/>
          <c:order val="2"/>
          <c:tx>
            <c:strRef>
              <c:f>Sheet1!$B$452</c:f>
              <c:strCache>
                <c:ptCount val="1"/>
                <c:pt idx="0">
                  <c:v>半把手推拉式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Sheet1!$C$449:$G$449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Sheet1!$C$452:$G$452</c:f>
              <c:numCache>
                <c:formatCode>0%</c:formatCode>
                <c:ptCount val="5"/>
                <c:pt idx="0">
                  <c:v>0.287305122494432</c:v>
                </c:pt>
                <c:pt idx="1">
                  <c:v>0.281045751633987</c:v>
                </c:pt>
                <c:pt idx="2">
                  <c:v>0.286821705426357</c:v>
                </c:pt>
                <c:pt idx="3">
                  <c:v>0.301204819277108</c:v>
                </c:pt>
                <c:pt idx="4">
                  <c:v>0.285714285714286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100"/>
        <c:axId val="-1978661120"/>
        <c:axId val="-1978663840"/>
      </c:barChart>
      <c:catAx>
        <c:axId val="-197866112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78663840"/>
        <c:crosses val="autoZero"/>
        <c:auto val="1"/>
        <c:lblAlgn val="ctr"/>
        <c:lblOffset val="100"/>
        <c:noMultiLvlLbl val="0"/>
      </c:catAx>
      <c:valAx>
        <c:axId val="-1978663840"/>
        <c:scaling>
          <c:orientation val="minMax"/>
          <c:max val="1.1"/>
          <c:min val="0"/>
        </c:scaling>
        <c:delete val="0"/>
        <c:axPos val="t"/>
        <c:numFmt formatCode="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786611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3116856430818"/>
          <c:y val="0.152450017736527"/>
          <c:w val="0.750719136761909"/>
          <c:h val="0.82101049615778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经常使用</c:v>
                </c:pt>
              </c:strCache>
            </c:strRef>
          </c:tx>
          <c:spPr>
            <a:solidFill>
              <a:srgbClr val="005BAC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门未关警报</c:v>
                </c:pt>
                <c:pt idx="1">
                  <c:v>门外逗留提醒</c:v>
                </c:pt>
                <c:pt idx="2">
                  <c:v>摄像头/录像</c:v>
                </c:pt>
                <c:pt idx="3">
                  <c:v>猫眼大屏</c:v>
                </c:pt>
                <c:pt idx="4">
                  <c:v>密码/指纹防试开</c:v>
                </c:pt>
                <c:pt idx="5">
                  <c:v>劫持警报</c:v>
                </c:pt>
                <c:pt idx="6">
                  <c:v>防撬警报</c:v>
                </c:pt>
              </c:strCache>
            </c:strRef>
          </c:cat>
          <c:val>
            <c:numRef>
              <c:f>Sheet1!$B$2:$B$8</c:f>
              <c:numCache>
                <c:formatCode>0.0%</c:formatCode>
                <c:ptCount val="7"/>
                <c:pt idx="0">
                  <c:v>0.396</c:v>
                </c:pt>
                <c:pt idx="1">
                  <c:v>0.33</c:v>
                </c:pt>
                <c:pt idx="2">
                  <c:v>0.318</c:v>
                </c:pt>
                <c:pt idx="3">
                  <c:v>0.114</c:v>
                </c:pt>
                <c:pt idx="4">
                  <c:v>0.024</c:v>
                </c:pt>
                <c:pt idx="5">
                  <c:v>0.011</c:v>
                </c:pt>
                <c:pt idx="6">
                  <c:v>0.009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偶尔使用</c:v>
                </c:pt>
              </c:strCache>
            </c:strRef>
          </c:tx>
          <c:spPr>
            <a:solidFill>
              <a:srgbClr val="F2941D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门未关警报</c:v>
                </c:pt>
                <c:pt idx="1">
                  <c:v>门外逗留提醒</c:v>
                </c:pt>
                <c:pt idx="2">
                  <c:v>摄像头/录像</c:v>
                </c:pt>
                <c:pt idx="3">
                  <c:v>猫眼大屏</c:v>
                </c:pt>
                <c:pt idx="4">
                  <c:v>密码/指纹防试开</c:v>
                </c:pt>
                <c:pt idx="5">
                  <c:v>劫持警报</c:v>
                </c:pt>
                <c:pt idx="6">
                  <c:v>防撬警报</c:v>
                </c:pt>
              </c:strCache>
            </c:strRef>
          </c:cat>
          <c:val>
            <c:numRef>
              <c:f>Sheet1!$C$2:$C$8</c:f>
              <c:numCache>
                <c:formatCode>0.0%</c:formatCode>
                <c:ptCount val="7"/>
                <c:pt idx="0">
                  <c:v>0.274</c:v>
                </c:pt>
                <c:pt idx="1">
                  <c:v>0.216</c:v>
                </c:pt>
                <c:pt idx="2">
                  <c:v>0.067</c:v>
                </c:pt>
                <c:pt idx="3">
                  <c:v>0.027</c:v>
                </c:pt>
                <c:pt idx="4">
                  <c:v>0.114</c:v>
                </c:pt>
                <c:pt idx="5">
                  <c:v>0.02</c:v>
                </c:pt>
                <c:pt idx="6">
                  <c:v>0.027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几乎不用</c:v>
                </c:pt>
              </c:strCache>
            </c:strRef>
          </c:tx>
          <c:spPr>
            <a:solidFill>
              <a:srgbClr val="804A96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门未关警报</c:v>
                </c:pt>
                <c:pt idx="1">
                  <c:v>门外逗留提醒</c:v>
                </c:pt>
                <c:pt idx="2">
                  <c:v>摄像头/录像</c:v>
                </c:pt>
                <c:pt idx="3">
                  <c:v>猫眼大屏</c:v>
                </c:pt>
                <c:pt idx="4">
                  <c:v>密码/指纹防试开</c:v>
                </c:pt>
                <c:pt idx="5">
                  <c:v>劫持警报</c:v>
                </c:pt>
                <c:pt idx="6">
                  <c:v>防撬警报</c:v>
                </c:pt>
              </c:strCache>
            </c:strRef>
          </c:cat>
          <c:val>
            <c:numRef>
              <c:f>Sheet1!$D$2:$D$8</c:f>
              <c:numCache>
                <c:formatCode>0.0%</c:formatCode>
                <c:ptCount val="7"/>
                <c:pt idx="0">
                  <c:v>0.096</c:v>
                </c:pt>
                <c:pt idx="1">
                  <c:v>0.158</c:v>
                </c:pt>
                <c:pt idx="2">
                  <c:v>0.125</c:v>
                </c:pt>
                <c:pt idx="3">
                  <c:v>0.002</c:v>
                </c:pt>
                <c:pt idx="4">
                  <c:v>0.31</c:v>
                </c:pt>
                <c:pt idx="5">
                  <c:v>0.04</c:v>
                </c:pt>
                <c:pt idx="6">
                  <c:v>0.118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完全不用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门未关警报</c:v>
                </c:pt>
                <c:pt idx="1">
                  <c:v>门外逗留提醒</c:v>
                </c:pt>
                <c:pt idx="2">
                  <c:v>摄像头/录像</c:v>
                </c:pt>
                <c:pt idx="3">
                  <c:v>猫眼大屏</c:v>
                </c:pt>
                <c:pt idx="4">
                  <c:v>密码/指纹防试开</c:v>
                </c:pt>
                <c:pt idx="5">
                  <c:v>劫持警报</c:v>
                </c:pt>
                <c:pt idx="6">
                  <c:v>防撬警报</c:v>
                </c:pt>
              </c:strCache>
            </c:strRef>
          </c:cat>
          <c:val>
            <c:numRef>
              <c:f>Sheet1!$E$2:$E$8</c:f>
              <c:numCache>
                <c:formatCode>0.0%</c:formatCode>
                <c:ptCount val="7"/>
                <c:pt idx="0">
                  <c:v>0.062</c:v>
                </c:pt>
                <c:pt idx="1">
                  <c:v>0.076</c:v>
                </c:pt>
                <c:pt idx="2">
                  <c:v>0.051</c:v>
                </c:pt>
                <c:pt idx="3">
                  <c:v>0.02</c:v>
                </c:pt>
                <c:pt idx="4">
                  <c:v>0.421</c:v>
                </c:pt>
                <c:pt idx="5">
                  <c:v>0.624</c:v>
                </c:pt>
                <c:pt idx="6">
                  <c:v>0.617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无此功能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Sheet1!$A$2:$A$8</c:f>
              <c:strCache>
                <c:ptCount val="7"/>
                <c:pt idx="0">
                  <c:v>门未关警报</c:v>
                </c:pt>
                <c:pt idx="1">
                  <c:v>门外逗留提醒</c:v>
                </c:pt>
                <c:pt idx="2">
                  <c:v>摄像头/录像</c:v>
                </c:pt>
                <c:pt idx="3">
                  <c:v>猫眼大屏</c:v>
                </c:pt>
                <c:pt idx="4">
                  <c:v>密码/指纹防试开</c:v>
                </c:pt>
                <c:pt idx="5">
                  <c:v>劫持警报</c:v>
                </c:pt>
                <c:pt idx="6">
                  <c:v>防撬警报</c:v>
                </c:pt>
              </c:strCache>
            </c:strRef>
          </c:cat>
          <c:val>
            <c:numRef>
              <c:f>Sheet1!$F$2:$F$8</c:f>
              <c:numCache>
                <c:formatCode>0.0%</c:formatCode>
                <c:ptCount val="7"/>
                <c:pt idx="0">
                  <c:v>0.171</c:v>
                </c:pt>
                <c:pt idx="1">
                  <c:v>0.22</c:v>
                </c:pt>
                <c:pt idx="2">
                  <c:v>0.439</c:v>
                </c:pt>
                <c:pt idx="3">
                  <c:v>0.837</c:v>
                </c:pt>
                <c:pt idx="4">
                  <c:v>0.131</c:v>
                </c:pt>
                <c:pt idx="5">
                  <c:v>0.305</c:v>
                </c:pt>
                <c:pt idx="6">
                  <c:v>0.229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-1280724848"/>
        <c:axId val="-1280722672"/>
      </c:barChart>
      <c:catAx>
        <c:axId val="-128072484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280722672"/>
        <c:crosses val="autoZero"/>
        <c:auto val="1"/>
        <c:lblAlgn val="ctr"/>
        <c:lblOffset val="100"/>
        <c:noMultiLvlLbl val="0"/>
      </c:catAx>
      <c:valAx>
        <c:axId val="-1280722672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280724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689165792926126"/>
          <c:y val="0.0783647835412897"/>
          <c:w val="0.90860018575495"/>
          <c:h val="0.04377331177575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9176119748995"/>
          <c:y val="0.152450017736527"/>
          <c:w val="0.734659873443732"/>
          <c:h val="0.821010496157782"/>
        </c:manualLayout>
      </c:layout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经常使用</c:v>
                </c:pt>
              </c:strCache>
            </c:strRef>
          </c:tx>
          <c:spPr>
            <a:solidFill>
              <a:srgbClr val="005BAC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按铃手机提示</c:v>
                </c:pt>
                <c:pt idx="1">
                  <c:v>童锁</c:v>
                </c:pt>
                <c:pt idx="2">
                  <c:v>手机远程控制</c:v>
                </c:pt>
                <c:pt idx="3">
                  <c:v>指纹管理</c:v>
                </c:pt>
                <c:pt idx="4">
                  <c:v>未回家提醒</c:v>
                </c:pt>
                <c:pt idx="5">
                  <c:v>APP开锁信息查询</c:v>
                </c:pt>
                <c:pt idx="6">
                  <c:v>远程视频/通话</c:v>
                </c:pt>
                <c:pt idx="7">
                  <c:v>智能互联</c:v>
                </c:pt>
              </c:strCache>
            </c:strRef>
          </c:cat>
          <c:val>
            <c:numRef>
              <c:f>Sheet1!$B$2:$B$9</c:f>
              <c:numCache>
                <c:formatCode>0.0%</c:formatCode>
                <c:ptCount val="8"/>
                <c:pt idx="0">
                  <c:v>0.238</c:v>
                </c:pt>
                <c:pt idx="1">
                  <c:v>0.176</c:v>
                </c:pt>
                <c:pt idx="2">
                  <c:v>0.098</c:v>
                </c:pt>
                <c:pt idx="3">
                  <c:v>0.096</c:v>
                </c:pt>
                <c:pt idx="4">
                  <c:v>0.078</c:v>
                </c:pt>
                <c:pt idx="5">
                  <c:v>0.058</c:v>
                </c:pt>
                <c:pt idx="6">
                  <c:v>0.024</c:v>
                </c:pt>
                <c:pt idx="7">
                  <c:v>0.009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偶尔使用</c:v>
                </c:pt>
              </c:strCache>
            </c:strRef>
          </c:tx>
          <c:spPr>
            <a:solidFill>
              <a:srgbClr val="F2941D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按铃手机提示</c:v>
                </c:pt>
                <c:pt idx="1">
                  <c:v>童锁</c:v>
                </c:pt>
                <c:pt idx="2">
                  <c:v>手机远程控制</c:v>
                </c:pt>
                <c:pt idx="3">
                  <c:v>指纹管理</c:v>
                </c:pt>
                <c:pt idx="4">
                  <c:v>未回家提醒</c:v>
                </c:pt>
                <c:pt idx="5">
                  <c:v>APP开锁信息查询</c:v>
                </c:pt>
                <c:pt idx="6">
                  <c:v>远程视频/通话</c:v>
                </c:pt>
                <c:pt idx="7">
                  <c:v>智能互联</c:v>
                </c:pt>
              </c:strCache>
            </c:strRef>
          </c:cat>
          <c:val>
            <c:numRef>
              <c:f>Sheet1!$C$2:$C$9</c:f>
              <c:numCache>
                <c:formatCode>0.0%</c:formatCode>
                <c:ptCount val="8"/>
                <c:pt idx="0">
                  <c:v>0.109</c:v>
                </c:pt>
                <c:pt idx="1">
                  <c:v>0.094</c:v>
                </c:pt>
                <c:pt idx="2">
                  <c:v>0.276</c:v>
                </c:pt>
                <c:pt idx="3">
                  <c:v>0.37</c:v>
                </c:pt>
                <c:pt idx="4">
                  <c:v>0.049</c:v>
                </c:pt>
                <c:pt idx="5">
                  <c:v>0.216</c:v>
                </c:pt>
                <c:pt idx="6">
                  <c:v>0.114</c:v>
                </c:pt>
                <c:pt idx="7">
                  <c:v>0.027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几乎不用</c:v>
                </c:pt>
              </c:strCache>
            </c:strRef>
          </c:tx>
          <c:spPr>
            <a:solidFill>
              <a:srgbClr val="804A96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0284102983976146"/>
                  <c:y val="4.05459687154261e-1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按铃手机提示</c:v>
                </c:pt>
                <c:pt idx="1">
                  <c:v>童锁</c:v>
                </c:pt>
                <c:pt idx="2">
                  <c:v>手机远程控制</c:v>
                </c:pt>
                <c:pt idx="3">
                  <c:v>指纹管理</c:v>
                </c:pt>
                <c:pt idx="4">
                  <c:v>未回家提醒</c:v>
                </c:pt>
                <c:pt idx="5">
                  <c:v>APP开锁信息查询</c:v>
                </c:pt>
                <c:pt idx="6">
                  <c:v>远程视频/通话</c:v>
                </c:pt>
                <c:pt idx="7">
                  <c:v>智能互联</c:v>
                </c:pt>
              </c:strCache>
            </c:strRef>
          </c:cat>
          <c:val>
            <c:numRef>
              <c:f>Sheet1!$D$2:$D$9</c:f>
              <c:numCache>
                <c:formatCode>0.0%</c:formatCode>
                <c:ptCount val="8"/>
                <c:pt idx="0">
                  <c:v>0.408</c:v>
                </c:pt>
                <c:pt idx="1">
                  <c:v>0.401</c:v>
                </c:pt>
                <c:pt idx="2">
                  <c:v>0.14</c:v>
                </c:pt>
                <c:pt idx="3">
                  <c:v>0.323</c:v>
                </c:pt>
                <c:pt idx="4">
                  <c:v>0.163</c:v>
                </c:pt>
                <c:pt idx="5">
                  <c:v>0.312</c:v>
                </c:pt>
                <c:pt idx="6">
                  <c:v>0.31</c:v>
                </c:pt>
                <c:pt idx="7">
                  <c:v>0.118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完全不用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89399801354762e-16"/>
                  <c:y val="6.96574438469577e-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按铃手机提示</c:v>
                </c:pt>
                <c:pt idx="1">
                  <c:v>童锁</c:v>
                </c:pt>
                <c:pt idx="2">
                  <c:v>手机远程控制</c:v>
                </c:pt>
                <c:pt idx="3">
                  <c:v>指纹管理</c:v>
                </c:pt>
                <c:pt idx="4">
                  <c:v>未回家提醒</c:v>
                </c:pt>
                <c:pt idx="5">
                  <c:v>APP开锁信息查询</c:v>
                </c:pt>
                <c:pt idx="6">
                  <c:v>远程视频/通话</c:v>
                </c:pt>
                <c:pt idx="7">
                  <c:v>智能互联</c:v>
                </c:pt>
              </c:strCache>
            </c:strRef>
          </c:cat>
          <c:val>
            <c:numRef>
              <c:f>Sheet1!$E$2:$E$9</c:f>
              <c:numCache>
                <c:formatCode>0.0%</c:formatCode>
                <c:ptCount val="8"/>
                <c:pt idx="0">
                  <c:v>0.129</c:v>
                </c:pt>
                <c:pt idx="1">
                  <c:v>0.1</c:v>
                </c:pt>
                <c:pt idx="2">
                  <c:v>0.31</c:v>
                </c:pt>
                <c:pt idx="3">
                  <c:v>0.178</c:v>
                </c:pt>
                <c:pt idx="4">
                  <c:v>0.376</c:v>
                </c:pt>
                <c:pt idx="5">
                  <c:v>0.367</c:v>
                </c:pt>
                <c:pt idx="6">
                  <c:v>0.421</c:v>
                </c:pt>
                <c:pt idx="7">
                  <c:v>0.617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无此功能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按铃手机提示</c:v>
                </c:pt>
                <c:pt idx="1">
                  <c:v>童锁</c:v>
                </c:pt>
                <c:pt idx="2">
                  <c:v>手机远程控制</c:v>
                </c:pt>
                <c:pt idx="3">
                  <c:v>指纹管理</c:v>
                </c:pt>
                <c:pt idx="4">
                  <c:v>未回家提醒</c:v>
                </c:pt>
                <c:pt idx="5">
                  <c:v>APP开锁信息查询</c:v>
                </c:pt>
                <c:pt idx="6">
                  <c:v>远程视频/通话</c:v>
                </c:pt>
                <c:pt idx="7">
                  <c:v>智能互联</c:v>
                </c:pt>
              </c:strCache>
            </c:strRef>
          </c:cat>
          <c:val>
            <c:numRef>
              <c:f>Sheet1!$F$2:$F$9</c:f>
              <c:numCache>
                <c:formatCode>0.0%</c:formatCode>
                <c:ptCount val="8"/>
                <c:pt idx="0">
                  <c:v>0.116</c:v>
                </c:pt>
                <c:pt idx="1">
                  <c:v>0.229</c:v>
                </c:pt>
                <c:pt idx="2">
                  <c:v>0.176</c:v>
                </c:pt>
                <c:pt idx="3">
                  <c:v>0.033</c:v>
                </c:pt>
                <c:pt idx="4">
                  <c:v>0.334</c:v>
                </c:pt>
                <c:pt idx="5">
                  <c:v>0.047</c:v>
                </c:pt>
                <c:pt idx="6">
                  <c:v>0.131</c:v>
                </c:pt>
                <c:pt idx="7">
                  <c:v>0.229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0"/>
        <c:overlap val="100"/>
        <c:axId val="-1280722128"/>
        <c:axId val="-1280721584"/>
      </c:barChart>
      <c:catAx>
        <c:axId val="-12807221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280721584"/>
        <c:crosses val="autoZero"/>
        <c:auto val="1"/>
        <c:lblAlgn val="ctr"/>
        <c:lblOffset val="100"/>
        <c:noMultiLvlLbl val="0"/>
      </c:catAx>
      <c:valAx>
        <c:axId val="-1280721584"/>
        <c:scaling>
          <c:orientation val="minMax"/>
        </c:scaling>
        <c:delete val="1"/>
        <c:axPos val="t"/>
        <c:numFmt formatCode="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280722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0689165792926126"/>
          <c:y val="0.0783647835412897"/>
          <c:w val="0.90860018575495"/>
          <c:h val="0.043773311775755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spc="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  <a:r>
              <a:rPr lang="en-US"/>
              <a:t>800-999</a:t>
            </a:r>
            <a:r>
              <a:rPr lang="zh-CN"/>
              <a:t>元 品牌</a:t>
            </a:r>
            <a:r>
              <a:rPr lang="en-US"/>
              <a:t>TOP5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522111111111111"/>
          <c:y val="0.213795498084291"/>
          <c:w val="0.896055555555556"/>
          <c:h val="0.7077777777777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销量份额</c:v>
                </c:pt>
              </c:strCache>
            </c:strRef>
          </c:tx>
          <c:spPr>
            <a:solidFill>
              <a:srgbClr val="F2941D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2941D"/>
              </a:solidFill>
              <a:ln>
                <a:noFill/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小米</c:v>
                </c:pt>
                <c:pt idx="1">
                  <c:v>博克</c:v>
                </c:pt>
                <c:pt idx="2">
                  <c:v>爵象</c:v>
                </c:pt>
                <c:pt idx="3">
                  <c:v>幻侣</c:v>
                </c:pt>
                <c:pt idx="4">
                  <c:v>德施曼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0.192379467140942</c:v>
                </c:pt>
                <c:pt idx="1">
                  <c:v>0.142563015270854</c:v>
                </c:pt>
                <c:pt idx="2">
                  <c:v>0.117479564390787</c:v>
                </c:pt>
                <c:pt idx="3">
                  <c:v>0.100167339822497</c:v>
                </c:pt>
                <c:pt idx="4">
                  <c:v>0.0707645940476086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30"/>
        <c:axId val="-1711829856"/>
        <c:axId val="-1711822240"/>
      </c:barChart>
      <c:catAx>
        <c:axId val="-1711829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  <a:r>
                  <a:rPr lang="en-US"/>
                  <a:t>TOP5=62%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0.536088888888889"/>
              <c:y val="0.17553400383141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>
                <a:lumMod val="15000"/>
                <a:lumOff val="85000"/>
              </a:sys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711822240"/>
        <c:crosses val="autoZero"/>
        <c:auto val="1"/>
        <c:lblAlgn val="ctr"/>
        <c:lblOffset val="100"/>
        <c:noMultiLvlLbl val="0"/>
      </c:catAx>
      <c:valAx>
        <c:axId val="-1711822240"/>
        <c:scaling>
          <c:orientation val="minMax"/>
          <c:max val="0.5"/>
        </c:scaling>
        <c:delete val="0"/>
        <c:axPos val="l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71182985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rgbClr val="E7E6E6"/>
      </a:solidFill>
      <a:round/>
    </a:ln>
    <a:effectLst/>
  </c:spPr>
  <c:txPr>
    <a:bodyPr/>
    <a:lstStyle/>
    <a:p>
      <a:pPr>
        <a:defRPr lang="zh-CN" sz="1000">
          <a:solidFill>
            <a:sysClr val="windowText" lastClr="000000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使用体验满意度评价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0.530066815144766</c:v>
                </c:pt>
                <c:pt idx="1">
                  <c:v>0.607843137254902</c:v>
                </c:pt>
                <c:pt idx="2">
                  <c:v>0.589147286821705</c:v>
                </c:pt>
                <c:pt idx="3">
                  <c:v>0.36144578313253</c:v>
                </c:pt>
                <c:pt idx="4">
                  <c:v>0.464285714285714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27"/>
        <c:axId val="-1939932128"/>
        <c:axId val="-1939923968"/>
      </c:barChart>
      <c:catAx>
        <c:axId val="-1939932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23968"/>
        <c:crosses val="autoZero"/>
        <c:auto val="1"/>
        <c:lblAlgn val="ctr"/>
        <c:lblOffset val="100"/>
        <c:noMultiLvlLbl val="0"/>
      </c:catAx>
      <c:valAx>
        <c:axId val="-1939923968"/>
        <c:scaling>
          <c:orientation val="minMax"/>
          <c:max val="1"/>
          <c:min val="0"/>
        </c:scaling>
        <c:delete val="0"/>
        <c:axPos val="l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32128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使用体验满意度评价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0.349665924276169</c:v>
                </c:pt>
                <c:pt idx="1">
                  <c:v>0.392156862745098</c:v>
                </c:pt>
                <c:pt idx="2">
                  <c:v>0.27906976744186</c:v>
                </c:pt>
                <c:pt idx="3">
                  <c:v>0.36144578313253</c:v>
                </c:pt>
                <c:pt idx="4">
                  <c:v>0.369047619047619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27"/>
        <c:axId val="-1939939200"/>
        <c:axId val="-1939935392"/>
      </c:barChart>
      <c:catAx>
        <c:axId val="-1939939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35392"/>
        <c:crosses val="autoZero"/>
        <c:auto val="1"/>
        <c:lblAlgn val="ctr"/>
        <c:lblOffset val="100"/>
        <c:noMultiLvlLbl val="0"/>
      </c:catAx>
      <c:valAx>
        <c:axId val="-1939935392"/>
        <c:scaling>
          <c:orientation val="minMax"/>
          <c:max val="1"/>
          <c:min val="0"/>
        </c:scaling>
        <c:delete val="0"/>
        <c:axPos val="l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39200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使用体验满意度评价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0.44543429844098</c:v>
                </c:pt>
                <c:pt idx="1">
                  <c:v>0.490196078431373</c:v>
                </c:pt>
                <c:pt idx="2">
                  <c:v>0.457364341085271</c:v>
                </c:pt>
                <c:pt idx="3">
                  <c:v>0.44578313253012</c:v>
                </c:pt>
                <c:pt idx="4">
                  <c:v>0.345238095238095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27"/>
        <c:axId val="-1939928320"/>
        <c:axId val="-1939927776"/>
      </c:barChart>
      <c:catAx>
        <c:axId val="-1939928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27776"/>
        <c:crosses val="autoZero"/>
        <c:auto val="1"/>
        <c:lblAlgn val="ctr"/>
        <c:lblOffset val="100"/>
        <c:noMultiLvlLbl val="0"/>
      </c:catAx>
      <c:valAx>
        <c:axId val="-1939927776"/>
        <c:scaling>
          <c:orientation val="minMax"/>
          <c:max val="1"/>
          <c:min val="0"/>
        </c:scaling>
        <c:delete val="0"/>
        <c:axPos val="l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28320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使用体验满意度评价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0.267260579064588</c:v>
                </c:pt>
                <c:pt idx="1">
                  <c:v>0.287581699346405</c:v>
                </c:pt>
                <c:pt idx="2">
                  <c:v>0.232558139534884</c:v>
                </c:pt>
                <c:pt idx="3">
                  <c:v>0.301204819277108</c:v>
                </c:pt>
                <c:pt idx="4">
                  <c:v>0.25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27"/>
        <c:axId val="-1939938112"/>
        <c:axId val="-1939929408"/>
      </c:barChart>
      <c:catAx>
        <c:axId val="-1939938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29408"/>
        <c:crosses val="autoZero"/>
        <c:auto val="1"/>
        <c:lblAlgn val="ctr"/>
        <c:lblOffset val="100"/>
        <c:noMultiLvlLbl val="0"/>
      </c:catAx>
      <c:valAx>
        <c:axId val="-1939929408"/>
        <c:scaling>
          <c:orientation val="minMax"/>
          <c:max val="1"/>
          <c:min val="0"/>
        </c:scaling>
        <c:delete val="0"/>
        <c:axPos val="l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38112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使用体验满意度评价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0.416481069042316</c:v>
                </c:pt>
                <c:pt idx="1">
                  <c:v>0.450980392156863</c:v>
                </c:pt>
                <c:pt idx="2">
                  <c:v>0.395348837209302</c:v>
                </c:pt>
                <c:pt idx="3">
                  <c:v>0.385542168674699</c:v>
                </c:pt>
                <c:pt idx="4">
                  <c:v>0.416666666666667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27"/>
        <c:axId val="-1939938656"/>
        <c:axId val="-1939935936"/>
      </c:barChart>
      <c:catAx>
        <c:axId val="-193993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35936"/>
        <c:crosses val="autoZero"/>
        <c:auto val="1"/>
        <c:lblAlgn val="ctr"/>
        <c:lblOffset val="100"/>
        <c:noMultiLvlLbl val="0"/>
      </c:catAx>
      <c:valAx>
        <c:axId val="-1939935936"/>
        <c:scaling>
          <c:orientation val="minMax"/>
          <c:max val="1"/>
          <c:min val="0"/>
        </c:scaling>
        <c:delete val="0"/>
        <c:axPos val="l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38656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使用体验满意度评价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0.269487750556793</c:v>
                </c:pt>
                <c:pt idx="1">
                  <c:v>0.222222222222222</c:v>
                </c:pt>
                <c:pt idx="2">
                  <c:v>0.348837209302326</c:v>
                </c:pt>
                <c:pt idx="3">
                  <c:v>0.144578313253012</c:v>
                </c:pt>
                <c:pt idx="4">
                  <c:v>0.357142857142857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27"/>
        <c:axId val="-1939926144"/>
        <c:axId val="-1939928864"/>
      </c:barChart>
      <c:catAx>
        <c:axId val="-19399261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28864"/>
        <c:crosses val="autoZero"/>
        <c:auto val="1"/>
        <c:lblAlgn val="ctr"/>
        <c:lblOffset val="100"/>
        <c:noMultiLvlLbl val="0"/>
      </c:catAx>
      <c:valAx>
        <c:axId val="-1939928864"/>
        <c:scaling>
          <c:orientation val="minMax"/>
          <c:max val="1"/>
          <c:min val="0"/>
        </c:scaling>
        <c:delete val="0"/>
        <c:axPos val="l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26144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使用体验满意度评价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0.265033407572383</c:v>
                </c:pt>
                <c:pt idx="1">
                  <c:v>0.241830065359477</c:v>
                </c:pt>
                <c:pt idx="2">
                  <c:v>0.24031007751938</c:v>
                </c:pt>
                <c:pt idx="3">
                  <c:v>0.325301204819277</c:v>
                </c:pt>
                <c:pt idx="4">
                  <c:v>0.285714285714286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27"/>
        <c:axId val="-1939936480"/>
        <c:axId val="-1939925056"/>
      </c:barChart>
      <c:catAx>
        <c:axId val="-19399364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25056"/>
        <c:crosses val="autoZero"/>
        <c:auto val="1"/>
        <c:lblAlgn val="ctr"/>
        <c:lblOffset val="100"/>
        <c:noMultiLvlLbl val="0"/>
      </c:catAx>
      <c:valAx>
        <c:axId val="-1939925056"/>
        <c:scaling>
          <c:orientation val="minMax"/>
          <c:max val="1"/>
          <c:min val="0"/>
        </c:scaling>
        <c:delete val="0"/>
        <c:axPos val="l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36480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使用体验满意度评价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0.189309576837416</c:v>
                </c:pt>
                <c:pt idx="1">
                  <c:v>0.209150326797386</c:v>
                </c:pt>
                <c:pt idx="2">
                  <c:v>0.0930232558139535</c:v>
                </c:pt>
                <c:pt idx="3">
                  <c:v>0.216867469879518</c:v>
                </c:pt>
                <c:pt idx="4">
                  <c:v>0.273809523809524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27"/>
        <c:axId val="-1939934848"/>
        <c:axId val="-1939926688"/>
      </c:barChart>
      <c:catAx>
        <c:axId val="-1939934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26688"/>
        <c:crosses val="autoZero"/>
        <c:auto val="1"/>
        <c:lblAlgn val="ctr"/>
        <c:lblOffset val="100"/>
        <c:noMultiLvlLbl val="0"/>
      </c:catAx>
      <c:valAx>
        <c:axId val="-1939926688"/>
        <c:scaling>
          <c:orientation val="minMax"/>
          <c:max val="1"/>
          <c:min val="0"/>
        </c:scaling>
        <c:delete val="0"/>
        <c:axPos val="l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34848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使用体验满意度评价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Sheet1!$B$2:$B$6</c:f>
              <c:numCache>
                <c:formatCode>0.0%</c:formatCode>
                <c:ptCount val="5"/>
                <c:pt idx="0">
                  <c:v>0.55902004454343</c:v>
                </c:pt>
                <c:pt idx="1">
                  <c:v>0.712418300653595</c:v>
                </c:pt>
                <c:pt idx="2">
                  <c:v>0.511627906976744</c:v>
                </c:pt>
                <c:pt idx="3">
                  <c:v>0.397590361445783</c:v>
                </c:pt>
                <c:pt idx="4">
                  <c:v>0.511904761904762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-27"/>
        <c:axId val="-1939934304"/>
        <c:axId val="-1939933760"/>
      </c:barChart>
      <c:catAx>
        <c:axId val="-1939934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33760"/>
        <c:crosses val="autoZero"/>
        <c:auto val="1"/>
        <c:lblAlgn val="ctr"/>
        <c:lblOffset val="100"/>
        <c:noMultiLvlLbl val="0"/>
      </c:catAx>
      <c:valAx>
        <c:axId val="-1939933760"/>
        <c:scaling>
          <c:orientation val="minMax"/>
          <c:max val="1"/>
          <c:min val="0"/>
        </c:scaling>
        <c:delete val="0"/>
        <c:axPos val="l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34304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bg1">
          <a:lumMod val="75000"/>
        </a:schemeClr>
      </a:solidFill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7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Sheet1!$I$49</c:f>
              <c:strCache>
                <c:ptCount val="1"/>
                <c:pt idx="0">
                  <c:v>已购整体</c:v>
                </c:pt>
              </c:strCache>
            </c:strRef>
          </c:tx>
          <c:spPr>
            <a:solidFill>
              <a:srgbClr val="005BAC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</c:dPt>
          <c:dPt>
            <c:idx val="14"/>
            <c:invertIfNegative val="0"/>
            <c:bubble3D val="0"/>
            <c:spPr>
              <a:solidFill>
                <a:srgbClr val="005BAC"/>
              </a:solidFill>
              <a:ln>
                <a:noFill/>
              </a:ln>
              <a:effectLst/>
            </c:spPr>
          </c:dPt>
          <c:dPt>
            <c:idx val="17"/>
            <c:invertIfNegative val="0"/>
            <c:bubble3D val="0"/>
            <c:spPr>
              <a:solidFill>
                <a:srgbClr val="005BAC"/>
              </a:solidFill>
              <a:ln>
                <a:noFill/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multiLvlStrRef>
              <c:f>Sheet1!$G$50:$H$68</c:f>
              <c:multiLvlStrCache>
                <c:ptCount val="19"/>
                <c:lvl>
                  <c:pt idx="0">
                    <c:v>微信群咨询交流</c:v>
                  </c:pt>
                  <c:pt idx="1">
                    <c:v>咨询家人/朋友/同事/邻居</c:v>
                  </c:pt>
                  <c:pt idx="2">
                    <c:v>传统电商平台（京东、天猫等）</c:v>
                  </c:pt>
                  <c:pt idx="3">
                    <c:v>自己去门店体验</c:v>
                  </c:pt>
                  <c:pt idx="4">
                    <c:v>小红书等生活分享平台</c:v>
                  </c:pt>
                  <c:pt idx="5">
                    <c:v>知乎等社交问答平台</c:v>
                  </c:pt>
                  <c:pt idx="6">
                    <c:v>B站等视频社交平台</c:v>
                  </c:pt>
                  <c:pt idx="7">
                    <c:v>抖音/快手等短视频APP</c:v>
                  </c:pt>
                  <c:pt idx="8">
                    <c:v>IT/科技网站</c:v>
                  </c:pt>
                  <c:pt idx="9">
                    <c:v>中关村在线测评网站等</c:v>
                  </c:pt>
                  <c:pt idx="10">
                    <c:v>专业论坛/贴吧</c:v>
                  </c:pt>
                  <c:pt idx="11">
                    <c:v>微信公众号</c:v>
                  </c:pt>
                  <c:pt idx="12">
                    <c:v>新浪微博</c:v>
                  </c:pt>
                  <c:pt idx="13">
                    <c:v>搜索引擎/浏览器</c:v>
                  </c:pt>
                  <c:pt idx="14">
                    <c:v>品牌/产品发布会</c:v>
                  </c:pt>
                  <c:pt idx="15">
                    <c:v>品牌官网/商城</c:v>
                  </c:pt>
                  <c:pt idx="16">
                    <c:v>电商直播</c:v>
                  </c:pt>
                  <c:pt idx="17">
                    <c:v>广告（电视、户外）</c:v>
                  </c:pt>
                  <c:pt idx="18">
                    <c:v>卖场促销员</c:v>
                  </c:pt>
                </c:lvl>
                <c:lvl>
                  <c:pt idx="0">
                    <c:v>用户评价</c:v>
                  </c:pt>
                  <c:pt idx="4">
                    <c:v>内容平台</c:v>
                  </c:pt>
                  <c:pt idx="8">
                    <c:v>第三方评价</c:v>
                  </c:pt>
                  <c:pt idx="14">
                    <c:v>品牌宣传</c:v>
                  </c:pt>
                </c:lvl>
              </c:multiLvlStrCache>
            </c:multiLvlStrRef>
          </c:cat>
          <c:val>
            <c:numRef>
              <c:f>Sheet1!$I$50:$I$68</c:f>
              <c:numCache>
                <c:formatCode>0.00%</c:formatCode>
                <c:ptCount val="19"/>
                <c:pt idx="0">
                  <c:v>0.076</c:v>
                </c:pt>
                <c:pt idx="1">
                  <c:v>0.189</c:v>
                </c:pt>
                <c:pt idx="2">
                  <c:v>0.526</c:v>
                </c:pt>
                <c:pt idx="3">
                  <c:v>0.174</c:v>
                </c:pt>
                <c:pt idx="4">
                  <c:v>0.203</c:v>
                </c:pt>
                <c:pt idx="5">
                  <c:v>0.167</c:v>
                </c:pt>
                <c:pt idx="6">
                  <c:v>0.192</c:v>
                </c:pt>
                <c:pt idx="7">
                  <c:v>0.232</c:v>
                </c:pt>
                <c:pt idx="8">
                  <c:v>0.129</c:v>
                </c:pt>
                <c:pt idx="9">
                  <c:v>0.078</c:v>
                </c:pt>
                <c:pt idx="10">
                  <c:v>0.134</c:v>
                </c:pt>
                <c:pt idx="11">
                  <c:v>0.073</c:v>
                </c:pt>
                <c:pt idx="12">
                  <c:v>0.094</c:v>
                </c:pt>
                <c:pt idx="13">
                  <c:v>0.102</c:v>
                </c:pt>
                <c:pt idx="14">
                  <c:v>0.082</c:v>
                </c:pt>
                <c:pt idx="15">
                  <c:v>0.16</c:v>
                </c:pt>
                <c:pt idx="16">
                  <c:v>0.156</c:v>
                </c:pt>
                <c:pt idx="17">
                  <c:v>0.085</c:v>
                </c:pt>
                <c:pt idx="18">
                  <c:v>0.098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56965760"/>
        <c:axId val="456966320"/>
      </c:barChart>
      <c:catAx>
        <c:axId val="45696576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456966320"/>
        <c:crosses val="autoZero"/>
        <c:auto val="1"/>
        <c:lblAlgn val="ctr"/>
        <c:lblOffset val="100"/>
        <c:noMultiLvlLbl val="0"/>
      </c:catAx>
      <c:valAx>
        <c:axId val="456966320"/>
        <c:scaling>
          <c:orientation val="minMax"/>
          <c:max val="0.8"/>
        </c:scaling>
        <c:delete val="0"/>
        <c:axPos val="t"/>
        <c:numFmt formatCode="0.0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4569657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spc="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  <a:r>
              <a:rPr lang="en-US"/>
              <a:t>800</a:t>
            </a:r>
            <a:r>
              <a:rPr lang="zh-CN"/>
              <a:t>元</a:t>
            </a:r>
            <a:r>
              <a:rPr lang="en-US"/>
              <a:t>- </a:t>
            </a:r>
            <a:r>
              <a:rPr lang="zh-CN"/>
              <a:t>品牌</a:t>
            </a:r>
            <a:r>
              <a:rPr lang="en-US"/>
              <a:t>TOP5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522111111111111"/>
          <c:y val="0.213795498084291"/>
          <c:w val="0.896055555555556"/>
          <c:h val="0.7077777777777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销量份额</c:v>
                </c:pt>
              </c:strCache>
            </c:strRef>
          </c:tx>
          <c:spPr>
            <a:solidFill>
              <a:srgbClr val="F2941D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2941D"/>
              </a:solidFill>
              <a:ln>
                <a:noFill/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石将军</c:v>
                </c:pt>
                <c:pt idx="1">
                  <c:v>小米</c:v>
                </c:pt>
                <c:pt idx="2">
                  <c:v>英典</c:v>
                </c:pt>
                <c:pt idx="3">
                  <c:v>幻侣</c:v>
                </c:pt>
                <c:pt idx="4">
                  <c:v>威恒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0.134232688280852</c:v>
                </c:pt>
                <c:pt idx="1">
                  <c:v>0.123674513162667</c:v>
                </c:pt>
                <c:pt idx="2">
                  <c:v>0.09840072907491</c:v>
                </c:pt>
                <c:pt idx="3">
                  <c:v>0.0703380505780479</c:v>
                </c:pt>
                <c:pt idx="4">
                  <c:v>0.0669517536507085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30"/>
        <c:axId val="-1596214704"/>
        <c:axId val="-1596206544"/>
      </c:barChart>
      <c:catAx>
        <c:axId val="-1596214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  <a:r>
                  <a:rPr lang="en-US"/>
                  <a:t>TOP5=49%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0.536088888888889"/>
              <c:y val="0.17553400383141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>
                <a:lumMod val="15000"/>
                <a:lumOff val="85000"/>
              </a:sys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206544"/>
        <c:crosses val="autoZero"/>
        <c:auto val="1"/>
        <c:lblAlgn val="ctr"/>
        <c:lblOffset val="100"/>
        <c:noMultiLvlLbl val="0"/>
      </c:catAx>
      <c:valAx>
        <c:axId val="-1596206544"/>
        <c:scaling>
          <c:orientation val="minMax"/>
          <c:max val="0.5"/>
        </c:scaling>
        <c:delete val="0"/>
        <c:axPos val="l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21470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rgbClr val="E7E6E6"/>
      </a:solidFill>
      <a:round/>
    </a:ln>
    <a:effectLst/>
  </c:spPr>
  <c:txPr>
    <a:bodyPr/>
    <a:lstStyle/>
    <a:p>
      <a:pPr>
        <a:defRPr lang="zh-CN" sz="1000">
          <a:solidFill>
            <a:sysClr val="windowText" lastClr="000000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8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已购整体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传统电商</c:v>
                </c:pt>
                <c:pt idx="1">
                  <c:v>门店体验</c:v>
                </c:pt>
                <c:pt idx="2">
                  <c:v>抖/快APP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0.256124721603563</c:v>
                </c:pt>
                <c:pt idx="1">
                  <c:v>0.131403118040089</c:v>
                </c:pt>
                <c:pt idx="2">
                  <c:v>0.0824053452115813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1978660576"/>
        <c:axId val="-1978660032"/>
      </c:barChart>
      <c:catAx>
        <c:axId val="-197866057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78660032"/>
        <c:crosses val="autoZero"/>
        <c:auto val="1"/>
        <c:lblAlgn val="ctr"/>
        <c:lblOffset val="100"/>
        <c:noMultiLvlLbl val="0"/>
      </c:catAx>
      <c:valAx>
        <c:axId val="-1978660032"/>
        <c:scaling>
          <c:orientation val="minMax"/>
        </c:scaling>
        <c:delete val="0"/>
        <c:axPos val="t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78660576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8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专业品牌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传统电商</c:v>
                </c:pt>
                <c:pt idx="1">
                  <c:v>咨询亲友</c:v>
                </c:pt>
                <c:pt idx="2">
                  <c:v>门店体验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0.287581699346405</c:v>
                </c:pt>
                <c:pt idx="1">
                  <c:v>0.117647058823529</c:v>
                </c:pt>
                <c:pt idx="2">
                  <c:v>0.111111111111111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1978656768"/>
        <c:axId val="-1978656224"/>
      </c:barChart>
      <c:catAx>
        <c:axId val="-197865676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78656224"/>
        <c:crosses val="autoZero"/>
        <c:auto val="1"/>
        <c:lblAlgn val="ctr"/>
        <c:lblOffset val="100"/>
        <c:noMultiLvlLbl val="0"/>
      </c:catAx>
      <c:valAx>
        <c:axId val="-1978656224"/>
        <c:scaling>
          <c:orientation val="minMax"/>
        </c:scaling>
        <c:delete val="0"/>
        <c:axPos val="t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7865676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8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综合国产</c:v>
                </c:pt>
              </c:strCache>
            </c:strRef>
          </c:tx>
          <c:spPr>
            <a:solidFill>
              <a:srgbClr val="F2941D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传统电商</c:v>
                </c:pt>
                <c:pt idx="1">
                  <c:v>知乎</c:v>
                </c:pt>
                <c:pt idx="2">
                  <c:v>小红书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0.248062015503876</c:v>
                </c:pt>
                <c:pt idx="1">
                  <c:v>0.0930232558139535</c:v>
                </c:pt>
                <c:pt idx="2">
                  <c:v>0.0852713178294574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1939937568"/>
        <c:axId val="-1939925600"/>
      </c:barChart>
      <c:catAx>
        <c:axId val="-193993756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25600"/>
        <c:crosses val="autoZero"/>
        <c:auto val="1"/>
        <c:lblAlgn val="ctr"/>
        <c:lblOffset val="100"/>
        <c:noMultiLvlLbl val="0"/>
      </c:catAx>
      <c:valAx>
        <c:axId val="-1939925600"/>
        <c:scaling>
          <c:orientation val="minMax"/>
        </c:scaling>
        <c:delete val="0"/>
        <c:axPos val="t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37568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8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淘系品牌</c:v>
                </c:pt>
              </c:strCache>
            </c:strRef>
          </c:tx>
          <c:spPr>
            <a:solidFill>
              <a:srgbClr val="804A96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传统电商</c:v>
                </c:pt>
                <c:pt idx="1">
                  <c:v>门店体验</c:v>
                </c:pt>
                <c:pt idx="2">
                  <c:v>抖快APP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0.301204819277108</c:v>
                </c:pt>
                <c:pt idx="1">
                  <c:v>0.180722891566265</c:v>
                </c:pt>
                <c:pt idx="2">
                  <c:v>0.0843373493975904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1939937024"/>
        <c:axId val="-1939931040"/>
      </c:barChart>
      <c:catAx>
        <c:axId val="-193993702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31040"/>
        <c:crosses val="autoZero"/>
        <c:auto val="1"/>
        <c:lblAlgn val="ctr"/>
        <c:lblOffset val="100"/>
        <c:noMultiLvlLbl val="0"/>
      </c:catAx>
      <c:valAx>
        <c:axId val="-1939931040"/>
        <c:scaling>
          <c:orientation val="minMax"/>
        </c:scaling>
        <c:delete val="0"/>
        <c:axPos val="t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37024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8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综合外资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门店体验</c:v>
                </c:pt>
                <c:pt idx="1">
                  <c:v>传统电商</c:v>
                </c:pt>
                <c:pt idx="2">
                  <c:v>抖快APP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0.202380952380952</c:v>
                </c:pt>
                <c:pt idx="1">
                  <c:v>0.166666666666667</c:v>
                </c:pt>
                <c:pt idx="2">
                  <c:v>0.166666666666667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-1939924512"/>
        <c:axId val="-1939930496"/>
      </c:barChart>
      <c:catAx>
        <c:axId val="-193992451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30496"/>
        <c:crosses val="autoZero"/>
        <c:auto val="1"/>
        <c:lblAlgn val="ctr"/>
        <c:lblOffset val="100"/>
        <c:noMultiLvlLbl val="0"/>
      </c:catAx>
      <c:valAx>
        <c:axId val="-1939930496"/>
        <c:scaling>
          <c:orientation val="minMax"/>
        </c:scaling>
        <c:delete val="0"/>
        <c:axPos val="t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24512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8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80" b="0" i="0" u="none" strike="noStrike" kern="1200" spc="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Sheet1!$N$109</c:f>
              <c:strCache>
                <c:ptCount val="1"/>
                <c:pt idx="0">
                  <c:v>猫眼大屏</c:v>
                </c:pt>
              </c:strCache>
            </c:strRef>
          </c:tx>
          <c:spPr>
            <a:solidFill>
              <a:srgbClr val="005BAC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2941D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005BAC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F2941D"/>
              </a:solidFill>
              <a:ln>
                <a:noFill/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Sheet1!$L$110:$M$114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Sheet1!$N$110:$N$114</c:f>
              <c:numCache>
                <c:formatCode>0.0%</c:formatCode>
                <c:ptCount val="5"/>
                <c:pt idx="0">
                  <c:v>0.2754</c:v>
                </c:pt>
                <c:pt idx="1">
                  <c:v>0.3208</c:v>
                </c:pt>
                <c:pt idx="2">
                  <c:v>0.2051</c:v>
                </c:pt>
                <c:pt idx="3">
                  <c:v>0.25</c:v>
                </c:pt>
                <c:pt idx="4">
                  <c:v>0.3182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1939933216"/>
        <c:axId val="-1939932672"/>
      </c:barChart>
      <c:catAx>
        <c:axId val="-193993321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32672"/>
        <c:crosses val="autoZero"/>
        <c:auto val="1"/>
        <c:lblAlgn val="ctr"/>
        <c:lblOffset val="100"/>
        <c:noMultiLvlLbl val="0"/>
      </c:catAx>
      <c:valAx>
        <c:axId val="-1939932672"/>
        <c:scaling>
          <c:orientation val="minMax"/>
          <c:max val="1"/>
          <c:min val="0"/>
        </c:scaling>
        <c:delete val="0"/>
        <c:axPos val="t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332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8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80" b="0" i="0" u="none" strike="noStrike" kern="1200" spc="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Sheet1!$O$109</c:f>
              <c:strCache>
                <c:ptCount val="1"/>
                <c:pt idx="0">
                  <c:v>防撬警报</c:v>
                </c:pt>
              </c:strCache>
            </c:strRef>
          </c:tx>
          <c:spPr>
            <a:solidFill>
              <a:srgbClr val="005BAC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2941D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005BAC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005BAC"/>
              </a:solidFill>
              <a:ln>
                <a:noFill/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Sheet1!$L$110:$M$114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Sheet1!$O$110:$O$114</c:f>
              <c:numCache>
                <c:formatCode>0.0%</c:formatCode>
                <c:ptCount val="5"/>
                <c:pt idx="0">
                  <c:v>0.6087</c:v>
                </c:pt>
                <c:pt idx="1">
                  <c:v>0.566</c:v>
                </c:pt>
                <c:pt idx="2">
                  <c:v>0.7436</c:v>
                </c:pt>
                <c:pt idx="3">
                  <c:v>0.5417</c:v>
                </c:pt>
                <c:pt idx="4">
                  <c:v>0.5455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1939931584"/>
        <c:axId val="-1939929952"/>
      </c:barChart>
      <c:catAx>
        <c:axId val="-193993158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29952"/>
        <c:crosses val="autoZero"/>
        <c:auto val="1"/>
        <c:lblAlgn val="ctr"/>
        <c:lblOffset val="100"/>
        <c:noMultiLvlLbl val="0"/>
      </c:catAx>
      <c:valAx>
        <c:axId val="-1939929952"/>
        <c:scaling>
          <c:orientation val="minMax"/>
          <c:max val="1"/>
          <c:min val="0"/>
        </c:scaling>
        <c:delete val="0"/>
        <c:axPos val="t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315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8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80" b="0" i="0" u="none" strike="noStrike" kern="1200" spc="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Sheet1!$P$109</c:f>
              <c:strCache>
                <c:ptCount val="1"/>
                <c:pt idx="0">
                  <c:v>门未关警报</c:v>
                </c:pt>
              </c:strCache>
            </c:strRef>
          </c:tx>
          <c:spPr>
            <a:solidFill>
              <a:srgbClr val="005BAC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5BAC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2941D"/>
              </a:solidFill>
              <a:ln>
                <a:noFill/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Sheet1!$L$110:$M$114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Sheet1!$P$110:$P$114</c:f>
              <c:numCache>
                <c:formatCode>0.0%</c:formatCode>
                <c:ptCount val="5"/>
                <c:pt idx="0">
                  <c:v>0.6304</c:v>
                </c:pt>
                <c:pt idx="1">
                  <c:v>0.6604</c:v>
                </c:pt>
                <c:pt idx="2">
                  <c:v>0.8462</c:v>
                </c:pt>
                <c:pt idx="3">
                  <c:v>0.5833</c:v>
                </c:pt>
                <c:pt idx="4">
                  <c:v>0.2273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1939927232"/>
        <c:axId val="-1937364800"/>
      </c:barChart>
      <c:catAx>
        <c:axId val="-193992723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7364800"/>
        <c:crosses val="autoZero"/>
        <c:auto val="1"/>
        <c:lblAlgn val="ctr"/>
        <c:lblOffset val="100"/>
        <c:noMultiLvlLbl val="0"/>
      </c:catAx>
      <c:valAx>
        <c:axId val="-1937364800"/>
        <c:scaling>
          <c:orientation val="minMax"/>
          <c:max val="1"/>
          <c:min val="0"/>
        </c:scaling>
        <c:delete val="0"/>
        <c:axPos val="t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99272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8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80" b="0" i="0" u="none" strike="noStrike" kern="1200" spc="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Sheet1!$Q$109</c:f>
              <c:strCache>
                <c:ptCount val="1"/>
                <c:pt idx="0">
                  <c:v>劫持警报</c:v>
                </c:pt>
              </c:strCache>
            </c:strRef>
          </c:tx>
          <c:spPr>
            <a:solidFill>
              <a:srgbClr val="005BAC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2941D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F2941D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005BAC"/>
              </a:solidFill>
              <a:ln>
                <a:noFill/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Sheet1!$L$110:$M$114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Sheet1!$Q$110:$Q$114</c:f>
              <c:numCache>
                <c:formatCode>0.0%</c:formatCode>
                <c:ptCount val="5"/>
                <c:pt idx="0">
                  <c:v>0.2536</c:v>
                </c:pt>
                <c:pt idx="1">
                  <c:v>0.1509</c:v>
                </c:pt>
                <c:pt idx="2">
                  <c:v>0.3333</c:v>
                </c:pt>
                <c:pt idx="3">
                  <c:v>0.3333</c:v>
                </c:pt>
                <c:pt idx="4">
                  <c:v>0.2727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1937368608"/>
        <c:axId val="-1937365888"/>
      </c:barChart>
      <c:catAx>
        <c:axId val="-193736860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7365888"/>
        <c:crosses val="autoZero"/>
        <c:auto val="1"/>
        <c:lblAlgn val="ctr"/>
        <c:lblOffset val="100"/>
        <c:noMultiLvlLbl val="0"/>
      </c:catAx>
      <c:valAx>
        <c:axId val="-1937365888"/>
        <c:scaling>
          <c:orientation val="minMax"/>
          <c:max val="1"/>
          <c:min val="0"/>
        </c:scaling>
        <c:delete val="0"/>
        <c:axPos val="t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736860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8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80" b="0" i="0" u="none" strike="noStrike" kern="1200" spc="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Sheet1!$R$109</c:f>
              <c:strCache>
                <c:ptCount val="1"/>
                <c:pt idx="0">
                  <c:v>摄像头/录像</c:v>
                </c:pt>
              </c:strCache>
            </c:strRef>
          </c:tx>
          <c:spPr>
            <a:solidFill>
              <a:srgbClr val="005BAC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5BAC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2941D"/>
              </a:solidFill>
              <a:ln>
                <a:noFill/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Sheet1!$L$110:$M$114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Sheet1!$R$110:$R$114</c:f>
              <c:numCache>
                <c:formatCode>0.0%</c:formatCode>
                <c:ptCount val="5"/>
                <c:pt idx="0">
                  <c:v>0.5072</c:v>
                </c:pt>
                <c:pt idx="1">
                  <c:v>0.566</c:v>
                </c:pt>
                <c:pt idx="2">
                  <c:v>0.5897</c:v>
                </c:pt>
                <c:pt idx="3">
                  <c:v>0.375</c:v>
                </c:pt>
                <c:pt idx="4">
                  <c:v>0.3636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1937370240"/>
        <c:axId val="-1937363168"/>
      </c:barChart>
      <c:catAx>
        <c:axId val="-1937370240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7363168"/>
        <c:crosses val="autoZero"/>
        <c:auto val="1"/>
        <c:lblAlgn val="ctr"/>
        <c:lblOffset val="100"/>
        <c:noMultiLvlLbl val="0"/>
      </c:catAx>
      <c:valAx>
        <c:axId val="-1937363168"/>
        <c:scaling>
          <c:orientation val="minMax"/>
          <c:max val="1"/>
          <c:min val="0"/>
        </c:scaling>
        <c:delete val="0"/>
        <c:axPos val="t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73702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200" b="0" i="0" u="none" strike="noStrike" kern="1200" spc="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  <a:r>
              <a:rPr lang="en-US"/>
              <a:t>1000-1299</a:t>
            </a:r>
            <a:r>
              <a:rPr lang="zh-CN"/>
              <a:t>元 品牌</a:t>
            </a:r>
            <a:r>
              <a:rPr lang="en-US"/>
              <a:t>TOP5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0522111111111111"/>
          <c:y val="0.213795498084291"/>
          <c:w val="0.896055555555556"/>
          <c:h val="0.7077777777777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销量份额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ysClr val="windowText" lastClr="000000">
                          <a:lumMod val="35000"/>
                          <a:lumOff val="65000"/>
                        </a:sys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小米</c:v>
                </c:pt>
                <c:pt idx="1">
                  <c:v>爵象</c:v>
                </c:pt>
                <c:pt idx="2">
                  <c:v>凯迪仕</c:v>
                </c:pt>
                <c:pt idx="3">
                  <c:v>奕帆</c:v>
                </c:pt>
                <c:pt idx="4">
                  <c:v>VOC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0.305005856291694</c:v>
                </c:pt>
                <c:pt idx="1">
                  <c:v>0.115058308295565</c:v>
                </c:pt>
                <c:pt idx="2">
                  <c:v>0.0813464378469216</c:v>
                </c:pt>
                <c:pt idx="3">
                  <c:v>0.0513214849518766</c:v>
                </c:pt>
                <c:pt idx="4">
                  <c:v>0.0339766766817742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30"/>
        <c:axId val="-1596192400"/>
        <c:axId val="-1596212528"/>
      </c:barChart>
      <c:catAx>
        <c:axId val="-15961924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lang="zh-CN" sz="1000" b="0" i="0" u="none" strike="noStrike" kern="1200" baseline="0">
                    <a:solidFill>
                      <a:sysClr val="windowText" lastClr="0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  <a:cs typeface="+mn-cs"/>
                    <a:sym typeface="黑体" panose="02010609060101010101" pitchFamily="49" charset="-122"/>
                  </a:defRPr>
                </a:pPr>
                <a:r>
                  <a:rPr lang="en-US"/>
                  <a:t>TOP5=59%</a:t>
                </a:r>
                <a:endParaRPr lang="zh-CN"/>
              </a:p>
            </c:rich>
          </c:tx>
          <c:layout>
            <c:manualLayout>
              <c:xMode val="edge"/>
              <c:yMode val="edge"/>
              <c:x val="0.536088888888889"/>
              <c:y val="0.175534003831417"/>
            </c:manualLayout>
          </c:layout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ysClr val="windowText" lastClr="000000">
                <a:lumMod val="15000"/>
                <a:lumOff val="85000"/>
              </a:sys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212528"/>
        <c:crosses val="autoZero"/>
        <c:auto val="1"/>
        <c:lblAlgn val="ctr"/>
        <c:lblOffset val="100"/>
        <c:noMultiLvlLbl val="0"/>
      </c:catAx>
      <c:valAx>
        <c:axId val="-1596212528"/>
        <c:scaling>
          <c:orientation val="minMax"/>
          <c:max val="0.5"/>
        </c:scaling>
        <c:delete val="0"/>
        <c:axPos val="l"/>
        <c:numFmt formatCode="0%" sourceLinked="0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ysClr val="windowText" lastClr="0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defRPr>
            </a:pPr>
          </a:p>
        </c:txPr>
        <c:crossAx val="-1596192400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solidFill>
        <a:srgbClr val="E7E6E6"/>
      </a:solidFill>
      <a:round/>
    </a:ln>
    <a:effectLst/>
  </c:spPr>
  <c:txPr>
    <a:bodyPr/>
    <a:lstStyle/>
    <a:p>
      <a:pPr>
        <a:defRPr lang="zh-CN" sz="1000">
          <a:solidFill>
            <a:sysClr val="windowText" lastClr="000000"/>
          </a:solidFill>
          <a:latin typeface="黑体" panose="02010609060101010101" pitchFamily="49" charset="-122"/>
          <a:ea typeface="黑体" panose="02010609060101010101" pitchFamily="49" charset="-122"/>
          <a:sym typeface="黑体" panose="02010609060101010101" pitchFamily="49" charset="-122"/>
        </a:defRPr>
      </a:pPr>
    </a:p>
  </c:txPr>
  <c:externalData r:id="rId1">
    <c:autoUpdate val="0"/>
  </c:externalData>
</c:chartSpace>
</file>

<file path=ppt/charts/chart9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80" b="0" i="0" u="none" strike="noStrike" kern="1200" spc="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Sheet1!$S$109</c:f>
              <c:strCache>
                <c:ptCount val="1"/>
                <c:pt idx="0">
                  <c:v>门外逗留提醒</c:v>
                </c:pt>
              </c:strCache>
            </c:strRef>
          </c:tx>
          <c:spPr>
            <a:solidFill>
              <a:srgbClr val="005BAC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005BAC"/>
              </a:solidFill>
              <a:ln>
                <a:noFill/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2941D"/>
              </a:solidFill>
              <a:ln>
                <a:noFill/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Sheet1!$L$110:$M$114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Sheet1!$S$110:$S$114</c:f>
              <c:numCache>
                <c:formatCode>0.0%</c:formatCode>
                <c:ptCount val="5"/>
                <c:pt idx="0">
                  <c:v>0.3841</c:v>
                </c:pt>
                <c:pt idx="1">
                  <c:v>0.3396</c:v>
                </c:pt>
                <c:pt idx="2">
                  <c:v>0.5385</c:v>
                </c:pt>
                <c:pt idx="3">
                  <c:v>0.3333</c:v>
                </c:pt>
                <c:pt idx="4">
                  <c:v>0.2727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1937364256"/>
        <c:axId val="-1937375680"/>
      </c:barChart>
      <c:catAx>
        <c:axId val="-193736425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7375680"/>
        <c:crosses val="autoZero"/>
        <c:auto val="1"/>
        <c:lblAlgn val="ctr"/>
        <c:lblOffset val="100"/>
        <c:noMultiLvlLbl val="0"/>
      </c:catAx>
      <c:valAx>
        <c:axId val="-1937375680"/>
        <c:scaling>
          <c:orientation val="minMax"/>
          <c:max val="1"/>
          <c:min val="0"/>
        </c:scaling>
        <c:delete val="0"/>
        <c:axPos val="t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7364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80" b="0" i="0" u="none" strike="noStrike" kern="1200" spc="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Sheet1!$T$109</c:f>
              <c:strCache>
                <c:ptCount val="1"/>
                <c:pt idx="0">
                  <c:v>密码/指纹防试开</c:v>
                </c:pt>
              </c:strCache>
            </c:strRef>
          </c:tx>
          <c:spPr>
            <a:solidFill>
              <a:srgbClr val="005BAC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rgbClr val="005BAC"/>
              </a:solidFill>
              <a:ln>
                <a:noFill/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F2941D"/>
              </a:solidFill>
              <a:ln>
                <a:noFill/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Sheet1!$L$110:$M$114</c:f>
              <c:strCache>
                <c:ptCount val="5"/>
                <c:pt idx="0">
                  <c:v>已购整体</c:v>
                </c:pt>
                <c:pt idx="1">
                  <c:v>专业品牌</c:v>
                </c:pt>
                <c:pt idx="2">
                  <c:v>综合国产</c:v>
                </c:pt>
                <c:pt idx="3">
                  <c:v>淘系品牌</c:v>
                </c:pt>
                <c:pt idx="4">
                  <c:v>综合外资</c:v>
                </c:pt>
              </c:strCache>
            </c:strRef>
          </c:cat>
          <c:val>
            <c:numRef>
              <c:f>Sheet1!$T$110:$T$114</c:f>
              <c:numCache>
                <c:formatCode>0.0%</c:formatCode>
                <c:ptCount val="5"/>
                <c:pt idx="0">
                  <c:v>0.5362</c:v>
                </c:pt>
                <c:pt idx="1">
                  <c:v>0.5472</c:v>
                </c:pt>
                <c:pt idx="2">
                  <c:v>0.5385</c:v>
                </c:pt>
                <c:pt idx="3">
                  <c:v>0.4583</c:v>
                </c:pt>
                <c:pt idx="4">
                  <c:v>0.5909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axId val="-1937375136"/>
        <c:axId val="-1937369696"/>
      </c:barChart>
      <c:catAx>
        <c:axId val="-1937375136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7369696"/>
        <c:crosses val="autoZero"/>
        <c:auto val="1"/>
        <c:lblAlgn val="ctr"/>
        <c:lblOffset val="100"/>
        <c:noMultiLvlLbl val="0"/>
      </c:catAx>
      <c:valAx>
        <c:axId val="-1937369696"/>
        <c:scaling>
          <c:orientation val="minMax"/>
          <c:max val="1"/>
          <c:min val="0"/>
        </c:scaling>
        <c:delete val="0"/>
        <c:axPos val="t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73751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72275201111649"/>
          <c:y val="0.0454413357001115"/>
          <c:w val="0.902772479888835"/>
          <c:h val="0.9091173285997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Sheet2!$F$20</c:f>
              <c:strCache>
                <c:ptCount val="1"/>
                <c:pt idx="0">
                  <c:v>已购用户</c:v>
                </c:pt>
              </c:strCache>
            </c:strRef>
          </c:tx>
          <c:spPr>
            <a:solidFill>
              <a:srgbClr val="FFFFFF">
                <a:lumMod val="65000"/>
              </a:srgbClr>
            </a:solidFill>
            <a:ln>
              <a:solidFill>
                <a:srgbClr val="FFFFFF">
                  <a:lumMod val="65000"/>
                </a:srgbClr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FFFF">
                  <a:lumMod val="65000"/>
                </a:srgbClr>
              </a:solidFill>
              <a:ln>
                <a:solidFill>
                  <a:srgbClr val="FFFFFF">
                    <a:lumMod val="65000"/>
                  </a:srgbClr>
                </a:solidFill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FFFFFF">
                  <a:lumMod val="65000"/>
                </a:srgbClr>
              </a:solidFill>
              <a:ln>
                <a:solidFill>
                  <a:srgbClr val="FFFFFF">
                    <a:lumMod val="65000"/>
                  </a:srgbClr>
                </a:solidFill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FFFFF">
                  <a:lumMod val="65000"/>
                </a:srgbClr>
              </a:solidFill>
              <a:ln>
                <a:solidFill>
                  <a:srgbClr val="FFFFFF">
                    <a:lumMod val="65000"/>
                  </a:srgbClr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FFFFFF">
                  <a:lumMod val="65000"/>
                </a:srgbClr>
              </a:solidFill>
              <a:ln>
                <a:solidFill>
                  <a:srgbClr val="FFFFFF">
                    <a:lumMod val="65000"/>
                  </a:srgbClr>
                </a:solidFill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FFFFFF">
                  <a:lumMod val="65000"/>
                </a:srgbClr>
              </a:solidFill>
              <a:ln>
                <a:solidFill>
                  <a:srgbClr val="FFFFFF">
                    <a:lumMod val="65000"/>
                  </a:srgbClr>
                </a:solidFill>
              </a:ln>
              <a:effectLst/>
            </c:spPr>
          </c:dPt>
          <c:dPt>
            <c:idx val="5"/>
            <c:invertIfNegative val="0"/>
            <c:bubble3D val="0"/>
            <c:spPr>
              <a:solidFill>
                <a:srgbClr val="FFFFFF">
                  <a:lumMod val="65000"/>
                </a:srgbClr>
              </a:solidFill>
              <a:ln>
                <a:solidFill>
                  <a:srgbClr val="FFFFFF">
                    <a:lumMod val="65000"/>
                  </a:srgbClr>
                </a:solidFill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rgbClr val="FFFFFF">
                  <a:lumMod val="65000"/>
                </a:srgbClr>
              </a:solidFill>
              <a:ln>
                <a:solidFill>
                  <a:srgbClr val="FFFFFF">
                    <a:lumMod val="65000"/>
                  </a:srgbClr>
                </a:solidFill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rgbClr val="FFFFFF">
                  <a:lumMod val="65000"/>
                </a:srgbClr>
              </a:solidFill>
              <a:ln>
                <a:solidFill>
                  <a:srgbClr val="FFFFFF">
                    <a:lumMod val="65000"/>
                  </a:srgbClr>
                </a:solidFill>
              </a:ln>
              <a:effectLst/>
            </c:spPr>
          </c:dPt>
          <c:dPt>
            <c:idx val="10"/>
            <c:invertIfNegative val="0"/>
            <c:bubble3D val="0"/>
            <c:spPr>
              <a:solidFill>
                <a:srgbClr val="FFFFFF">
                  <a:lumMod val="65000"/>
                </a:srgbClr>
              </a:solidFill>
              <a:ln>
                <a:solidFill>
                  <a:srgbClr val="FFFFFF">
                    <a:lumMod val="65000"/>
                  </a:srgbClr>
                </a:solidFill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Sheet2!$B$21:$B$34</c:f>
              <c:strCache>
                <c:ptCount val="14"/>
                <c:pt idx="0">
                  <c:v>产品功能全面</c:v>
                </c:pt>
                <c:pt idx="1">
                  <c:v>产品性价比高</c:v>
                </c:pt>
                <c:pt idx="2">
                  <c:v>产品性能好</c:v>
                </c:pt>
                <c:pt idx="3">
                  <c:v>产品质量好</c:v>
                </c:pt>
                <c:pt idx="4">
                  <c:v>促销力度、赠品</c:v>
                </c:pt>
                <c:pt idx="5">
                  <c:v>导购/客服服务</c:v>
                </c:pt>
                <c:pt idx="6">
                  <c:v>开锁方式多元化</c:v>
                </c:pt>
                <c:pt idx="7">
                  <c:v>开锁识别率高/反应快</c:v>
                </c:pt>
                <c:pt idx="8">
                  <c:v>品牌偏好</c:v>
                </c:pt>
                <c:pt idx="9">
                  <c:v>亲友极力推荐</c:v>
                </c:pt>
                <c:pt idx="10">
                  <c:v>售后服务有保障</c:v>
                </c:pt>
                <c:pt idx="11">
                  <c:v>外观设计新颖</c:v>
                </c:pt>
                <c:pt idx="12">
                  <c:v>已购用户评价高</c:v>
                </c:pt>
                <c:pt idx="13">
                  <c:v>智能家居/手机互联</c:v>
                </c:pt>
              </c:strCache>
            </c:strRef>
          </c:cat>
          <c:val>
            <c:numRef>
              <c:f>Sheet2!$F$21:$F$34</c:f>
              <c:numCache>
                <c:formatCode>0.0%</c:formatCode>
                <c:ptCount val="14"/>
                <c:pt idx="0">
                  <c:v>0.189309576837416</c:v>
                </c:pt>
                <c:pt idx="1">
                  <c:v>0.115812917594655</c:v>
                </c:pt>
                <c:pt idx="2">
                  <c:v>0.111358574610245</c:v>
                </c:pt>
                <c:pt idx="3">
                  <c:v>0.10022271714922</c:v>
                </c:pt>
                <c:pt idx="4">
                  <c:v>0.0690423162583519</c:v>
                </c:pt>
                <c:pt idx="5">
                  <c:v>0.0623608017817372</c:v>
                </c:pt>
                <c:pt idx="6">
                  <c:v>0.0534521158129176</c:v>
                </c:pt>
                <c:pt idx="7">
                  <c:v>0.0512249443207127</c:v>
                </c:pt>
                <c:pt idx="8">
                  <c:v>0.0467706013363029</c:v>
                </c:pt>
                <c:pt idx="9">
                  <c:v>0.0467706013363029</c:v>
                </c:pt>
                <c:pt idx="10">
                  <c:v>0.044543429844098</c:v>
                </c:pt>
                <c:pt idx="11">
                  <c:v>0.0378619153674833</c:v>
                </c:pt>
                <c:pt idx="12">
                  <c:v>0.0356347438752784</c:v>
                </c:pt>
                <c:pt idx="13">
                  <c:v>0.0334075723830735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937369152"/>
        <c:axId val="-1937371872"/>
      </c:barChart>
      <c:catAx>
        <c:axId val="-193736915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7371872"/>
        <c:crosses val="autoZero"/>
        <c:auto val="1"/>
        <c:lblAlgn val="ctr"/>
        <c:lblOffset val="100"/>
        <c:noMultiLvlLbl val="0"/>
      </c:catAx>
      <c:valAx>
        <c:axId val="-1937371872"/>
        <c:scaling>
          <c:orientation val="minMax"/>
          <c:max val="0.3"/>
          <c:min val="0"/>
        </c:scaling>
        <c:delete val="0"/>
        <c:axPos val="t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7369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72275201111649"/>
          <c:y val="0.0454413357001115"/>
          <c:w val="0.902772479888835"/>
          <c:h val="0.9091173285997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Sheet2!$F$20</c:f>
              <c:strCache>
                <c:ptCount val="1"/>
                <c:pt idx="0">
                  <c:v>已购专业</c:v>
                </c:pt>
              </c:strCache>
            </c:strRef>
          </c:tx>
          <c:spPr>
            <a:solidFill>
              <a:srgbClr val="005BAC"/>
            </a:solidFill>
            <a:ln>
              <a:solidFill>
                <a:srgbClr val="005BAC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5BAC"/>
              </a:solidFill>
              <a:ln>
                <a:solidFill>
                  <a:srgbClr val="005BAC"/>
                </a:solidFill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005BAC"/>
              </a:solidFill>
              <a:ln>
                <a:solidFill>
                  <a:srgbClr val="005BAC"/>
                </a:solidFill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005BAC"/>
              </a:solidFill>
              <a:ln>
                <a:solidFill>
                  <a:srgbClr val="005BAC"/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005BAC"/>
              </a:solidFill>
              <a:ln>
                <a:solidFill>
                  <a:srgbClr val="005BAC"/>
                </a:solidFill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rgbClr val="005BAC"/>
              </a:solidFill>
              <a:ln>
                <a:solidFill>
                  <a:srgbClr val="005BAC"/>
                </a:solidFill>
              </a:ln>
              <a:effectLst/>
            </c:spPr>
          </c:dPt>
          <c:dPt>
            <c:idx val="10"/>
            <c:invertIfNegative val="0"/>
            <c:bubble3D val="0"/>
            <c:spPr>
              <a:solidFill>
                <a:srgbClr val="005BAC"/>
              </a:solidFill>
              <a:ln>
                <a:solidFill>
                  <a:srgbClr val="005BAC"/>
                </a:solidFill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Sheet2!$B$21:$B$34</c:f>
              <c:strCache>
                <c:ptCount val="14"/>
                <c:pt idx="0">
                  <c:v>产品功能全面</c:v>
                </c:pt>
                <c:pt idx="1">
                  <c:v>产品性价比高</c:v>
                </c:pt>
                <c:pt idx="2">
                  <c:v>产品性能好</c:v>
                </c:pt>
                <c:pt idx="3">
                  <c:v>产品质量好</c:v>
                </c:pt>
                <c:pt idx="4">
                  <c:v>促销力度、赠品</c:v>
                </c:pt>
                <c:pt idx="5">
                  <c:v>导购/客服服务</c:v>
                </c:pt>
                <c:pt idx="6">
                  <c:v>开锁方式多元化</c:v>
                </c:pt>
                <c:pt idx="7">
                  <c:v>开锁识别率高/反应快</c:v>
                </c:pt>
                <c:pt idx="8">
                  <c:v>品牌偏好</c:v>
                </c:pt>
                <c:pt idx="9">
                  <c:v>亲友极力推荐</c:v>
                </c:pt>
                <c:pt idx="10">
                  <c:v>售后服务有保障</c:v>
                </c:pt>
                <c:pt idx="11">
                  <c:v>外观设计新颖</c:v>
                </c:pt>
                <c:pt idx="12">
                  <c:v>已购用户评价高</c:v>
                </c:pt>
                <c:pt idx="13">
                  <c:v>智能家居/手机互联</c:v>
                </c:pt>
              </c:strCache>
            </c:strRef>
          </c:cat>
          <c:val>
            <c:numRef>
              <c:f>Sheet2!$F$21:$F$34</c:f>
              <c:numCache>
                <c:formatCode>0.0%</c:formatCode>
                <c:ptCount val="14"/>
                <c:pt idx="0">
                  <c:v>0.203</c:v>
                </c:pt>
                <c:pt idx="1">
                  <c:v>0.144</c:v>
                </c:pt>
                <c:pt idx="2">
                  <c:v>0.137</c:v>
                </c:pt>
                <c:pt idx="3">
                  <c:v>0.098</c:v>
                </c:pt>
                <c:pt idx="4">
                  <c:v>0.033</c:v>
                </c:pt>
                <c:pt idx="5">
                  <c:v>0.072</c:v>
                </c:pt>
                <c:pt idx="6">
                  <c:v>0.039</c:v>
                </c:pt>
                <c:pt idx="7">
                  <c:v>0.046</c:v>
                </c:pt>
                <c:pt idx="8">
                  <c:v>0.078</c:v>
                </c:pt>
                <c:pt idx="9">
                  <c:v>0.033</c:v>
                </c:pt>
                <c:pt idx="10">
                  <c:v>0.02</c:v>
                </c:pt>
                <c:pt idx="11">
                  <c:v>0.033</c:v>
                </c:pt>
                <c:pt idx="12">
                  <c:v>0.039</c:v>
                </c:pt>
                <c:pt idx="13">
                  <c:v>0.026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937371328"/>
        <c:axId val="-1937376224"/>
      </c:barChart>
      <c:catAx>
        <c:axId val="-1937371328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7376224"/>
        <c:crosses val="autoZero"/>
        <c:auto val="1"/>
        <c:lblAlgn val="ctr"/>
        <c:lblOffset val="100"/>
        <c:noMultiLvlLbl val="0"/>
      </c:catAx>
      <c:valAx>
        <c:axId val="-1937376224"/>
        <c:scaling>
          <c:orientation val="minMax"/>
          <c:max val="0.3"/>
          <c:min val="0"/>
        </c:scaling>
        <c:delete val="0"/>
        <c:axPos val="t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73713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72275201111649"/>
          <c:y val="0.0454413357001115"/>
          <c:w val="0.811544093086402"/>
          <c:h val="0.9091173285997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Sheet2!$F$20</c:f>
              <c:strCache>
                <c:ptCount val="1"/>
                <c:pt idx="0">
                  <c:v>已购综合国产</c:v>
                </c:pt>
              </c:strCache>
            </c:strRef>
          </c:tx>
          <c:spPr>
            <a:solidFill>
              <a:srgbClr val="F2941D"/>
            </a:solidFill>
            <a:ln>
              <a:solidFill>
                <a:srgbClr val="F2941D"/>
              </a:solidFill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F2941D"/>
              </a:solidFill>
              <a:ln>
                <a:solidFill>
                  <a:srgbClr val="F2941D"/>
                </a:solidFill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F2941D"/>
              </a:solidFill>
              <a:ln>
                <a:solidFill>
                  <a:srgbClr val="F2941D"/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F2941D"/>
              </a:solidFill>
              <a:ln>
                <a:solidFill>
                  <a:srgbClr val="F2941D"/>
                </a:solidFill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F2941D"/>
              </a:solidFill>
              <a:ln>
                <a:solidFill>
                  <a:srgbClr val="F2941D"/>
                </a:solidFill>
              </a:ln>
              <a:effectLst/>
            </c:spPr>
          </c:dPt>
          <c:dPt>
            <c:idx val="6"/>
            <c:invertIfNegative val="0"/>
            <c:bubble3D val="0"/>
            <c:spPr>
              <a:solidFill>
                <a:srgbClr val="F2941D"/>
              </a:solidFill>
              <a:ln>
                <a:solidFill>
                  <a:srgbClr val="F2941D"/>
                </a:solidFill>
              </a:ln>
              <a:effectLst/>
            </c:spPr>
          </c:dPt>
          <c:dPt>
            <c:idx val="7"/>
            <c:invertIfNegative val="0"/>
            <c:bubble3D val="0"/>
            <c:spPr>
              <a:solidFill>
                <a:srgbClr val="F2941D"/>
              </a:solidFill>
              <a:ln>
                <a:solidFill>
                  <a:srgbClr val="F2941D"/>
                </a:solidFill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rgbClr val="F2941D"/>
              </a:solidFill>
              <a:ln>
                <a:solidFill>
                  <a:srgbClr val="F2941D"/>
                </a:solidFill>
              </a:ln>
              <a:effectLst/>
            </c:spPr>
          </c:dPt>
          <c:dPt>
            <c:idx val="9"/>
            <c:invertIfNegative val="0"/>
            <c:bubble3D val="0"/>
            <c:spPr>
              <a:solidFill>
                <a:srgbClr val="F2941D"/>
              </a:solidFill>
              <a:ln>
                <a:solidFill>
                  <a:srgbClr val="F2941D"/>
                </a:solidFill>
              </a:ln>
              <a:effectLst/>
            </c:spPr>
          </c:dPt>
          <c:dPt>
            <c:idx val="10"/>
            <c:invertIfNegative val="0"/>
            <c:bubble3D val="0"/>
            <c:spPr>
              <a:solidFill>
                <a:srgbClr val="F2941D"/>
              </a:solidFill>
              <a:ln>
                <a:solidFill>
                  <a:srgbClr val="F2941D"/>
                </a:solidFill>
              </a:ln>
              <a:effectLst/>
            </c:spPr>
          </c:dPt>
          <c:dPt>
            <c:idx val="11"/>
            <c:invertIfNegative val="0"/>
            <c:bubble3D val="0"/>
            <c:spPr>
              <a:solidFill>
                <a:srgbClr val="F2941D"/>
              </a:solidFill>
              <a:ln>
                <a:solidFill>
                  <a:srgbClr val="F2941D"/>
                </a:solidFill>
              </a:ln>
              <a:effectLst/>
            </c:spPr>
          </c:dPt>
          <c:dPt>
            <c:idx val="12"/>
            <c:invertIfNegative val="0"/>
            <c:bubble3D val="0"/>
            <c:spPr>
              <a:solidFill>
                <a:srgbClr val="F2941D"/>
              </a:solidFill>
              <a:ln>
                <a:solidFill>
                  <a:srgbClr val="F2941D"/>
                </a:solidFill>
              </a:ln>
              <a:effectLst/>
            </c:spPr>
          </c:dPt>
          <c:dPt>
            <c:idx val="13"/>
            <c:invertIfNegative val="0"/>
            <c:bubble3D val="0"/>
            <c:spPr>
              <a:solidFill>
                <a:srgbClr val="F2941D"/>
              </a:solidFill>
              <a:ln>
                <a:solidFill>
                  <a:srgbClr val="F2941D"/>
                </a:solidFill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Sheet2!$B$21:$B$34</c:f>
              <c:strCache>
                <c:ptCount val="14"/>
                <c:pt idx="0">
                  <c:v>产品功能全面</c:v>
                </c:pt>
                <c:pt idx="1">
                  <c:v>产品性价比高</c:v>
                </c:pt>
                <c:pt idx="2">
                  <c:v>产品性能好</c:v>
                </c:pt>
                <c:pt idx="3">
                  <c:v>产品质量好</c:v>
                </c:pt>
                <c:pt idx="4">
                  <c:v>促销力度、赠品</c:v>
                </c:pt>
                <c:pt idx="5">
                  <c:v>导购/客服服务</c:v>
                </c:pt>
                <c:pt idx="6">
                  <c:v>开锁方式多元化</c:v>
                </c:pt>
                <c:pt idx="7">
                  <c:v>开锁识别率高/反应快</c:v>
                </c:pt>
                <c:pt idx="8">
                  <c:v>品牌偏好</c:v>
                </c:pt>
                <c:pt idx="9">
                  <c:v>亲友极力推荐</c:v>
                </c:pt>
                <c:pt idx="10">
                  <c:v>售后服务有保障</c:v>
                </c:pt>
                <c:pt idx="11">
                  <c:v>外观设计新颖</c:v>
                </c:pt>
                <c:pt idx="12">
                  <c:v>已购用户评价高</c:v>
                </c:pt>
                <c:pt idx="13">
                  <c:v>智能家居/手机互联</c:v>
                </c:pt>
              </c:strCache>
            </c:strRef>
          </c:cat>
          <c:val>
            <c:numRef>
              <c:f>Sheet2!$F$21:$F$34</c:f>
              <c:numCache>
                <c:formatCode>0.0%</c:formatCode>
                <c:ptCount val="14"/>
                <c:pt idx="0">
                  <c:v>0.271</c:v>
                </c:pt>
                <c:pt idx="1">
                  <c:v>0.078</c:v>
                </c:pt>
                <c:pt idx="2">
                  <c:v>0.116</c:v>
                </c:pt>
                <c:pt idx="3">
                  <c:v>0.078</c:v>
                </c:pt>
                <c:pt idx="4">
                  <c:v>0.085</c:v>
                </c:pt>
                <c:pt idx="5">
                  <c:v>0.07</c:v>
                </c:pt>
                <c:pt idx="6">
                  <c:v>0.078</c:v>
                </c:pt>
                <c:pt idx="7">
                  <c:v>0.054</c:v>
                </c:pt>
                <c:pt idx="8">
                  <c:v>0.016</c:v>
                </c:pt>
                <c:pt idx="9">
                  <c:v>0.054</c:v>
                </c:pt>
                <c:pt idx="10">
                  <c:v>0.039</c:v>
                </c:pt>
                <c:pt idx="11">
                  <c:v>0.031</c:v>
                </c:pt>
                <c:pt idx="12">
                  <c:v>0.016</c:v>
                </c:pt>
                <c:pt idx="13">
                  <c:v>0.016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937363712"/>
        <c:axId val="-1937365344"/>
      </c:barChart>
      <c:catAx>
        <c:axId val="-193736371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7365344"/>
        <c:crosses val="autoZero"/>
        <c:auto val="1"/>
        <c:lblAlgn val="ctr"/>
        <c:lblOffset val="100"/>
        <c:noMultiLvlLbl val="0"/>
      </c:catAx>
      <c:valAx>
        <c:axId val="-1937365344"/>
        <c:scaling>
          <c:orientation val="minMax"/>
          <c:max val="0.3"/>
          <c:min val="0"/>
        </c:scaling>
        <c:delete val="0"/>
        <c:axPos val="t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73637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72275201111649"/>
          <c:y val="0.0454413357001115"/>
          <c:w val="0.834351171541555"/>
          <c:h val="0.9091173285997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Sheet2!$F$20</c:f>
              <c:strCache>
                <c:ptCount val="1"/>
                <c:pt idx="0">
                  <c:v>已购淘系</c:v>
                </c:pt>
              </c:strCache>
            </c:strRef>
          </c:tx>
          <c:spPr>
            <a:solidFill>
              <a:srgbClr val="804A96"/>
            </a:solidFill>
            <a:ln>
              <a:solidFill>
                <a:srgbClr val="804A96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804A96"/>
              </a:solidFill>
              <a:ln>
                <a:solidFill>
                  <a:srgbClr val="804A96"/>
                </a:solidFill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804A96"/>
              </a:solidFill>
              <a:ln>
                <a:solidFill>
                  <a:srgbClr val="804A96"/>
                </a:solidFill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804A96"/>
              </a:solidFill>
              <a:ln>
                <a:solidFill>
                  <a:srgbClr val="804A96"/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804A96"/>
              </a:solidFill>
              <a:ln>
                <a:solidFill>
                  <a:srgbClr val="804A96"/>
                </a:solidFill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804A96"/>
              </a:solidFill>
              <a:ln>
                <a:solidFill>
                  <a:srgbClr val="804A96"/>
                </a:solidFill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rgbClr val="804A96"/>
              </a:solidFill>
              <a:ln>
                <a:solidFill>
                  <a:srgbClr val="804A96"/>
                </a:solidFill>
              </a:ln>
              <a:effectLst/>
            </c:spPr>
          </c:dPt>
          <c:dPt>
            <c:idx val="9"/>
            <c:invertIfNegative val="0"/>
            <c:bubble3D val="0"/>
            <c:spPr>
              <a:solidFill>
                <a:srgbClr val="804A96"/>
              </a:solidFill>
              <a:ln>
                <a:solidFill>
                  <a:srgbClr val="804A96"/>
                </a:solidFill>
              </a:ln>
              <a:effectLst/>
            </c:spPr>
          </c:dPt>
          <c:dPt>
            <c:idx val="10"/>
            <c:invertIfNegative val="0"/>
            <c:bubble3D val="0"/>
            <c:spPr>
              <a:solidFill>
                <a:srgbClr val="804A96"/>
              </a:solidFill>
              <a:ln>
                <a:solidFill>
                  <a:srgbClr val="804A96"/>
                </a:solidFill>
              </a:ln>
              <a:effectLst/>
            </c:spPr>
          </c:dPt>
          <c:dPt>
            <c:idx val="12"/>
            <c:invertIfNegative val="0"/>
            <c:bubble3D val="0"/>
            <c:spPr>
              <a:solidFill>
                <a:srgbClr val="804A96"/>
              </a:solidFill>
              <a:ln>
                <a:solidFill>
                  <a:srgbClr val="804A96"/>
                </a:solidFill>
              </a:ln>
              <a:effectLst/>
            </c:spPr>
          </c:dPt>
          <c:dPt>
            <c:idx val="13"/>
            <c:invertIfNegative val="0"/>
            <c:bubble3D val="0"/>
            <c:spPr>
              <a:solidFill>
                <a:srgbClr val="804A96"/>
              </a:solidFill>
              <a:ln>
                <a:solidFill>
                  <a:srgbClr val="804A96"/>
                </a:solidFill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Sheet2!$B$21:$B$34</c:f>
              <c:strCache>
                <c:ptCount val="14"/>
                <c:pt idx="0">
                  <c:v>产品功能全面</c:v>
                </c:pt>
                <c:pt idx="1">
                  <c:v>产品性价比高</c:v>
                </c:pt>
                <c:pt idx="2">
                  <c:v>产品性能好</c:v>
                </c:pt>
                <c:pt idx="3">
                  <c:v>产品质量好</c:v>
                </c:pt>
                <c:pt idx="4">
                  <c:v>促销力度、赠品</c:v>
                </c:pt>
                <c:pt idx="5">
                  <c:v>导购/客服服务</c:v>
                </c:pt>
                <c:pt idx="6">
                  <c:v>开锁方式多元化</c:v>
                </c:pt>
                <c:pt idx="7">
                  <c:v>开锁识别率高/反应快</c:v>
                </c:pt>
                <c:pt idx="8">
                  <c:v>品牌偏好</c:v>
                </c:pt>
                <c:pt idx="9">
                  <c:v>亲友极力推荐</c:v>
                </c:pt>
                <c:pt idx="10">
                  <c:v>售后服务有保障</c:v>
                </c:pt>
                <c:pt idx="11">
                  <c:v>外观设计新颖</c:v>
                </c:pt>
                <c:pt idx="12">
                  <c:v>已购用户评价高</c:v>
                </c:pt>
                <c:pt idx="13">
                  <c:v>智能家居/手机互联</c:v>
                </c:pt>
              </c:strCache>
            </c:strRef>
          </c:cat>
          <c:val>
            <c:numRef>
              <c:f>Sheet2!$F$21:$F$34</c:f>
              <c:numCache>
                <c:formatCode>0.0%</c:formatCode>
                <c:ptCount val="14"/>
                <c:pt idx="0">
                  <c:v>0.108433734939759</c:v>
                </c:pt>
                <c:pt idx="1">
                  <c:v>0.108433734939759</c:v>
                </c:pt>
                <c:pt idx="2">
                  <c:v>0.0843373493975904</c:v>
                </c:pt>
                <c:pt idx="3">
                  <c:v>0.0602409638554217</c:v>
                </c:pt>
                <c:pt idx="4">
                  <c:v>0.265060240963855</c:v>
                </c:pt>
                <c:pt idx="5">
                  <c:v>0.072289156626506</c:v>
                </c:pt>
                <c:pt idx="6">
                  <c:v>0.036144578313253</c:v>
                </c:pt>
                <c:pt idx="7">
                  <c:v>0.0240963855421687</c:v>
                </c:pt>
                <c:pt idx="8">
                  <c:v>0.0120481927710843</c:v>
                </c:pt>
                <c:pt idx="9">
                  <c:v>0.0481927710843374</c:v>
                </c:pt>
                <c:pt idx="10">
                  <c:v>0.036144578313253</c:v>
                </c:pt>
                <c:pt idx="11">
                  <c:v>0.0481927710843374</c:v>
                </c:pt>
                <c:pt idx="12">
                  <c:v>0.0120481927710843</c:v>
                </c:pt>
                <c:pt idx="13">
                  <c:v>0.072289156626506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937373504"/>
        <c:axId val="-1937360992"/>
      </c:barChart>
      <c:catAx>
        <c:axId val="-193737350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7360992"/>
        <c:crosses val="autoZero"/>
        <c:auto val="1"/>
        <c:lblAlgn val="ctr"/>
        <c:lblOffset val="100"/>
        <c:noMultiLvlLbl val="0"/>
      </c:catAx>
      <c:valAx>
        <c:axId val="-1937360992"/>
        <c:scaling>
          <c:orientation val="minMax"/>
          <c:max val="0.3"/>
          <c:min val="0"/>
        </c:scaling>
        <c:delete val="0"/>
        <c:axPos val="t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73735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0972275201111649"/>
          <c:y val="0.0454413357001115"/>
          <c:w val="0.834351171541555"/>
          <c:h val="0.90911732859977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Sheet2!$F$20</c:f>
              <c:strCache>
                <c:ptCount val="1"/>
                <c:pt idx="0">
                  <c:v>已购外资</c:v>
                </c:pt>
              </c:strCache>
            </c:strRef>
          </c:tx>
          <c:spPr>
            <a:solidFill>
              <a:srgbClr val="92D050"/>
            </a:solidFill>
            <a:ln>
              <a:solidFill>
                <a:srgbClr val="92D050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c:spPr>
          </c:dPt>
          <c:dPt>
            <c:idx val="3"/>
            <c:invertIfNegative val="0"/>
            <c:bubble3D val="0"/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c:spPr>
          </c:dPt>
          <c:dPt>
            <c:idx val="4"/>
            <c:invertIfNegative val="0"/>
            <c:bubble3D val="0"/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c:spPr>
          </c:dPt>
          <c:dPt>
            <c:idx val="8"/>
            <c:invertIfNegative val="0"/>
            <c:bubble3D val="0"/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c:spPr>
          </c:dPt>
          <c:dPt>
            <c:idx val="9"/>
            <c:invertIfNegative val="0"/>
            <c:bubble3D val="0"/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c:spPr>
          </c:dPt>
          <c:dPt>
            <c:idx val="10"/>
            <c:invertIfNegative val="0"/>
            <c:bubble3D val="0"/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c:spPr>
          </c:dPt>
          <c:dPt>
            <c:idx val="12"/>
            <c:invertIfNegative val="0"/>
            <c:bubble3D val="0"/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c:spPr>
          </c:dPt>
          <c:dPt>
            <c:idx val="13"/>
            <c:invertIfNegative val="0"/>
            <c:bubble3D val="0"/>
            <c:spPr>
              <a:solidFill>
                <a:srgbClr val="92D050"/>
              </a:solidFill>
              <a:ln>
                <a:solidFill>
                  <a:srgbClr val="92D050"/>
                </a:solidFill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Sheet2!$B$21:$B$34</c:f>
              <c:strCache>
                <c:ptCount val="14"/>
                <c:pt idx="0">
                  <c:v>产品功能全面</c:v>
                </c:pt>
                <c:pt idx="1">
                  <c:v>产品性价比高</c:v>
                </c:pt>
                <c:pt idx="2">
                  <c:v>产品性能好</c:v>
                </c:pt>
                <c:pt idx="3">
                  <c:v>产品质量好</c:v>
                </c:pt>
                <c:pt idx="4">
                  <c:v>促销力度、赠品</c:v>
                </c:pt>
                <c:pt idx="5">
                  <c:v>导购/客服服务</c:v>
                </c:pt>
                <c:pt idx="6">
                  <c:v>开锁方式多元化</c:v>
                </c:pt>
                <c:pt idx="7">
                  <c:v>开锁识别率高/反应快</c:v>
                </c:pt>
                <c:pt idx="8">
                  <c:v>品牌偏好</c:v>
                </c:pt>
                <c:pt idx="9">
                  <c:v>亲友极力推荐</c:v>
                </c:pt>
                <c:pt idx="10">
                  <c:v>售后服务有保障</c:v>
                </c:pt>
                <c:pt idx="11">
                  <c:v>外观设计新颖</c:v>
                </c:pt>
                <c:pt idx="12">
                  <c:v>已购用户评价高</c:v>
                </c:pt>
                <c:pt idx="13">
                  <c:v>智能家居/手机互联</c:v>
                </c:pt>
              </c:strCache>
            </c:strRef>
          </c:cat>
          <c:val>
            <c:numRef>
              <c:f>Sheet2!$F$21:$F$34</c:f>
              <c:numCache>
                <c:formatCode>0.0%</c:formatCode>
                <c:ptCount val="14"/>
                <c:pt idx="0">
                  <c:v>0.119</c:v>
                </c:pt>
                <c:pt idx="1">
                  <c:v>0.131</c:v>
                </c:pt>
                <c:pt idx="2">
                  <c:v>0.083</c:v>
                </c:pt>
                <c:pt idx="3">
                  <c:v>0.179</c:v>
                </c:pt>
                <c:pt idx="4">
                  <c:v>0.036</c:v>
                </c:pt>
                <c:pt idx="5">
                  <c:v>0.024</c:v>
                </c:pt>
                <c:pt idx="6">
                  <c:v>0.06</c:v>
                </c:pt>
                <c:pt idx="7">
                  <c:v>0.083</c:v>
                </c:pt>
                <c:pt idx="8">
                  <c:v>0.012</c:v>
                </c:pt>
                <c:pt idx="9">
                  <c:v>0.06</c:v>
                </c:pt>
                <c:pt idx="10">
                  <c:v>0.107</c:v>
                </c:pt>
                <c:pt idx="11">
                  <c:v>0.048</c:v>
                </c:pt>
                <c:pt idx="12">
                  <c:v>0.024</c:v>
                </c:pt>
                <c:pt idx="13">
                  <c:v>0.036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-1937368064"/>
        <c:axId val="-1937372960"/>
      </c:barChart>
      <c:catAx>
        <c:axId val="-193736806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one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7372960"/>
        <c:crosses val="autoZero"/>
        <c:auto val="1"/>
        <c:lblAlgn val="ctr"/>
        <c:lblOffset val="100"/>
        <c:noMultiLvlLbl val="0"/>
      </c:catAx>
      <c:valAx>
        <c:axId val="-1937372960"/>
        <c:scaling>
          <c:orientation val="minMax"/>
          <c:max val="0.3"/>
          <c:min val="0"/>
        </c:scaling>
        <c:delete val="0"/>
        <c:axPos val="t"/>
        <c:numFmt formatCode="0.0%" sourceLinked="1"/>
        <c:majorTickMark val="out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73680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005BAC"/>
            </a:solidFill>
            <a:ln>
              <a:solidFill>
                <a:srgbClr val="005BAC"/>
              </a:solidFill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5BAC"/>
              </a:solidFill>
              <a:ln>
                <a:solidFill>
                  <a:srgbClr val="005BAC"/>
                </a:solidFill>
              </a:ln>
              <a:effectLst/>
            </c:spPr>
          </c:dPt>
          <c:dPt>
            <c:idx val="1"/>
            <c:invertIfNegative val="0"/>
            <c:bubble3D val="0"/>
            <c:spPr>
              <a:solidFill>
                <a:srgbClr val="005BAC"/>
              </a:solidFill>
              <a:ln>
                <a:solidFill>
                  <a:srgbClr val="005BAC"/>
                </a:solidFill>
              </a:ln>
              <a:effectLst/>
            </c:spPr>
          </c:dPt>
          <c:dPt>
            <c:idx val="2"/>
            <c:invertIfNegative val="0"/>
            <c:bubble3D val="0"/>
            <c:spPr>
              <a:solidFill>
                <a:srgbClr val="005BAC"/>
              </a:solidFill>
              <a:ln>
                <a:solidFill>
                  <a:srgbClr val="005BAC"/>
                </a:solidFill>
              </a:ln>
              <a:effectLst/>
            </c:spPr>
          </c:dPt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Sheet1!$B$3:$B$18</c:f>
              <c:strCache>
                <c:ptCount val="16"/>
                <c:pt idx="0">
                  <c:v>德施曼</c:v>
                </c:pt>
                <c:pt idx="1">
                  <c:v>凯迪仕</c:v>
                </c:pt>
                <c:pt idx="2">
                  <c:v>鹿客</c:v>
                </c:pt>
                <c:pt idx="3">
                  <c:v>飞利浦</c:v>
                </c:pt>
                <c:pt idx="4">
                  <c:v>西门子</c:v>
                </c:pt>
                <c:pt idx="5">
                  <c:v>美的</c:v>
                </c:pt>
                <c:pt idx="6">
                  <c:v>三星</c:v>
                </c:pt>
                <c:pt idx="7">
                  <c:v>TCL</c:v>
                </c:pt>
                <c:pt idx="8">
                  <c:v>萤石</c:v>
                </c:pt>
                <c:pt idx="9">
                  <c:v>海尔</c:v>
                </c:pt>
                <c:pt idx="10">
                  <c:v>石将军</c:v>
                </c:pt>
                <c:pt idx="11">
                  <c:v>海信</c:v>
                </c:pt>
                <c:pt idx="12">
                  <c:v>VOC</c:v>
                </c:pt>
                <c:pt idx="13">
                  <c:v>武匠</c:v>
                </c:pt>
                <c:pt idx="14">
                  <c:v>ens</c:v>
                </c:pt>
                <c:pt idx="15">
                  <c:v>幻侣</c:v>
                </c:pt>
              </c:strCache>
            </c:strRef>
          </c:cat>
          <c:val>
            <c:numRef>
              <c:f>Sheet1!$C$3:$C$18</c:f>
              <c:numCache>
                <c:formatCode>0.0%</c:formatCode>
                <c:ptCount val="16"/>
                <c:pt idx="0">
                  <c:v>0.405345211581292</c:v>
                </c:pt>
                <c:pt idx="1">
                  <c:v>0.376391982182628</c:v>
                </c:pt>
                <c:pt idx="2">
                  <c:v>0.244988864142539</c:v>
                </c:pt>
                <c:pt idx="3">
                  <c:v>0.220489977728285</c:v>
                </c:pt>
                <c:pt idx="4">
                  <c:v>0.195991091314031</c:v>
                </c:pt>
                <c:pt idx="5">
                  <c:v>0.189309576837416</c:v>
                </c:pt>
                <c:pt idx="6">
                  <c:v>0.173719376391982</c:v>
                </c:pt>
                <c:pt idx="7">
                  <c:v>0.153674832962138</c:v>
                </c:pt>
                <c:pt idx="8">
                  <c:v>0.146993318485523</c:v>
                </c:pt>
                <c:pt idx="9">
                  <c:v>0.144766146993318</c:v>
                </c:pt>
                <c:pt idx="10">
                  <c:v>0.115812917594655</c:v>
                </c:pt>
                <c:pt idx="11">
                  <c:v>0.0957683741648107</c:v>
                </c:pt>
                <c:pt idx="12">
                  <c:v>0.0645879732739421</c:v>
                </c:pt>
                <c:pt idx="13">
                  <c:v>0.0534521158129176</c:v>
                </c:pt>
                <c:pt idx="14">
                  <c:v>0.044543429844098</c:v>
                </c:pt>
                <c:pt idx="15">
                  <c:v>0.0378619153674833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axId val="-1937370784"/>
        <c:axId val="-1937366976"/>
      </c:barChart>
      <c:catAx>
        <c:axId val="-1937370784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7366976"/>
        <c:crosses val="autoZero"/>
        <c:auto val="1"/>
        <c:lblAlgn val="ctr"/>
        <c:lblOffset val="100"/>
        <c:noMultiLvlLbl val="0"/>
      </c:catAx>
      <c:valAx>
        <c:axId val="-1937366976"/>
        <c:scaling>
          <c:orientation val="minMax"/>
          <c:max val="0.6"/>
          <c:min val="0"/>
        </c:scaling>
        <c:delete val="0"/>
        <c:axPos val="t"/>
        <c:numFmt formatCode="0.0%" sourceLinked="1"/>
        <c:majorTickMark val="none"/>
        <c:minorTickMark val="none"/>
        <c:tickLblPos val="none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937370784"/>
        <c:crosses val="autoZero"/>
        <c:crossBetween val="between"/>
        <c:majorUnit val="0.25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已购合计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500元以下</c:v>
                </c:pt>
                <c:pt idx="1">
                  <c:v>500-799元</c:v>
                </c:pt>
                <c:pt idx="2">
                  <c:v>800-999元</c:v>
                </c:pt>
                <c:pt idx="3">
                  <c:v>1000-1299元</c:v>
                </c:pt>
                <c:pt idx="4">
                  <c:v>1300-1499元</c:v>
                </c:pt>
                <c:pt idx="5">
                  <c:v>1500-1999元</c:v>
                </c:pt>
                <c:pt idx="6">
                  <c:v>2000-2499元</c:v>
                </c:pt>
                <c:pt idx="7">
                  <c:v>2500-2999元</c:v>
                </c:pt>
                <c:pt idx="8">
                  <c:v>3000-3499元</c:v>
                </c:pt>
                <c:pt idx="9">
                  <c:v>3500元以上</c:v>
                </c:pt>
              </c:strCache>
            </c:strRef>
          </c:cat>
          <c:val>
            <c:numRef>
              <c:f>Sheet1!$B$2:$B$11</c:f>
              <c:numCache>
                <c:formatCode>0.0%</c:formatCode>
                <c:ptCount val="10"/>
                <c:pt idx="0">
                  <c:v>0.0267260579064588</c:v>
                </c:pt>
                <c:pt idx="1">
                  <c:v>0.133630289532294</c:v>
                </c:pt>
                <c:pt idx="2">
                  <c:v>0.171492204899777</c:v>
                </c:pt>
                <c:pt idx="3">
                  <c:v>0.224944320712695</c:v>
                </c:pt>
                <c:pt idx="4">
                  <c:v>0.124721603563474</c:v>
                </c:pt>
                <c:pt idx="5">
                  <c:v>0.164810690423163</c:v>
                </c:pt>
                <c:pt idx="6">
                  <c:v>0.0824053452115813</c:v>
                </c:pt>
                <c:pt idx="7">
                  <c:v>0.0356347438752784</c:v>
                </c:pt>
                <c:pt idx="8">
                  <c:v>0.0289532293986637</c:v>
                </c:pt>
                <c:pt idx="9">
                  <c:v>0.0066815144766147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专业品牌</c:v>
                </c:pt>
              </c:strCache>
            </c:strRef>
          </c:tx>
          <c:spPr>
            <a:solidFill>
              <a:srgbClr val="005BAC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500元以下</c:v>
                </c:pt>
                <c:pt idx="1">
                  <c:v>500-799元</c:v>
                </c:pt>
                <c:pt idx="2">
                  <c:v>800-999元</c:v>
                </c:pt>
                <c:pt idx="3">
                  <c:v>1000-1299元</c:v>
                </c:pt>
                <c:pt idx="4">
                  <c:v>1300-1499元</c:v>
                </c:pt>
                <c:pt idx="5">
                  <c:v>1500-1999元</c:v>
                </c:pt>
                <c:pt idx="6">
                  <c:v>2000-2499元</c:v>
                </c:pt>
                <c:pt idx="7">
                  <c:v>2500-2999元</c:v>
                </c:pt>
                <c:pt idx="8">
                  <c:v>3000-3499元</c:v>
                </c:pt>
                <c:pt idx="9">
                  <c:v>3500元以上</c:v>
                </c:pt>
              </c:strCache>
            </c:strRef>
          </c:cat>
          <c:val>
            <c:numRef>
              <c:f>Sheet1!$C$2:$C$11</c:f>
              <c:numCache>
                <c:formatCode>0.0%</c:formatCode>
                <c:ptCount val="10"/>
                <c:pt idx="0">
                  <c:v>0.0326797385620915</c:v>
                </c:pt>
                <c:pt idx="1">
                  <c:v>0.137254901960784</c:v>
                </c:pt>
                <c:pt idx="2">
                  <c:v>0.169934640522876</c:v>
                </c:pt>
                <c:pt idx="3">
                  <c:v>0.183006535947712</c:v>
                </c:pt>
                <c:pt idx="4">
                  <c:v>0.137254901960784</c:v>
                </c:pt>
                <c:pt idx="5">
                  <c:v>0.163398692810458</c:v>
                </c:pt>
                <c:pt idx="6">
                  <c:v>0.0980392156862745</c:v>
                </c:pt>
                <c:pt idx="7">
                  <c:v>0.0522875816993464</c:v>
                </c:pt>
                <c:pt idx="8">
                  <c:v>0.0196078431372549</c:v>
                </c:pt>
                <c:pt idx="9">
                  <c:v>0.0065359477124183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综合国产</c:v>
                </c:pt>
              </c:strCache>
            </c:strRef>
          </c:tx>
          <c:spPr>
            <a:solidFill>
              <a:srgbClr val="F2941D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500元以下</c:v>
                </c:pt>
                <c:pt idx="1">
                  <c:v>500-799元</c:v>
                </c:pt>
                <c:pt idx="2">
                  <c:v>800-999元</c:v>
                </c:pt>
                <c:pt idx="3">
                  <c:v>1000-1299元</c:v>
                </c:pt>
                <c:pt idx="4">
                  <c:v>1300-1499元</c:v>
                </c:pt>
                <c:pt idx="5">
                  <c:v>1500-1999元</c:v>
                </c:pt>
                <c:pt idx="6">
                  <c:v>2000-2499元</c:v>
                </c:pt>
                <c:pt idx="7">
                  <c:v>2500-2999元</c:v>
                </c:pt>
                <c:pt idx="8">
                  <c:v>3000-3499元</c:v>
                </c:pt>
                <c:pt idx="9">
                  <c:v>3500元以上</c:v>
                </c:pt>
              </c:strCache>
            </c:strRef>
          </c:cat>
          <c:val>
            <c:numRef>
              <c:f>Sheet1!$D$2:$D$11</c:f>
              <c:numCache>
                <c:formatCode>0.0%</c:formatCode>
                <c:ptCount val="10"/>
                <c:pt idx="0">
                  <c:v>0.0232558139534884</c:v>
                </c:pt>
                <c:pt idx="1">
                  <c:v>0.108527131782946</c:v>
                </c:pt>
                <c:pt idx="2">
                  <c:v>0.186046511627907</c:v>
                </c:pt>
                <c:pt idx="3">
                  <c:v>0.325581395348837</c:v>
                </c:pt>
                <c:pt idx="4">
                  <c:v>0.0852713178294574</c:v>
                </c:pt>
                <c:pt idx="5">
                  <c:v>0.116279069767442</c:v>
                </c:pt>
                <c:pt idx="6">
                  <c:v>0.10077519379845</c:v>
                </c:pt>
                <c:pt idx="7">
                  <c:v>0.0387596899224806</c:v>
                </c:pt>
                <c:pt idx="8">
                  <c:v>0.00775193798449612</c:v>
                </c:pt>
                <c:pt idx="9">
                  <c:v>0.00775193798449612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淘系品牌</c:v>
                </c:pt>
              </c:strCache>
            </c:strRef>
          </c:tx>
          <c:spPr>
            <a:solidFill>
              <a:srgbClr val="804A96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500元以下</c:v>
                </c:pt>
                <c:pt idx="1">
                  <c:v>500-799元</c:v>
                </c:pt>
                <c:pt idx="2">
                  <c:v>800-999元</c:v>
                </c:pt>
                <c:pt idx="3">
                  <c:v>1000-1299元</c:v>
                </c:pt>
                <c:pt idx="4">
                  <c:v>1300-1499元</c:v>
                </c:pt>
                <c:pt idx="5">
                  <c:v>1500-1999元</c:v>
                </c:pt>
                <c:pt idx="6">
                  <c:v>2000-2499元</c:v>
                </c:pt>
                <c:pt idx="7">
                  <c:v>2500-2999元</c:v>
                </c:pt>
                <c:pt idx="8">
                  <c:v>3000-3499元</c:v>
                </c:pt>
                <c:pt idx="9">
                  <c:v>3500元以上</c:v>
                </c:pt>
              </c:strCache>
            </c:strRef>
          </c:cat>
          <c:val>
            <c:numRef>
              <c:f>Sheet1!$E$2:$E$11</c:f>
              <c:numCache>
                <c:formatCode>0.0%</c:formatCode>
                <c:ptCount val="10"/>
                <c:pt idx="0">
                  <c:v>0.036144578313253</c:v>
                </c:pt>
                <c:pt idx="1">
                  <c:v>0.204819277108434</c:v>
                </c:pt>
                <c:pt idx="2">
                  <c:v>0.144578313253012</c:v>
                </c:pt>
                <c:pt idx="3">
                  <c:v>0.216867469879518</c:v>
                </c:pt>
                <c:pt idx="4">
                  <c:v>0.108433734939759</c:v>
                </c:pt>
                <c:pt idx="5">
                  <c:v>0.156626506024096</c:v>
                </c:pt>
                <c:pt idx="6">
                  <c:v>0.036144578313253</c:v>
                </c:pt>
                <c:pt idx="7">
                  <c:v>0.036144578313253</c:v>
                </c:pt>
                <c:pt idx="8">
                  <c:v>0.0602409638554217</c:v>
                </c:pt>
                <c:pt idx="9">
                  <c:v>0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综合外资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500元以下</c:v>
                </c:pt>
                <c:pt idx="1">
                  <c:v>500-799元</c:v>
                </c:pt>
                <c:pt idx="2">
                  <c:v>800-999元</c:v>
                </c:pt>
                <c:pt idx="3">
                  <c:v>1000-1299元</c:v>
                </c:pt>
                <c:pt idx="4">
                  <c:v>1300-1499元</c:v>
                </c:pt>
                <c:pt idx="5">
                  <c:v>1500-1999元</c:v>
                </c:pt>
                <c:pt idx="6">
                  <c:v>2000-2499元</c:v>
                </c:pt>
                <c:pt idx="7">
                  <c:v>2500-2999元</c:v>
                </c:pt>
                <c:pt idx="8">
                  <c:v>3000-3499元</c:v>
                </c:pt>
                <c:pt idx="9">
                  <c:v>3500元以上</c:v>
                </c:pt>
              </c:strCache>
            </c:strRef>
          </c:cat>
          <c:val>
            <c:numRef>
              <c:f>Sheet1!$F$2:$F$11</c:f>
              <c:numCache>
                <c:formatCode>0.0%</c:formatCode>
                <c:ptCount val="10"/>
                <c:pt idx="0">
                  <c:v>0.0119047619047619</c:v>
                </c:pt>
                <c:pt idx="1">
                  <c:v>0.0952380952380952</c:v>
                </c:pt>
                <c:pt idx="2">
                  <c:v>0.178571428571429</c:v>
                </c:pt>
                <c:pt idx="3">
                  <c:v>0.154761904761905</c:v>
                </c:pt>
                <c:pt idx="4">
                  <c:v>0.178571428571429</c:v>
                </c:pt>
                <c:pt idx="5">
                  <c:v>0.25</c:v>
                </c:pt>
                <c:pt idx="6">
                  <c:v>0.0714285714285714</c:v>
                </c:pt>
                <c:pt idx="7">
                  <c:v>0</c:v>
                </c:pt>
                <c:pt idx="8">
                  <c:v>0.0476190476190476</c:v>
                </c:pt>
                <c:pt idx="9">
                  <c:v>0.0119047619047619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888347344"/>
        <c:axId val="-1888341904"/>
      </c:barChart>
      <c:catAx>
        <c:axId val="-1888347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888341904"/>
        <c:crosses val="autoZero"/>
        <c:auto val="1"/>
        <c:lblAlgn val="ctr"/>
        <c:lblOffset val="100"/>
        <c:noMultiLvlLbl val="0"/>
      </c:catAx>
      <c:valAx>
        <c:axId val="-1888341904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888347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hart9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已购合计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500元以下</c:v>
                </c:pt>
                <c:pt idx="1">
                  <c:v>500-799元</c:v>
                </c:pt>
                <c:pt idx="2">
                  <c:v>800-999元</c:v>
                </c:pt>
                <c:pt idx="3">
                  <c:v>1000-1299元</c:v>
                </c:pt>
                <c:pt idx="4">
                  <c:v>1300-1499元</c:v>
                </c:pt>
                <c:pt idx="5">
                  <c:v>1500-1999元</c:v>
                </c:pt>
                <c:pt idx="6">
                  <c:v>2000-2499元</c:v>
                </c:pt>
                <c:pt idx="7">
                  <c:v>2500-2999元</c:v>
                </c:pt>
                <c:pt idx="8">
                  <c:v>3000-3499元</c:v>
                </c:pt>
                <c:pt idx="9">
                  <c:v>3500元以上</c:v>
                </c:pt>
              </c:strCache>
            </c:strRef>
          </c:cat>
          <c:val>
            <c:numRef>
              <c:f>Sheet1!$B$2:$B$11</c:f>
              <c:numCache>
                <c:formatCode>0.0%</c:formatCode>
                <c:ptCount val="10"/>
                <c:pt idx="0">
                  <c:v>0.0066815144766147</c:v>
                </c:pt>
                <c:pt idx="1">
                  <c:v>0.0267260579064588</c:v>
                </c:pt>
                <c:pt idx="2">
                  <c:v>0.044543429844098</c:v>
                </c:pt>
                <c:pt idx="3">
                  <c:v>0.0868596881959911</c:v>
                </c:pt>
                <c:pt idx="4">
                  <c:v>0.151447661469933</c:v>
                </c:pt>
                <c:pt idx="5">
                  <c:v>0.207126948775056</c:v>
                </c:pt>
                <c:pt idx="6">
                  <c:v>0.21826280623608</c:v>
                </c:pt>
                <c:pt idx="7">
                  <c:v>0.149220489977728</c:v>
                </c:pt>
                <c:pt idx="8">
                  <c:v>0.0734966592427617</c:v>
                </c:pt>
                <c:pt idx="9">
                  <c:v>0.0356347438752784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专业品牌</c:v>
                </c:pt>
              </c:strCache>
            </c:strRef>
          </c:tx>
          <c:spPr>
            <a:solidFill>
              <a:srgbClr val="005BAC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500元以下</c:v>
                </c:pt>
                <c:pt idx="1">
                  <c:v>500-799元</c:v>
                </c:pt>
                <c:pt idx="2">
                  <c:v>800-999元</c:v>
                </c:pt>
                <c:pt idx="3">
                  <c:v>1000-1299元</c:v>
                </c:pt>
                <c:pt idx="4">
                  <c:v>1300-1499元</c:v>
                </c:pt>
                <c:pt idx="5">
                  <c:v>1500-1999元</c:v>
                </c:pt>
                <c:pt idx="6">
                  <c:v>2000-2499元</c:v>
                </c:pt>
                <c:pt idx="7">
                  <c:v>2500-2999元</c:v>
                </c:pt>
                <c:pt idx="8">
                  <c:v>3000-3499元</c:v>
                </c:pt>
                <c:pt idx="9">
                  <c:v>3500元以上</c:v>
                </c:pt>
              </c:strCache>
            </c:strRef>
          </c:cat>
          <c:val>
            <c:numRef>
              <c:f>Sheet1!$C$2:$C$11</c:f>
              <c:numCache>
                <c:formatCode>0.0%</c:formatCode>
                <c:ptCount val="10"/>
                <c:pt idx="0">
                  <c:v>0</c:v>
                </c:pt>
                <c:pt idx="1">
                  <c:v>0.0130718954248366</c:v>
                </c:pt>
                <c:pt idx="2">
                  <c:v>0.0326797385620915</c:v>
                </c:pt>
                <c:pt idx="3">
                  <c:v>0.0849673202614379</c:v>
                </c:pt>
                <c:pt idx="4">
                  <c:v>0.130718954248366</c:v>
                </c:pt>
                <c:pt idx="5">
                  <c:v>0.183006535947712</c:v>
                </c:pt>
                <c:pt idx="6">
                  <c:v>0.248366013071895</c:v>
                </c:pt>
                <c:pt idx="7">
                  <c:v>0.189542483660131</c:v>
                </c:pt>
                <c:pt idx="8">
                  <c:v>0.0980392156862745</c:v>
                </c:pt>
                <c:pt idx="9">
                  <c:v>0.0196078431372549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综合国产</c:v>
                </c:pt>
              </c:strCache>
            </c:strRef>
          </c:tx>
          <c:spPr>
            <a:solidFill>
              <a:srgbClr val="F2941D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500元以下</c:v>
                </c:pt>
                <c:pt idx="1">
                  <c:v>500-799元</c:v>
                </c:pt>
                <c:pt idx="2">
                  <c:v>800-999元</c:v>
                </c:pt>
                <c:pt idx="3">
                  <c:v>1000-1299元</c:v>
                </c:pt>
                <c:pt idx="4">
                  <c:v>1300-1499元</c:v>
                </c:pt>
                <c:pt idx="5">
                  <c:v>1500-1999元</c:v>
                </c:pt>
                <c:pt idx="6">
                  <c:v>2000-2499元</c:v>
                </c:pt>
                <c:pt idx="7">
                  <c:v>2500-2999元</c:v>
                </c:pt>
                <c:pt idx="8">
                  <c:v>3000-3499元</c:v>
                </c:pt>
                <c:pt idx="9">
                  <c:v>3500元以上</c:v>
                </c:pt>
              </c:strCache>
            </c:strRef>
          </c:cat>
          <c:val>
            <c:numRef>
              <c:f>Sheet1!$D$2:$D$11</c:f>
              <c:numCache>
                <c:formatCode>0.0%</c:formatCode>
                <c:ptCount val="10"/>
                <c:pt idx="0">
                  <c:v>0.0155038759689922</c:v>
                </c:pt>
                <c:pt idx="1">
                  <c:v>0.0542635658914729</c:v>
                </c:pt>
                <c:pt idx="2">
                  <c:v>0.0310077519379845</c:v>
                </c:pt>
                <c:pt idx="3">
                  <c:v>0.0542635658914729</c:v>
                </c:pt>
                <c:pt idx="4">
                  <c:v>0.186046511627907</c:v>
                </c:pt>
                <c:pt idx="5">
                  <c:v>0.193798449612403</c:v>
                </c:pt>
                <c:pt idx="6">
                  <c:v>0.201550387596899</c:v>
                </c:pt>
                <c:pt idx="7">
                  <c:v>0.162790697674419</c:v>
                </c:pt>
                <c:pt idx="8">
                  <c:v>0.062015503875969</c:v>
                </c:pt>
                <c:pt idx="9">
                  <c:v>0.0387596899224806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淘系品牌</c:v>
                </c:pt>
              </c:strCache>
            </c:strRef>
          </c:tx>
          <c:spPr>
            <a:solidFill>
              <a:srgbClr val="804A96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500元以下</c:v>
                </c:pt>
                <c:pt idx="1">
                  <c:v>500-799元</c:v>
                </c:pt>
                <c:pt idx="2">
                  <c:v>800-999元</c:v>
                </c:pt>
                <c:pt idx="3">
                  <c:v>1000-1299元</c:v>
                </c:pt>
                <c:pt idx="4">
                  <c:v>1300-1499元</c:v>
                </c:pt>
                <c:pt idx="5">
                  <c:v>1500-1999元</c:v>
                </c:pt>
                <c:pt idx="6">
                  <c:v>2000-2499元</c:v>
                </c:pt>
                <c:pt idx="7">
                  <c:v>2500-2999元</c:v>
                </c:pt>
                <c:pt idx="8">
                  <c:v>3000-3499元</c:v>
                </c:pt>
                <c:pt idx="9">
                  <c:v>3500元以上</c:v>
                </c:pt>
              </c:strCache>
            </c:strRef>
          </c:cat>
          <c:val>
            <c:numRef>
              <c:f>Sheet1!$E$2:$E$11</c:f>
              <c:numCache>
                <c:formatCode>0.0%</c:formatCode>
                <c:ptCount val="10"/>
                <c:pt idx="0">
                  <c:v>0.0120481927710843</c:v>
                </c:pt>
                <c:pt idx="1">
                  <c:v>0.0240963855421687</c:v>
                </c:pt>
                <c:pt idx="2">
                  <c:v>0.0602409638554217</c:v>
                </c:pt>
                <c:pt idx="3">
                  <c:v>0.132530120481928</c:v>
                </c:pt>
                <c:pt idx="4">
                  <c:v>0.156626506024096</c:v>
                </c:pt>
                <c:pt idx="5">
                  <c:v>0.27710843373494</c:v>
                </c:pt>
                <c:pt idx="6">
                  <c:v>0.204819277108434</c:v>
                </c:pt>
                <c:pt idx="7">
                  <c:v>0.0602409638554217</c:v>
                </c:pt>
                <c:pt idx="8">
                  <c:v>0.0602409638554217</c:v>
                </c:pt>
                <c:pt idx="9">
                  <c:v>0.0120481927710843</c:v>
                </c:pt>
              </c:numCache>
            </c:numRef>
          </c:val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综合外资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/>
              <a:lstStyle/>
              <a:p>
                <a:pPr>
                  <a:defRPr lang="zh-CN" sz="900" b="0" i="0" u="none" strike="noStrike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  <a:sym typeface="微软雅黑" panose="020B0503020204020204" pitchFamily="34" charset="-122"/>
                  </a:defRPr>
                </a:pPr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500元以下</c:v>
                </c:pt>
                <c:pt idx="1">
                  <c:v>500-799元</c:v>
                </c:pt>
                <c:pt idx="2">
                  <c:v>800-999元</c:v>
                </c:pt>
                <c:pt idx="3">
                  <c:v>1000-1299元</c:v>
                </c:pt>
                <c:pt idx="4">
                  <c:v>1300-1499元</c:v>
                </c:pt>
                <c:pt idx="5">
                  <c:v>1500-1999元</c:v>
                </c:pt>
                <c:pt idx="6">
                  <c:v>2000-2499元</c:v>
                </c:pt>
                <c:pt idx="7">
                  <c:v>2500-2999元</c:v>
                </c:pt>
                <c:pt idx="8">
                  <c:v>3000-3499元</c:v>
                </c:pt>
                <c:pt idx="9">
                  <c:v>3500元以上</c:v>
                </c:pt>
              </c:strCache>
            </c:strRef>
          </c:cat>
          <c:val>
            <c:numRef>
              <c:f>Sheet1!$F$2:$F$11</c:f>
              <c:numCache>
                <c:formatCode>0.0%</c:formatCode>
                <c:ptCount val="10"/>
                <c:pt idx="0">
                  <c:v>0</c:v>
                </c:pt>
                <c:pt idx="1">
                  <c:v>0.0119047619047619</c:v>
                </c:pt>
                <c:pt idx="2">
                  <c:v>0.0714285714285714</c:v>
                </c:pt>
                <c:pt idx="3">
                  <c:v>0.0952380952380952</c:v>
                </c:pt>
                <c:pt idx="4">
                  <c:v>0.130952380952381</c:v>
                </c:pt>
                <c:pt idx="5">
                  <c:v>0.202380952380952</c:v>
                </c:pt>
                <c:pt idx="6">
                  <c:v>0.202380952380952</c:v>
                </c:pt>
                <c:pt idx="7">
                  <c:v>0.142857142857143</c:v>
                </c:pt>
                <c:pt idx="8">
                  <c:v>0.0595238095238095</c:v>
                </c:pt>
                <c:pt idx="9">
                  <c:v>0.0833333333333333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291972752"/>
        <c:axId val="-1291977104"/>
      </c:barChart>
      <c:catAx>
        <c:axId val="-1291972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291977104"/>
        <c:crosses val="autoZero"/>
        <c:auto val="1"/>
        <c:lblAlgn val="ctr"/>
        <c:lblOffset val="100"/>
        <c:noMultiLvlLbl val="0"/>
      </c:catAx>
      <c:valAx>
        <c:axId val="-1291977104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defRPr>
            </a:pPr>
          </a:p>
        </c:txPr>
        <c:crossAx val="-1291972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defRPr>
          </a:pPr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9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微软雅黑" panose="020B0503020204020204" pitchFamily="34" charset="-122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330" kern="1200"/>
  </cs:axisTitle>
  <cs:categoryAxis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330" kern="1200"/>
  </cs:chartArea>
  <cs:dataLabel>
    <cs:lnRef idx="0"/>
    <cs:fillRef idx="0"/>
    <cs:effectRef idx="0"/>
    <cs:fontRef idx="minor">
      <a:sysClr val="windowText" lastClr="000000">
        <a:lumMod val="75000"/>
        <a:lumOff val="25000"/>
      </a:sysClr>
    </cs:fontRef>
    <cs:defRPr sz="1195" kern="1200"/>
  </cs:dataLabel>
  <cs:dataLabelCallout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solidFill>
        <a:sysClr val="window" lastClr="FFFFFF"/>
      </a:solidFill>
      <a:ln>
        <a:solidFill>
          <a:sysClr val="windowText" lastClr="000000">
            <a:lumMod val="25000"/>
            <a:lumOff val="75000"/>
          </a:sys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ysClr val="windowText" lastClr="000000"/>
    </cs:fontRef>
  </cs:dataPoint>
  <cs:dataPoint3D>
    <cs:lnRef idx="0"/>
    <cs:fillRef idx="1">
      <cs:styleClr val="auto"/>
    </cs:fillRef>
    <cs:effectRef idx="0"/>
    <cs:fontRef idx="minor">
      <a:sysClr val="windowText" lastClr="000000"/>
    </cs:fontRef>
  </cs:dataPoint3D>
  <cs:dataPointLine>
    <cs:lnRef idx="0">
      <cs:styleClr val="auto"/>
    </cs:lnRef>
    <cs:fillRef idx="1"/>
    <cs:effectRef idx="0"/>
    <cs:fontRef idx="minor">
      <a:sysClr val="windowText" lastClr="000000"/>
    </cs:fontRef>
    <cs:spPr>
      <a:ln w="28575" cap="rnd">
        <a:solidFill>
          <a:srgbClr val="FFFFFF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ysClr val="windowText" lastClr="000000"/>
    </cs:fontRef>
    <cs:spPr>
      <a:ln w="9525">
        <a:solidFill>
          <a:srgbClr val="FFFFFF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ysClr val="windowText" lastClr="000000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noFill/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195" kern="1200"/>
  </cs:dataTable>
  <cs:downBar>
    <cs:lnRef idx="0"/>
    <cs:fillRef idx="0"/>
    <cs:effectRef idx="0"/>
    <cs:fontRef idx="minor">
      <a:sysClr val="windowText" lastClr="000000"/>
    </cs:fontRef>
    <cs:spPr>
      <a:solidFill>
        <a:sysClr val="windowText" lastClr="000000">
          <a:lumMod val="65000"/>
          <a:lumOff val="35000"/>
        </a:sysClr>
      </a:solidFill>
      <a:ln w="9525">
        <a:solidFill>
          <a:sysClr val="windowText" lastClr="000000">
            <a:lumMod val="65000"/>
            <a:lumOff val="35000"/>
          </a:sysClr>
        </a:solidFill>
      </a:ln>
    </cs:spPr>
  </cs:downBar>
  <cs:drop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dropLine>
  <cs:errorBa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errorBar>
  <cs:floor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floor>
  <cs:gridlineMaj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</cs:gridlineMajor>
  <cs:gridlineMin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"/>
            <a:lumOff val="95000"/>
          </a:sysClr>
        </a:solidFill>
        <a:round/>
      </a:ln>
    </cs:spPr>
  </cs:gridlineMinor>
  <cs:hiLo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75000"/>
            <a:lumOff val="25000"/>
          </a:sysClr>
        </a:solidFill>
        <a:round/>
      </a:ln>
    </cs:spPr>
  </cs:hiLoLine>
  <cs:leader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leaderLine>
  <cs:legend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legend>
  <cs:plotArea mods="allowNoFillOverride allowNoLineOverride">
    <cs:lnRef idx="0"/>
    <cs:fillRef idx="0"/>
    <cs:effectRef idx="0"/>
    <cs:fontRef idx="minor">
      <a:sysClr val="windowText" lastClr="000000"/>
    </cs:fontRef>
  </cs:plotArea>
  <cs:plotArea3D mods="allowNoFillOverride allowNoLineOverride">
    <cs:lnRef idx="0"/>
    <cs:fillRef idx="0"/>
    <cs:effectRef idx="0"/>
    <cs:fontRef idx="minor">
      <a:sysClr val="windowText" lastClr="000000"/>
    </cs:fontRef>
  </cs:plotArea3D>
  <cs:series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seriesAxis>
  <cs:series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seriesLine>
  <cs: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ysClr val="windowText" lastClr="000000"/>
    </cs:fontRef>
    <cs:spPr>
      <a:ln w="19050" cap="rnd">
        <a:solidFill>
          <a:srgbClr val="FFFFFF"/>
        </a:solidFill>
        <a:prstDash val="sysDot"/>
      </a:ln>
    </cs:spPr>
  </cs:trendline>
  <cs:trendlineLabel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trendlineLabel>
  <cs:upBar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>
        <a:solidFill>
          <a:sysClr val="windowText" lastClr="000000">
            <a:lumMod val="15000"/>
            <a:lumOff val="85000"/>
          </a:sysClr>
        </a:solidFill>
      </a:ln>
    </cs:spPr>
  </cs:upBar>
  <cs:value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valueAxis>
  <cs:wall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330" kern="1200"/>
  </cs:axisTitle>
  <cs:categoryAxis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330" kern="1200"/>
  </cs:chartArea>
  <cs:dataLabel>
    <cs:lnRef idx="0"/>
    <cs:fillRef idx="0"/>
    <cs:effectRef idx="0"/>
    <cs:fontRef idx="minor">
      <a:sysClr val="windowText" lastClr="000000">
        <a:lumMod val="75000"/>
        <a:lumOff val="25000"/>
      </a:sysClr>
    </cs:fontRef>
    <cs:defRPr sz="1195" kern="1200"/>
  </cs:dataLabel>
  <cs:dataLabelCallout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solidFill>
        <a:sysClr val="window" lastClr="FFFFFF"/>
      </a:solidFill>
      <a:ln>
        <a:solidFill>
          <a:sysClr val="windowText" lastClr="000000">
            <a:lumMod val="25000"/>
            <a:lumOff val="75000"/>
          </a:sys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ysClr val="windowText" lastClr="000000"/>
    </cs:fontRef>
  </cs:dataPoint>
  <cs:dataPoint3D>
    <cs:lnRef idx="0"/>
    <cs:fillRef idx="1">
      <cs:styleClr val="auto"/>
    </cs:fillRef>
    <cs:effectRef idx="0"/>
    <cs:fontRef idx="minor">
      <a:sysClr val="windowText" lastClr="000000"/>
    </cs:fontRef>
  </cs:dataPoint3D>
  <cs:dataPointLine>
    <cs:lnRef idx="0">
      <cs:styleClr val="auto"/>
    </cs:lnRef>
    <cs:fillRef idx="1"/>
    <cs:effectRef idx="0"/>
    <cs:fontRef idx="minor">
      <a:sysClr val="windowText" lastClr="000000"/>
    </cs:fontRef>
    <cs:spPr>
      <a:ln w="28575" cap="rnd">
        <a:solidFill>
          <a:srgbClr val="FFFFFF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ysClr val="windowText" lastClr="000000"/>
    </cs:fontRef>
    <cs:spPr>
      <a:ln w="9525">
        <a:solidFill>
          <a:srgbClr val="FFFFFF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ysClr val="windowText" lastClr="000000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noFill/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195" kern="1200"/>
  </cs:dataTable>
  <cs:downBar>
    <cs:lnRef idx="0"/>
    <cs:fillRef idx="0"/>
    <cs:effectRef idx="0"/>
    <cs:fontRef idx="minor">
      <a:sysClr val="windowText" lastClr="000000"/>
    </cs:fontRef>
    <cs:spPr>
      <a:solidFill>
        <a:sysClr val="windowText" lastClr="000000">
          <a:lumMod val="65000"/>
          <a:lumOff val="35000"/>
        </a:sysClr>
      </a:solidFill>
      <a:ln w="9525">
        <a:solidFill>
          <a:sysClr val="windowText" lastClr="000000">
            <a:lumMod val="65000"/>
            <a:lumOff val="35000"/>
          </a:sysClr>
        </a:solidFill>
      </a:ln>
    </cs:spPr>
  </cs:downBar>
  <cs:drop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dropLine>
  <cs:errorBa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errorBar>
  <cs:floor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floor>
  <cs:gridlineMaj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</cs:gridlineMajor>
  <cs:gridlineMin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"/>
            <a:lumOff val="95000"/>
          </a:sysClr>
        </a:solidFill>
        <a:round/>
      </a:ln>
    </cs:spPr>
  </cs:gridlineMinor>
  <cs:hiLo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75000"/>
            <a:lumOff val="25000"/>
          </a:sysClr>
        </a:solidFill>
        <a:round/>
      </a:ln>
    </cs:spPr>
  </cs:hiLoLine>
  <cs:leader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leaderLine>
  <cs:legend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legend>
  <cs:plotArea mods="allowNoFillOverride allowNoLineOverride">
    <cs:lnRef idx="0"/>
    <cs:fillRef idx="0"/>
    <cs:effectRef idx="0"/>
    <cs:fontRef idx="minor">
      <a:sysClr val="windowText" lastClr="000000"/>
    </cs:fontRef>
  </cs:plotArea>
  <cs:plotArea3D mods="allowNoFillOverride allowNoLineOverride">
    <cs:lnRef idx="0"/>
    <cs:fillRef idx="0"/>
    <cs:effectRef idx="0"/>
    <cs:fontRef idx="minor">
      <a:sysClr val="windowText" lastClr="000000"/>
    </cs:fontRef>
  </cs:plotArea3D>
  <cs:series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seriesAxis>
  <cs:series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seriesLine>
  <cs: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ysClr val="windowText" lastClr="000000"/>
    </cs:fontRef>
    <cs:spPr>
      <a:ln w="19050" cap="rnd">
        <a:solidFill>
          <a:srgbClr val="FFFFFF"/>
        </a:solidFill>
        <a:prstDash val="sysDot"/>
      </a:ln>
    </cs:spPr>
  </cs:trendline>
  <cs:trendlineLabel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trendlineLabel>
  <cs:upBar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>
        <a:solidFill>
          <a:sysClr val="windowText" lastClr="000000">
            <a:lumMod val="15000"/>
            <a:lumOff val="85000"/>
          </a:sysClr>
        </a:solidFill>
      </a:ln>
    </cs:spPr>
  </cs:upBar>
  <cs:value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valueAxis>
  <cs:wall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330" kern="1200"/>
  </cs:axisTitle>
  <cs:categoryAxis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330" kern="1200"/>
  </cs:chartArea>
  <cs:dataLabel>
    <cs:lnRef idx="0"/>
    <cs:fillRef idx="0"/>
    <cs:effectRef idx="0"/>
    <cs:fontRef idx="minor">
      <a:sysClr val="windowText" lastClr="000000">
        <a:lumMod val="75000"/>
        <a:lumOff val="25000"/>
      </a:sysClr>
    </cs:fontRef>
    <cs:defRPr sz="1195" kern="1200"/>
  </cs:dataLabel>
  <cs:dataLabelCallout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solidFill>
        <a:sysClr val="window" lastClr="FFFFFF"/>
      </a:solidFill>
      <a:ln>
        <a:solidFill>
          <a:sysClr val="windowText" lastClr="000000">
            <a:lumMod val="25000"/>
            <a:lumOff val="75000"/>
          </a:sys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ysClr val="windowText" lastClr="000000"/>
    </cs:fontRef>
  </cs:dataPoint>
  <cs:dataPoint3D>
    <cs:lnRef idx="0"/>
    <cs:fillRef idx="1">
      <cs:styleClr val="auto"/>
    </cs:fillRef>
    <cs:effectRef idx="0"/>
    <cs:fontRef idx="minor">
      <a:sysClr val="windowText" lastClr="000000"/>
    </cs:fontRef>
  </cs:dataPoint3D>
  <cs:dataPointLine>
    <cs:lnRef idx="0">
      <cs:styleClr val="auto"/>
    </cs:lnRef>
    <cs:fillRef idx="1"/>
    <cs:effectRef idx="0"/>
    <cs:fontRef idx="minor">
      <a:sysClr val="windowText" lastClr="000000"/>
    </cs:fontRef>
    <cs:spPr>
      <a:ln w="28575" cap="rnd">
        <a:solidFill>
          <a:srgbClr val="FFFFFF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ysClr val="windowText" lastClr="000000"/>
    </cs:fontRef>
    <cs:spPr>
      <a:ln w="9525">
        <a:solidFill>
          <a:srgbClr val="FFFFFF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ysClr val="windowText" lastClr="000000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noFill/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195" kern="1200"/>
  </cs:dataTable>
  <cs:downBar>
    <cs:lnRef idx="0"/>
    <cs:fillRef idx="0"/>
    <cs:effectRef idx="0"/>
    <cs:fontRef idx="minor">
      <a:sysClr val="windowText" lastClr="000000"/>
    </cs:fontRef>
    <cs:spPr>
      <a:solidFill>
        <a:sysClr val="windowText" lastClr="000000">
          <a:lumMod val="65000"/>
          <a:lumOff val="35000"/>
        </a:sysClr>
      </a:solidFill>
      <a:ln w="9525">
        <a:solidFill>
          <a:sysClr val="windowText" lastClr="000000">
            <a:lumMod val="65000"/>
            <a:lumOff val="35000"/>
          </a:sysClr>
        </a:solidFill>
      </a:ln>
    </cs:spPr>
  </cs:downBar>
  <cs:drop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dropLine>
  <cs:errorBa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errorBar>
  <cs:floor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floor>
  <cs:gridlineMaj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</cs:gridlineMajor>
  <cs:gridlineMin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"/>
            <a:lumOff val="95000"/>
          </a:sysClr>
        </a:solidFill>
        <a:round/>
      </a:ln>
    </cs:spPr>
  </cs:gridlineMinor>
  <cs:hiLo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75000"/>
            <a:lumOff val="25000"/>
          </a:sysClr>
        </a:solidFill>
        <a:round/>
      </a:ln>
    </cs:spPr>
  </cs:hiLoLine>
  <cs:leader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leaderLine>
  <cs:legend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legend>
  <cs:plotArea mods="allowNoFillOverride allowNoLineOverride">
    <cs:lnRef idx="0"/>
    <cs:fillRef idx="0"/>
    <cs:effectRef idx="0"/>
    <cs:fontRef idx="minor">
      <a:sysClr val="windowText" lastClr="000000"/>
    </cs:fontRef>
  </cs:plotArea>
  <cs:plotArea3D mods="allowNoFillOverride allowNoLineOverride">
    <cs:lnRef idx="0"/>
    <cs:fillRef idx="0"/>
    <cs:effectRef idx="0"/>
    <cs:fontRef idx="minor">
      <a:sysClr val="windowText" lastClr="000000"/>
    </cs:fontRef>
  </cs:plotArea3D>
  <cs:series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seriesAxis>
  <cs:series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seriesLine>
  <cs: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ysClr val="windowText" lastClr="000000"/>
    </cs:fontRef>
    <cs:spPr>
      <a:ln w="19050" cap="rnd">
        <a:solidFill>
          <a:srgbClr val="FFFFFF"/>
        </a:solidFill>
        <a:prstDash val="sysDot"/>
      </a:ln>
    </cs:spPr>
  </cs:trendline>
  <cs:trendlineLabel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trendlineLabel>
  <cs:upBar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>
        <a:solidFill>
          <a:sysClr val="windowText" lastClr="000000">
            <a:lumMod val="15000"/>
            <a:lumOff val="85000"/>
          </a:sysClr>
        </a:solidFill>
      </a:ln>
    </cs:spPr>
  </cs:upBar>
  <cs:value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valueAxis>
  <cs:wall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330" kern="1200"/>
  </cs:axisTitle>
  <cs:categoryAxis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330" kern="1200"/>
  </cs:chartArea>
  <cs:dataLabel>
    <cs:lnRef idx="0"/>
    <cs:fillRef idx="0"/>
    <cs:effectRef idx="0"/>
    <cs:fontRef idx="minor">
      <a:sysClr val="windowText" lastClr="000000">
        <a:lumMod val="75000"/>
        <a:lumOff val="25000"/>
      </a:sysClr>
    </cs:fontRef>
    <cs:defRPr sz="1195" kern="1200"/>
  </cs:dataLabel>
  <cs:dataLabelCallout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solidFill>
        <a:sysClr val="window" lastClr="FFFFFF"/>
      </a:solidFill>
      <a:ln>
        <a:solidFill>
          <a:sysClr val="windowText" lastClr="000000">
            <a:lumMod val="25000"/>
            <a:lumOff val="75000"/>
          </a:sys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ysClr val="windowText" lastClr="000000"/>
    </cs:fontRef>
  </cs:dataPoint>
  <cs:dataPoint3D>
    <cs:lnRef idx="0"/>
    <cs:fillRef idx="1">
      <cs:styleClr val="auto"/>
    </cs:fillRef>
    <cs:effectRef idx="0"/>
    <cs:fontRef idx="minor">
      <a:sysClr val="windowText" lastClr="000000"/>
    </cs:fontRef>
  </cs:dataPoint3D>
  <cs:dataPointLine>
    <cs:lnRef idx="0">
      <cs:styleClr val="auto"/>
    </cs:lnRef>
    <cs:fillRef idx="1"/>
    <cs:effectRef idx="0"/>
    <cs:fontRef idx="minor">
      <a:sysClr val="windowText" lastClr="000000"/>
    </cs:fontRef>
    <cs:spPr>
      <a:ln w="28575" cap="rnd">
        <a:solidFill>
          <a:srgbClr val="FFFFFF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ysClr val="windowText" lastClr="000000"/>
    </cs:fontRef>
    <cs:spPr>
      <a:ln w="9525">
        <a:solidFill>
          <a:srgbClr val="FFFFFF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ysClr val="windowText" lastClr="000000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noFill/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195" kern="1200"/>
  </cs:dataTable>
  <cs:downBar>
    <cs:lnRef idx="0"/>
    <cs:fillRef idx="0"/>
    <cs:effectRef idx="0"/>
    <cs:fontRef idx="minor">
      <a:sysClr val="windowText" lastClr="000000"/>
    </cs:fontRef>
    <cs:spPr>
      <a:solidFill>
        <a:sysClr val="windowText" lastClr="000000">
          <a:lumMod val="65000"/>
          <a:lumOff val="35000"/>
        </a:sysClr>
      </a:solidFill>
      <a:ln w="9525">
        <a:solidFill>
          <a:sysClr val="windowText" lastClr="000000">
            <a:lumMod val="65000"/>
            <a:lumOff val="35000"/>
          </a:sysClr>
        </a:solidFill>
      </a:ln>
    </cs:spPr>
  </cs:downBar>
  <cs:drop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dropLine>
  <cs:errorBa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errorBar>
  <cs:floor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floor>
  <cs:gridlineMaj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</cs:gridlineMajor>
  <cs:gridlineMin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"/>
            <a:lumOff val="95000"/>
          </a:sysClr>
        </a:solidFill>
        <a:round/>
      </a:ln>
    </cs:spPr>
  </cs:gridlineMinor>
  <cs:hiLo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75000"/>
            <a:lumOff val="25000"/>
          </a:sysClr>
        </a:solidFill>
        <a:round/>
      </a:ln>
    </cs:spPr>
  </cs:hiLoLine>
  <cs:leader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leaderLine>
  <cs:legend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legend>
  <cs:plotArea mods="allowNoFillOverride allowNoLineOverride">
    <cs:lnRef idx="0"/>
    <cs:fillRef idx="0"/>
    <cs:effectRef idx="0"/>
    <cs:fontRef idx="minor">
      <a:sysClr val="windowText" lastClr="000000"/>
    </cs:fontRef>
  </cs:plotArea>
  <cs:plotArea3D mods="allowNoFillOverride allowNoLineOverride">
    <cs:lnRef idx="0"/>
    <cs:fillRef idx="0"/>
    <cs:effectRef idx="0"/>
    <cs:fontRef idx="minor">
      <a:sysClr val="windowText" lastClr="000000"/>
    </cs:fontRef>
  </cs:plotArea3D>
  <cs:series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seriesAxis>
  <cs:series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seriesLine>
  <cs: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ysClr val="windowText" lastClr="000000"/>
    </cs:fontRef>
    <cs:spPr>
      <a:ln w="19050" cap="rnd">
        <a:solidFill>
          <a:srgbClr val="FFFFFF"/>
        </a:solidFill>
        <a:prstDash val="sysDot"/>
      </a:ln>
    </cs:spPr>
  </cs:trendline>
  <cs:trendlineLabel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trendlineLabel>
  <cs:upBar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>
        <a:solidFill>
          <a:sysClr val="windowText" lastClr="000000">
            <a:lumMod val="15000"/>
            <a:lumOff val="85000"/>
          </a:sysClr>
        </a:solidFill>
      </a:ln>
    </cs:spPr>
  </cs:upBar>
  <cs:value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valueAxis>
  <cs:wall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330" kern="1200"/>
  </cs:axisTitle>
  <cs:categoryAxis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330" kern="1200"/>
  </cs:chartArea>
  <cs:dataLabel>
    <cs:lnRef idx="0"/>
    <cs:fillRef idx="0"/>
    <cs:effectRef idx="0"/>
    <cs:fontRef idx="minor">
      <a:sysClr val="windowText" lastClr="000000">
        <a:lumMod val="75000"/>
        <a:lumOff val="25000"/>
      </a:sysClr>
    </cs:fontRef>
    <cs:defRPr sz="1195" kern="1200"/>
  </cs:dataLabel>
  <cs:dataLabelCallout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solidFill>
        <a:sysClr val="window" lastClr="FFFFFF"/>
      </a:solidFill>
      <a:ln>
        <a:solidFill>
          <a:sysClr val="windowText" lastClr="000000">
            <a:lumMod val="25000"/>
            <a:lumOff val="75000"/>
          </a:sys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ysClr val="windowText" lastClr="000000"/>
    </cs:fontRef>
  </cs:dataPoint>
  <cs:dataPoint3D>
    <cs:lnRef idx="0"/>
    <cs:fillRef idx="1">
      <cs:styleClr val="auto"/>
    </cs:fillRef>
    <cs:effectRef idx="0"/>
    <cs:fontRef idx="minor">
      <a:sysClr val="windowText" lastClr="000000"/>
    </cs:fontRef>
  </cs:dataPoint3D>
  <cs:dataPointLine>
    <cs:lnRef idx="0">
      <cs:styleClr val="auto"/>
    </cs:lnRef>
    <cs:fillRef idx="1"/>
    <cs:effectRef idx="0"/>
    <cs:fontRef idx="minor">
      <a:sysClr val="windowText" lastClr="000000"/>
    </cs:fontRef>
    <cs:spPr>
      <a:ln w="28575" cap="rnd">
        <a:solidFill>
          <a:srgbClr val="FFFFFF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ysClr val="windowText" lastClr="000000"/>
    </cs:fontRef>
    <cs:spPr>
      <a:ln w="9525">
        <a:solidFill>
          <a:srgbClr val="FFFFFF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ysClr val="windowText" lastClr="000000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noFill/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195" kern="1200"/>
  </cs:dataTable>
  <cs:downBar>
    <cs:lnRef idx="0"/>
    <cs:fillRef idx="0"/>
    <cs:effectRef idx="0"/>
    <cs:fontRef idx="minor">
      <a:sysClr val="windowText" lastClr="000000"/>
    </cs:fontRef>
    <cs:spPr>
      <a:solidFill>
        <a:sysClr val="windowText" lastClr="000000">
          <a:lumMod val="65000"/>
          <a:lumOff val="35000"/>
        </a:sysClr>
      </a:solidFill>
      <a:ln w="9525">
        <a:solidFill>
          <a:sysClr val="windowText" lastClr="000000">
            <a:lumMod val="65000"/>
            <a:lumOff val="35000"/>
          </a:sysClr>
        </a:solidFill>
      </a:ln>
    </cs:spPr>
  </cs:downBar>
  <cs:drop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dropLine>
  <cs:errorBa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errorBar>
  <cs:floor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floor>
  <cs:gridlineMaj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</cs:gridlineMajor>
  <cs:gridlineMin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"/>
            <a:lumOff val="95000"/>
          </a:sysClr>
        </a:solidFill>
        <a:round/>
      </a:ln>
    </cs:spPr>
  </cs:gridlineMinor>
  <cs:hiLo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75000"/>
            <a:lumOff val="25000"/>
          </a:sysClr>
        </a:solidFill>
        <a:round/>
      </a:ln>
    </cs:spPr>
  </cs:hiLoLine>
  <cs:leader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leaderLine>
  <cs:legend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legend>
  <cs:plotArea mods="allowNoFillOverride allowNoLineOverride">
    <cs:lnRef idx="0"/>
    <cs:fillRef idx="0"/>
    <cs:effectRef idx="0"/>
    <cs:fontRef idx="minor">
      <a:sysClr val="windowText" lastClr="000000"/>
    </cs:fontRef>
  </cs:plotArea>
  <cs:plotArea3D mods="allowNoFillOverride allowNoLineOverride">
    <cs:lnRef idx="0"/>
    <cs:fillRef idx="0"/>
    <cs:effectRef idx="0"/>
    <cs:fontRef idx="minor">
      <a:sysClr val="windowText" lastClr="000000"/>
    </cs:fontRef>
  </cs:plotArea3D>
  <cs:series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seriesAxis>
  <cs:series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seriesLine>
  <cs: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ysClr val="windowText" lastClr="000000"/>
    </cs:fontRef>
    <cs:spPr>
      <a:ln w="19050" cap="rnd">
        <a:solidFill>
          <a:srgbClr val="FFFFFF"/>
        </a:solidFill>
        <a:prstDash val="sysDot"/>
      </a:ln>
    </cs:spPr>
  </cs:trendline>
  <cs:trendlineLabel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trendlineLabel>
  <cs:upBar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>
        <a:solidFill>
          <a:sysClr val="windowText" lastClr="000000">
            <a:lumMod val="15000"/>
            <a:lumOff val="85000"/>
          </a:sysClr>
        </a:solidFill>
      </a:ln>
    </cs:spPr>
  </cs:upBar>
  <cs:value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valueAxis>
  <cs:wall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5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6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7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8.xml><?xml version="1.0" encoding="utf-8"?>
<cs:chartStyle xmlns:cs="http://schemas.microsoft.com/office/drawing/2012/chartStyle" xmlns:a="http://schemas.openxmlformats.org/drawingml/2006/main" id="21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5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330" kern="1200"/>
  </cs:axisTitle>
  <cs:categoryAxis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330" kern="1200"/>
  </cs:chartArea>
  <cs:dataLabel>
    <cs:lnRef idx="0"/>
    <cs:fillRef idx="0"/>
    <cs:effectRef idx="0"/>
    <cs:fontRef idx="minor">
      <a:sysClr val="windowText" lastClr="000000">
        <a:lumMod val="75000"/>
        <a:lumOff val="25000"/>
      </a:sysClr>
    </cs:fontRef>
    <cs:defRPr sz="1195" kern="1200"/>
  </cs:dataLabel>
  <cs:dataLabelCallout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solidFill>
        <a:sysClr val="window" lastClr="FFFFFF"/>
      </a:solidFill>
      <a:ln>
        <a:solidFill>
          <a:sysClr val="windowText" lastClr="000000">
            <a:lumMod val="25000"/>
            <a:lumOff val="75000"/>
          </a:sys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ysClr val="windowText" lastClr="000000"/>
    </cs:fontRef>
  </cs:dataPoint>
  <cs:dataPoint3D>
    <cs:lnRef idx="0"/>
    <cs:fillRef idx="1">
      <cs:styleClr val="auto"/>
    </cs:fillRef>
    <cs:effectRef idx="0"/>
    <cs:fontRef idx="minor">
      <a:sysClr val="windowText" lastClr="000000"/>
    </cs:fontRef>
  </cs:dataPoint3D>
  <cs:dataPointLine>
    <cs:lnRef idx="0">
      <cs:styleClr val="auto"/>
    </cs:lnRef>
    <cs:fillRef idx="1"/>
    <cs:effectRef idx="0"/>
    <cs:fontRef idx="minor">
      <a:sysClr val="windowText" lastClr="000000"/>
    </cs:fontRef>
    <cs:spPr>
      <a:ln w="28575" cap="rnd">
        <a:solidFill>
          <a:srgbClr val="FFFFFF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ysClr val="windowText" lastClr="000000"/>
    </cs:fontRef>
    <cs:spPr>
      <a:ln w="9525">
        <a:solidFill>
          <a:srgbClr val="FFFFFF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ysClr val="windowText" lastClr="000000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noFill/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195" kern="1200"/>
  </cs:dataTable>
  <cs:downBar>
    <cs:lnRef idx="0"/>
    <cs:fillRef idx="0"/>
    <cs:effectRef idx="0"/>
    <cs:fontRef idx="minor">
      <a:sysClr val="windowText" lastClr="000000"/>
    </cs:fontRef>
    <cs:spPr>
      <a:solidFill>
        <a:sysClr val="windowText" lastClr="000000">
          <a:lumMod val="65000"/>
          <a:lumOff val="35000"/>
        </a:sysClr>
      </a:solidFill>
      <a:ln w="9525">
        <a:solidFill>
          <a:sysClr val="windowText" lastClr="000000">
            <a:lumMod val="65000"/>
            <a:lumOff val="35000"/>
          </a:sysClr>
        </a:solidFill>
      </a:ln>
    </cs:spPr>
  </cs:downBar>
  <cs:drop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dropLine>
  <cs:errorBa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errorBar>
  <cs:floor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floor>
  <cs:gridlineMaj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</cs:gridlineMajor>
  <cs:gridlineMin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"/>
            <a:lumOff val="95000"/>
          </a:sysClr>
        </a:solidFill>
        <a:round/>
      </a:ln>
    </cs:spPr>
  </cs:gridlineMinor>
  <cs:hiLo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75000"/>
            <a:lumOff val="25000"/>
          </a:sysClr>
        </a:solidFill>
        <a:round/>
      </a:ln>
    </cs:spPr>
  </cs:hiLoLine>
  <cs:leader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leaderLine>
  <cs:legend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legend>
  <cs:plotArea mods="allowNoFillOverride allowNoLineOverride">
    <cs:lnRef idx="0"/>
    <cs:fillRef idx="0"/>
    <cs:effectRef idx="0"/>
    <cs:fontRef idx="minor">
      <a:sysClr val="windowText" lastClr="000000"/>
    </cs:fontRef>
  </cs:plotArea>
  <cs:plotArea3D mods="allowNoFillOverride allowNoLineOverride">
    <cs:lnRef idx="0"/>
    <cs:fillRef idx="0"/>
    <cs:effectRef idx="0"/>
    <cs:fontRef idx="minor">
      <a:sysClr val="windowText" lastClr="000000"/>
    </cs:fontRef>
  </cs:plotArea3D>
  <cs:series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seriesAxis>
  <cs:series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seriesLine>
  <cs: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ysClr val="windowText" lastClr="000000"/>
    </cs:fontRef>
    <cs:spPr>
      <a:ln w="19050" cap="rnd">
        <a:solidFill>
          <a:srgbClr val="FFFFFF"/>
        </a:solidFill>
        <a:prstDash val="sysDot"/>
      </a:ln>
    </cs:spPr>
  </cs:trendline>
  <cs:trendlineLabel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trendlineLabel>
  <cs:upBar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>
        <a:solidFill>
          <a:sysClr val="windowText" lastClr="000000">
            <a:lumMod val="15000"/>
            <a:lumOff val="85000"/>
          </a:sysClr>
        </a:solidFill>
      </a:ln>
    </cs:spPr>
  </cs:upBar>
  <cs:value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valueAxis>
  <cs:wall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330" kern="1200"/>
  </cs:axisTitle>
  <cs:categoryAxis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330" kern="1200"/>
  </cs:chartArea>
  <cs:dataLabel>
    <cs:lnRef idx="0"/>
    <cs:fillRef idx="0"/>
    <cs:effectRef idx="0"/>
    <cs:fontRef idx="minor">
      <a:sysClr val="windowText" lastClr="000000">
        <a:lumMod val="75000"/>
        <a:lumOff val="25000"/>
      </a:sysClr>
    </cs:fontRef>
    <cs:defRPr sz="1195" kern="1200"/>
  </cs:dataLabel>
  <cs:dataLabelCallout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solidFill>
        <a:sysClr val="window" lastClr="FFFFFF"/>
      </a:solidFill>
      <a:ln>
        <a:solidFill>
          <a:sysClr val="windowText" lastClr="000000">
            <a:lumMod val="25000"/>
            <a:lumOff val="75000"/>
          </a:sys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ysClr val="windowText" lastClr="000000"/>
    </cs:fontRef>
  </cs:dataPoint>
  <cs:dataPoint3D>
    <cs:lnRef idx="0"/>
    <cs:fillRef idx="1">
      <cs:styleClr val="auto"/>
    </cs:fillRef>
    <cs:effectRef idx="0"/>
    <cs:fontRef idx="minor">
      <a:sysClr val="windowText" lastClr="000000"/>
    </cs:fontRef>
  </cs:dataPoint3D>
  <cs:dataPointLine>
    <cs:lnRef idx="0">
      <cs:styleClr val="auto"/>
    </cs:lnRef>
    <cs:fillRef idx="1"/>
    <cs:effectRef idx="0"/>
    <cs:fontRef idx="minor">
      <a:sysClr val="windowText" lastClr="000000"/>
    </cs:fontRef>
    <cs:spPr>
      <a:ln w="28575" cap="rnd">
        <a:solidFill>
          <a:srgbClr val="FFFFFF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ysClr val="windowText" lastClr="000000"/>
    </cs:fontRef>
    <cs:spPr>
      <a:ln w="9525">
        <a:solidFill>
          <a:srgbClr val="FFFFFF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ysClr val="windowText" lastClr="000000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noFill/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195" kern="1200"/>
  </cs:dataTable>
  <cs:downBar>
    <cs:lnRef idx="0"/>
    <cs:fillRef idx="0"/>
    <cs:effectRef idx="0"/>
    <cs:fontRef idx="minor">
      <a:sysClr val="windowText" lastClr="000000"/>
    </cs:fontRef>
    <cs:spPr>
      <a:solidFill>
        <a:sysClr val="windowText" lastClr="000000">
          <a:lumMod val="65000"/>
          <a:lumOff val="35000"/>
        </a:sysClr>
      </a:solidFill>
      <a:ln w="9525">
        <a:solidFill>
          <a:sysClr val="windowText" lastClr="000000">
            <a:lumMod val="65000"/>
            <a:lumOff val="35000"/>
          </a:sysClr>
        </a:solidFill>
      </a:ln>
    </cs:spPr>
  </cs:downBar>
  <cs:drop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dropLine>
  <cs:errorBa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errorBar>
  <cs:floor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floor>
  <cs:gridlineMaj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</cs:gridlineMajor>
  <cs:gridlineMin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"/>
            <a:lumOff val="95000"/>
          </a:sysClr>
        </a:solidFill>
        <a:round/>
      </a:ln>
    </cs:spPr>
  </cs:gridlineMinor>
  <cs:hiLo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75000"/>
            <a:lumOff val="25000"/>
          </a:sysClr>
        </a:solidFill>
        <a:round/>
      </a:ln>
    </cs:spPr>
  </cs:hiLoLine>
  <cs:leader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leaderLine>
  <cs:legend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legend>
  <cs:plotArea mods="allowNoFillOverride allowNoLineOverride">
    <cs:lnRef idx="0"/>
    <cs:fillRef idx="0"/>
    <cs:effectRef idx="0"/>
    <cs:fontRef idx="minor">
      <a:sysClr val="windowText" lastClr="000000"/>
    </cs:fontRef>
  </cs:plotArea>
  <cs:plotArea3D mods="allowNoFillOverride allowNoLineOverride">
    <cs:lnRef idx="0"/>
    <cs:fillRef idx="0"/>
    <cs:effectRef idx="0"/>
    <cs:fontRef idx="minor">
      <a:sysClr val="windowText" lastClr="000000"/>
    </cs:fontRef>
  </cs:plotArea3D>
  <cs:series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seriesAxis>
  <cs:series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seriesLine>
  <cs: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ysClr val="windowText" lastClr="000000"/>
    </cs:fontRef>
    <cs:spPr>
      <a:ln w="19050" cap="rnd">
        <a:solidFill>
          <a:srgbClr val="FFFFFF"/>
        </a:solidFill>
        <a:prstDash val="sysDot"/>
      </a:ln>
    </cs:spPr>
  </cs:trendline>
  <cs:trendlineLabel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trendlineLabel>
  <cs:upBar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>
        <a:solidFill>
          <a:sysClr val="windowText" lastClr="000000">
            <a:lumMod val="15000"/>
            <a:lumOff val="85000"/>
          </a:sysClr>
        </a:solidFill>
      </a:ln>
    </cs:spPr>
  </cs:upBar>
  <cs:value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valueAxis>
  <cs:wall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wall>
</cs:chartStyle>
</file>

<file path=ppt/charts/style8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9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330" kern="1200"/>
  </cs:axisTitle>
  <cs:categoryAxis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330" kern="1200"/>
  </cs:chartArea>
  <cs:dataLabel>
    <cs:lnRef idx="0"/>
    <cs:fillRef idx="0"/>
    <cs:effectRef idx="0"/>
    <cs:fontRef idx="minor">
      <a:sysClr val="windowText" lastClr="000000">
        <a:lumMod val="75000"/>
        <a:lumOff val="25000"/>
      </a:sysClr>
    </cs:fontRef>
    <cs:defRPr sz="1195" kern="1200"/>
  </cs:dataLabel>
  <cs:dataLabelCallout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solidFill>
        <a:sysClr val="window" lastClr="FFFFFF"/>
      </a:solidFill>
      <a:ln>
        <a:solidFill>
          <a:sysClr val="windowText" lastClr="000000">
            <a:lumMod val="25000"/>
            <a:lumOff val="75000"/>
          </a:sys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ysClr val="windowText" lastClr="000000"/>
    </cs:fontRef>
  </cs:dataPoint>
  <cs:dataPoint3D>
    <cs:lnRef idx="0"/>
    <cs:fillRef idx="1">
      <cs:styleClr val="auto"/>
    </cs:fillRef>
    <cs:effectRef idx="0"/>
    <cs:fontRef idx="minor">
      <a:sysClr val="windowText" lastClr="000000"/>
    </cs:fontRef>
  </cs:dataPoint3D>
  <cs:dataPointLine>
    <cs:lnRef idx="0">
      <cs:styleClr val="auto"/>
    </cs:lnRef>
    <cs:fillRef idx="1"/>
    <cs:effectRef idx="0"/>
    <cs:fontRef idx="minor">
      <a:sysClr val="windowText" lastClr="000000"/>
    </cs:fontRef>
    <cs:spPr>
      <a:ln w="28575" cap="rnd">
        <a:solidFill>
          <a:srgbClr val="FFFFFF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ysClr val="windowText" lastClr="000000"/>
    </cs:fontRef>
    <cs:spPr>
      <a:ln w="9525">
        <a:solidFill>
          <a:srgbClr val="FFFFFF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ysClr val="windowText" lastClr="000000"/>
    </cs:fontRef>
    <cs:spPr>
      <a:ln w="9525" cap="rnd">
        <a:solidFill>
          <a:srgbClr val="FFFFFF"/>
        </a:solidFill>
        <a:round/>
      </a:ln>
    </cs:spPr>
  </cs:dataPointWireframe>
  <cs:dataTable>
    <cs:lnRef idx="0"/>
    <cs:fillRef idx="0"/>
    <cs:effectRef idx="0"/>
    <cs:fontRef idx="minor">
      <a:sysClr val="windowText" lastClr="000000">
        <a:lumMod val="65000"/>
        <a:lumOff val="35000"/>
      </a:sysClr>
    </cs:fontRef>
    <cs:spPr>
      <a:noFill/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  <cs:defRPr sz="1195" kern="1200"/>
  </cs:dataTable>
  <cs:downBar>
    <cs:lnRef idx="0"/>
    <cs:fillRef idx="0"/>
    <cs:effectRef idx="0"/>
    <cs:fontRef idx="minor">
      <a:sysClr val="windowText" lastClr="000000"/>
    </cs:fontRef>
    <cs:spPr>
      <a:solidFill>
        <a:sysClr val="windowText" lastClr="000000">
          <a:lumMod val="65000"/>
          <a:lumOff val="35000"/>
        </a:sysClr>
      </a:solidFill>
      <a:ln w="9525">
        <a:solidFill>
          <a:sysClr val="windowText" lastClr="000000">
            <a:lumMod val="65000"/>
            <a:lumOff val="35000"/>
          </a:sysClr>
        </a:solidFill>
      </a:ln>
    </cs:spPr>
  </cs:downBar>
  <cs:drop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dropLine>
  <cs:errorBa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65000"/>
            <a:lumOff val="35000"/>
          </a:sysClr>
        </a:solidFill>
        <a:round/>
      </a:ln>
    </cs:spPr>
  </cs:errorBar>
  <cs:floor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floor>
  <cs:gridlineMaj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15000"/>
            <a:lumOff val="85000"/>
          </a:sysClr>
        </a:solidFill>
        <a:round/>
      </a:ln>
    </cs:spPr>
  </cs:gridlineMajor>
  <cs:gridlineMinor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5000"/>
            <a:lumOff val="95000"/>
          </a:sysClr>
        </a:solidFill>
        <a:round/>
      </a:ln>
    </cs:spPr>
  </cs:gridlineMinor>
  <cs:hiLo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75000"/>
            <a:lumOff val="25000"/>
          </a:sysClr>
        </a:solidFill>
        <a:round/>
      </a:ln>
    </cs:spPr>
  </cs:hiLoLine>
  <cs:leader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leaderLine>
  <cs:legend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legend>
  <cs:plotArea mods="allowNoFillOverride allowNoLineOverride">
    <cs:lnRef idx="0"/>
    <cs:fillRef idx="0"/>
    <cs:effectRef idx="0"/>
    <cs:fontRef idx="minor">
      <a:sysClr val="windowText" lastClr="000000"/>
    </cs:fontRef>
  </cs:plotArea>
  <cs:plotArea3D mods="allowNoFillOverride allowNoLineOverride">
    <cs:lnRef idx="0"/>
    <cs:fillRef idx="0"/>
    <cs:effectRef idx="0"/>
    <cs:fontRef idx="minor">
      <a:sysClr val="windowText" lastClr="000000"/>
    </cs:fontRef>
  </cs:plotArea3D>
  <cs:series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seriesAxis>
  <cs:seriesLine>
    <cs:lnRef idx="0"/>
    <cs:fillRef idx="0"/>
    <cs:effectRef idx="0"/>
    <cs:fontRef idx="minor">
      <a:sysClr val="windowText" lastClr="000000"/>
    </cs:fontRef>
    <cs:spPr>
      <a:ln w="9525" cap="flat" cmpd="sng" algn="ctr">
        <a:solidFill>
          <a:sysClr val="windowText" lastClr="000000">
            <a:lumMod val="35000"/>
            <a:lumOff val="65000"/>
          </a:sysClr>
        </a:solidFill>
        <a:round/>
      </a:ln>
    </cs:spPr>
  </cs:seriesLine>
  <cs:title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ysClr val="windowText" lastClr="000000"/>
    </cs:fontRef>
    <cs:spPr>
      <a:ln w="19050" cap="rnd">
        <a:solidFill>
          <a:srgbClr val="FFFFFF"/>
        </a:solidFill>
        <a:prstDash val="sysDot"/>
      </a:ln>
    </cs:spPr>
  </cs:trendline>
  <cs:trendlineLabel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trendlineLabel>
  <cs:upBar>
    <cs:lnRef idx="0"/>
    <cs:fillRef idx="0"/>
    <cs:effectRef idx="0"/>
    <cs:fontRef idx="minor">
      <a:sysClr val="windowText" lastClr="000000"/>
    </cs:fontRef>
    <cs:spPr>
      <a:solidFill>
        <a:sysClr val="window" lastClr="FFFFFF"/>
      </a:solidFill>
      <a:ln w="9525">
        <a:solidFill>
          <a:sysClr val="windowText" lastClr="000000">
            <a:lumMod val="15000"/>
            <a:lumOff val="85000"/>
          </a:sysClr>
        </a:solidFill>
      </a:ln>
    </cs:spPr>
  </cs:upBar>
  <cs:valueAxis>
    <cs:lnRef idx="0"/>
    <cs:fillRef idx="0"/>
    <cs:effectRef idx="0"/>
    <cs:fontRef idx="minor">
      <a:sysClr val="windowText" lastClr="000000">
        <a:lumMod val="65000"/>
        <a:lumOff val="35000"/>
      </a:sysClr>
    </cs:fontRef>
    <cs:defRPr sz="1195" kern="1200"/>
  </cs:valueAxis>
  <cs:wall>
    <cs:lnRef idx="0"/>
    <cs:fillRef idx="0"/>
    <cs:effectRef idx="0"/>
    <cs:fontRef idx="minor">
      <a:sysClr val="windowText" lastClr="000000"/>
    </cs:fontRef>
    <cs:spPr>
      <a:noFill/>
      <a:ln>
        <a:noFill/>
      </a:ln>
    </cs:spPr>
  </cs:wall>
</cs:chartStyle>
</file>

<file path=ppt/charts/style9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0.12103</cdr:x>
      <cdr:y>0.24223</cdr:y>
    </cdr:to>
    <cdr:sp>
      <cdr:nvSpPr>
        <cdr:cNvPr id="2" name="矩形 1"/>
        <cdr:cNvSpPr/>
      </cdr:nvSpPr>
      <cdr:spPr xmlns:a="http://schemas.openxmlformats.org/drawingml/2006/main">
        <a:xfrm xmlns:a="http://schemas.openxmlformats.org/drawingml/2006/main">
          <a:off x="-4727317" y="-1831030"/>
          <a:ext cx="880101" cy="226729"/>
        </a:xfrm>
        <a:prstGeom xmlns:a="http://schemas.openxmlformats.org/drawingml/2006/main" prst="rect">
          <a:avLst/>
        </a:prstGeom>
      </cdr:spPr>
      <cdr:txBody xmlns:a="http://schemas.openxmlformats.org/drawingml/2006/main">
        <a:bodyPr vertOverflow="clip" vert="horz" wrap="square" lIns="45720" tIns="45720" rIns="45720" bIns="45720" rtlCol="0" anchor="t" anchorCtr="0">
          <a:normAutofit/>
        </a:bodyPr>
        <a:lstStyle/>
        <a:p>
          <a:pPr algn="ctr"/>
          <a:r>
            <a:rPr lang="zh-CN" altLang="en-US" sz="1050" b="1" dirty="0">
              <a:solidFill>
                <a:schemeClr val="tx1"/>
              </a:solidFill>
              <a:latin typeface="+mn-ea"/>
              <a:ea typeface="+mn-ea"/>
            </a:rPr>
            <a:t>已购整体</a:t>
          </a:r>
          <a:r>
            <a:rPr lang="en-US" altLang="zh-CN" sz="1050" b="1" dirty="0">
              <a:solidFill>
                <a:schemeClr val="tx1"/>
              </a:solidFill>
              <a:latin typeface="+mn-ea"/>
              <a:ea typeface="+mn-ea"/>
            </a:rPr>
            <a:t>%</a:t>
          </a:r>
          <a:endParaRPr lang="zh-CN" altLang="en-US" sz="1050" b="1" dirty="0">
            <a:solidFill>
              <a:schemeClr val="tx1"/>
            </a:solidFill>
            <a:latin typeface="+mn-ea"/>
            <a:ea typeface="+mn-ea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0.12103</cdr:x>
      <cdr:y>0.24223</cdr:y>
    </cdr:to>
    <cdr:sp>
      <cdr:nvSpPr>
        <cdr:cNvPr id="2" name="矩形 1"/>
        <cdr:cNvSpPr/>
      </cdr:nvSpPr>
      <cdr:spPr xmlns:a="http://schemas.openxmlformats.org/drawingml/2006/main">
        <a:xfrm xmlns:a="http://schemas.openxmlformats.org/drawingml/2006/main">
          <a:off x="-4727317" y="-2723694"/>
          <a:ext cx="880130" cy="226727"/>
        </a:xfrm>
        <a:prstGeom xmlns:a="http://schemas.openxmlformats.org/drawingml/2006/main" prst="rect">
          <a:avLst/>
        </a:prstGeom>
      </cdr:spPr>
      <cdr:txBody xmlns:a="http://schemas.openxmlformats.org/drawingml/2006/main">
        <a:bodyPr vertOverflow="clip" vert="horz" wrap="square" lIns="45720" tIns="45720" rIns="45720" bIns="45720" rtlCol="0" anchor="t" anchorCtr="0">
          <a:normAutofit/>
        </a:bodyPr>
        <a:lstStyle/>
        <a:p>
          <a:pPr algn="ctr"/>
          <a:r>
            <a:rPr lang="zh-CN" altLang="en-US" sz="1050" b="1" dirty="0">
              <a:solidFill>
                <a:schemeClr val="tx1"/>
              </a:solidFill>
              <a:latin typeface="+mn-ea"/>
              <a:ea typeface="+mn-ea"/>
            </a:rPr>
            <a:t>专业品牌</a:t>
          </a:r>
          <a:r>
            <a:rPr lang="en-US" altLang="zh-CN" sz="1050" b="1" dirty="0">
              <a:solidFill>
                <a:schemeClr val="tx1"/>
              </a:solidFill>
              <a:latin typeface="+mn-ea"/>
              <a:ea typeface="+mn-ea"/>
            </a:rPr>
            <a:t>%</a:t>
          </a:r>
          <a:endParaRPr lang="zh-CN" altLang="en-US" sz="1050" b="1" dirty="0">
            <a:solidFill>
              <a:schemeClr val="tx1"/>
            </a:solidFill>
            <a:latin typeface="+mn-ea"/>
            <a:ea typeface="+mn-ea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0.12103</cdr:x>
      <cdr:y>0.24223</cdr:y>
    </cdr:to>
    <cdr:sp>
      <cdr:nvSpPr>
        <cdr:cNvPr id="2" name="矩形 1"/>
        <cdr:cNvSpPr/>
      </cdr:nvSpPr>
      <cdr:spPr xmlns:a="http://schemas.openxmlformats.org/drawingml/2006/main">
        <a:xfrm xmlns:a="http://schemas.openxmlformats.org/drawingml/2006/main">
          <a:off x="-4727317" y="-3744664"/>
          <a:ext cx="880130" cy="226727"/>
        </a:xfrm>
        <a:prstGeom xmlns:a="http://schemas.openxmlformats.org/drawingml/2006/main" prst="rect">
          <a:avLst/>
        </a:prstGeom>
      </cdr:spPr>
      <cdr:txBody xmlns:a="http://schemas.openxmlformats.org/drawingml/2006/main">
        <a:bodyPr vertOverflow="clip" vert="horz" wrap="square" lIns="45720" tIns="45720" rIns="45720" bIns="45720" rtlCol="0" anchor="t" anchorCtr="0">
          <a:normAutofit/>
        </a:bodyPr>
        <a:lstStyle/>
        <a:p>
          <a:pPr algn="ctr"/>
          <a:r>
            <a:rPr lang="zh-CN" altLang="en-US" sz="1050" b="1" dirty="0">
              <a:solidFill>
                <a:schemeClr val="tx1"/>
              </a:solidFill>
              <a:latin typeface="+mn-ea"/>
              <a:ea typeface="+mn-ea"/>
            </a:rPr>
            <a:t>综合国产</a:t>
          </a:r>
          <a:r>
            <a:rPr lang="en-US" altLang="zh-CN" sz="1050" b="1" dirty="0">
              <a:solidFill>
                <a:schemeClr val="tx1"/>
              </a:solidFill>
              <a:latin typeface="+mn-ea"/>
              <a:ea typeface="+mn-ea"/>
            </a:rPr>
            <a:t>%</a:t>
          </a:r>
          <a:endParaRPr lang="zh-CN" altLang="en-US" sz="1050" b="1" dirty="0">
            <a:solidFill>
              <a:schemeClr val="tx1"/>
            </a:solidFill>
            <a:latin typeface="+mn-ea"/>
            <a:ea typeface="+mn-ea"/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0.12103</cdr:x>
      <cdr:y>0.24223</cdr:y>
    </cdr:to>
    <cdr:sp>
      <cdr:nvSpPr>
        <cdr:cNvPr id="2" name="矩形 1"/>
        <cdr:cNvSpPr/>
      </cdr:nvSpPr>
      <cdr:spPr xmlns:a="http://schemas.openxmlformats.org/drawingml/2006/main">
        <a:xfrm xmlns:a="http://schemas.openxmlformats.org/drawingml/2006/main">
          <a:off x="-4727317" y="-4589179"/>
          <a:ext cx="880130" cy="226727"/>
        </a:xfrm>
        <a:prstGeom xmlns:a="http://schemas.openxmlformats.org/drawingml/2006/main" prst="rect">
          <a:avLst/>
        </a:prstGeom>
      </cdr:spPr>
      <cdr:txBody xmlns:a="http://schemas.openxmlformats.org/drawingml/2006/main">
        <a:bodyPr vertOverflow="clip" vert="horz" wrap="square" lIns="45720" tIns="45720" rIns="45720" bIns="45720" rtlCol="0" anchor="t" anchorCtr="0">
          <a:normAutofit/>
        </a:bodyPr>
        <a:lstStyle/>
        <a:p>
          <a:pPr algn="ctr"/>
          <a:r>
            <a:rPr lang="zh-CN" altLang="en-US" sz="1050" b="1" dirty="0">
              <a:solidFill>
                <a:schemeClr val="tx1"/>
              </a:solidFill>
              <a:latin typeface="+mn-ea"/>
              <a:ea typeface="+mn-ea"/>
            </a:rPr>
            <a:t>淘系品牌</a:t>
          </a:r>
          <a:r>
            <a:rPr lang="en-US" altLang="zh-CN" sz="1050" b="1" dirty="0">
              <a:solidFill>
                <a:schemeClr val="tx1"/>
              </a:solidFill>
              <a:latin typeface="+mn-ea"/>
              <a:ea typeface="+mn-ea"/>
            </a:rPr>
            <a:t>%</a:t>
          </a:r>
          <a:endParaRPr lang="zh-CN" altLang="en-US" sz="1050" b="1" dirty="0">
            <a:solidFill>
              <a:schemeClr val="tx1"/>
            </a:solidFill>
            <a:latin typeface="+mn-ea"/>
            <a:ea typeface="+mn-ea"/>
          </a:endParaRPr>
        </a:p>
      </cdr:txBody>
    </cdr:sp>
  </cdr:relSizeAnchor>
</c:userShapes>
</file>

<file path=ppt/drawings/drawing5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0.12103</cdr:x>
      <cdr:y>0.24223</cdr:y>
    </cdr:to>
    <cdr:sp>
      <cdr:nvSpPr>
        <cdr:cNvPr id="2" name="矩形 1"/>
        <cdr:cNvSpPr/>
      </cdr:nvSpPr>
      <cdr:spPr xmlns:a="http://schemas.openxmlformats.org/drawingml/2006/main">
        <a:xfrm xmlns:a="http://schemas.openxmlformats.org/drawingml/2006/main">
          <a:off x="-4727317" y="-5566681"/>
          <a:ext cx="880130" cy="226727"/>
        </a:xfrm>
        <a:prstGeom xmlns:a="http://schemas.openxmlformats.org/drawingml/2006/main" prst="rect">
          <a:avLst/>
        </a:prstGeom>
      </cdr:spPr>
      <cdr:txBody xmlns:a="http://schemas.openxmlformats.org/drawingml/2006/main">
        <a:bodyPr vertOverflow="clip" vert="horz" wrap="square" lIns="45720" tIns="45720" rIns="45720" bIns="45720" rtlCol="0" anchor="t" anchorCtr="0">
          <a:normAutofit/>
        </a:bodyPr>
        <a:lstStyle/>
        <a:p>
          <a:pPr algn="ctr"/>
          <a:r>
            <a:rPr lang="zh-CN" altLang="en-US" sz="1050" b="1" dirty="0">
              <a:solidFill>
                <a:schemeClr val="tx1"/>
              </a:solidFill>
              <a:latin typeface="+mn-ea"/>
              <a:ea typeface="+mn-ea"/>
            </a:rPr>
            <a:t>综合外资</a:t>
          </a:r>
          <a:r>
            <a:rPr lang="en-US" altLang="zh-CN" sz="1050" b="1" dirty="0">
              <a:solidFill>
                <a:schemeClr val="tx1"/>
              </a:solidFill>
              <a:latin typeface="+mn-ea"/>
              <a:ea typeface="+mn-ea"/>
            </a:rPr>
            <a:t>%</a:t>
          </a:r>
          <a:endParaRPr lang="zh-CN" altLang="en-US" sz="1050" b="1" dirty="0">
            <a:solidFill>
              <a:schemeClr val="tx1"/>
            </a:solidFill>
            <a:latin typeface="+mn-ea"/>
            <a:ea typeface="+mn-ea"/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CD15C6-8035-45EC-B4B5-3E62D7EDCE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C2F19-E1E0-4B8C-AFB8-2723597E794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C2F19-E1E0-4B8C-AFB8-2723597E7946}" type="slidenum">
              <a:rPr lang="zh-CN" altLang="en-US" smtClean="0">
                <a:solidFill>
                  <a:prstClr val="black"/>
                </a:solidFill>
                <a:latin typeface="Calibri" panose="020F0502020204030204"/>
                <a:ea typeface="宋体" pitchFamily="2" charset="-122"/>
              </a:rPr>
            </a:fld>
            <a:endParaRPr lang="zh-CN" altLang="en-US">
              <a:solidFill>
                <a:prstClr val="black"/>
              </a:solidFill>
              <a:latin typeface="Calibri" panose="020F0502020204030204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C2F19-E1E0-4B8C-AFB8-2723597E79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均价下滑，小米中高端的冲击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92C2F19-E1E0-4B8C-AFB8-2723597E794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均价下滑，小米中高端的冲击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C2F19-E1E0-4B8C-AFB8-2723597E79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C2F19-E1E0-4B8C-AFB8-2723597E794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C2F19-E1E0-4B8C-AFB8-2723597E7946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2C2F19-E1E0-4B8C-AFB8-2723597E79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E10</a:t>
            </a:r>
            <a:r>
              <a:rPr lang="zh-CN" altLang="en-US" dirty="0"/>
              <a:t>渠道</a:t>
            </a:r>
            <a:r>
              <a:rPr lang="en-US" altLang="zh-CN" dirty="0"/>
              <a:t>E</a:t>
            </a:r>
            <a:r>
              <a:rPr lang="zh-CN" altLang="en-US" dirty="0"/>
              <a:t>成为新的性价比之王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692C2F19-E1E0-4B8C-AFB8-2723597E794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均价有所回升，中高端产品内部排名提升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C2F19-E1E0-4B8C-AFB8-2723597E79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Q5M</a:t>
            </a:r>
            <a:r>
              <a:rPr lang="zh-CN" altLang="en-US" dirty="0"/>
              <a:t>均价核实，千元下德施曼</a:t>
            </a:r>
            <a:r>
              <a:rPr lang="en-US" altLang="zh-CN" dirty="0"/>
              <a:t>V7</a:t>
            </a:r>
            <a:r>
              <a:rPr lang="zh-CN" altLang="en-US" dirty="0"/>
              <a:t>，</a:t>
            </a:r>
            <a:r>
              <a:rPr lang="en-US" altLang="zh-CN" dirty="0"/>
              <a:t>V5P</a:t>
            </a:r>
            <a:r>
              <a:rPr lang="zh-CN" altLang="en-US" dirty="0"/>
              <a:t>；室内屏（</a:t>
            </a:r>
            <a:r>
              <a:rPr lang="en-US" altLang="zh-CN" dirty="0"/>
              <a:t>Q50MPRO</a:t>
            </a:r>
            <a:r>
              <a:rPr lang="zh-CN" altLang="en-US" dirty="0"/>
              <a:t>，</a:t>
            </a:r>
            <a:r>
              <a:rPr lang="en-US" altLang="zh-CN" dirty="0"/>
              <a:t>Q50F MAX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C2F19-E1E0-4B8C-AFB8-2723597E79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C2F19-E1E0-4B8C-AFB8-2723597E79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2C2F19-E1E0-4B8C-AFB8-2723597E794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5.xml.rels><?xml version="1.0" encoding="UTF-8" standalone="yes"?>
<Relationships xmlns="http://schemas.openxmlformats.org/package/2006/relationships"><Relationship Id="rId4" Type="http://schemas.openxmlformats.org/officeDocument/2006/relationships/image" Target="../media/image9.png"/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6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文本占位符 81"/>
          <p:cNvSpPr>
            <a:spLocks noGrp="1"/>
          </p:cNvSpPr>
          <p:nvPr>
            <p:ph type="body" sz="quarter" idx="10" hasCustomPrompt="1"/>
          </p:nvPr>
        </p:nvSpPr>
        <p:spPr>
          <a:xfrm>
            <a:off x="6018211" y="2986346"/>
            <a:ext cx="555159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编辑母版文本</a:t>
            </a:r>
            <a:endParaRPr lang="zh-CN" altLang="en-US" dirty="0"/>
          </a:p>
        </p:txBody>
      </p:sp>
      <p:sp>
        <p:nvSpPr>
          <p:cNvPr id="8" name="文本框 7"/>
          <p:cNvSpPr txBox="1"/>
          <p:nvPr userDrawn="1"/>
        </p:nvSpPr>
        <p:spPr>
          <a:xfrm>
            <a:off x="2366203" y="1083837"/>
            <a:ext cx="194627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7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endParaRPr lang="zh-CN" altLang="en-US" sz="287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127125" y="1366838"/>
            <a:ext cx="4546600" cy="4295775"/>
            <a:chOff x="1127125" y="1366838"/>
            <a:chExt cx="4546600" cy="4295775"/>
          </a:xfrm>
        </p:grpSpPr>
        <p:sp>
          <p:nvSpPr>
            <p:cNvPr id="11" name="Freeform 414"/>
            <p:cNvSpPr/>
            <p:nvPr/>
          </p:nvSpPr>
          <p:spPr bwMode="auto">
            <a:xfrm>
              <a:off x="5156200" y="2249488"/>
              <a:ext cx="455613" cy="1247775"/>
            </a:xfrm>
            <a:custGeom>
              <a:avLst/>
              <a:gdLst>
                <a:gd name="T0" fmla="*/ 12 w 287"/>
                <a:gd name="T1" fmla="*/ 0 h 786"/>
                <a:gd name="T2" fmla="*/ 287 w 287"/>
                <a:gd name="T3" fmla="*/ 786 h 786"/>
                <a:gd name="T4" fmla="*/ 272 w 287"/>
                <a:gd name="T5" fmla="*/ 786 h 786"/>
                <a:gd name="T6" fmla="*/ 0 w 287"/>
                <a:gd name="T7" fmla="*/ 11 h 786"/>
                <a:gd name="T8" fmla="*/ 12 w 287"/>
                <a:gd name="T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786">
                  <a:moveTo>
                    <a:pt x="12" y="0"/>
                  </a:moveTo>
                  <a:lnTo>
                    <a:pt x="287" y="786"/>
                  </a:lnTo>
                  <a:lnTo>
                    <a:pt x="272" y="786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415"/>
            <p:cNvSpPr/>
            <p:nvPr/>
          </p:nvSpPr>
          <p:spPr bwMode="auto">
            <a:xfrm>
              <a:off x="5149850" y="2255838"/>
              <a:ext cx="12700" cy="506413"/>
            </a:xfrm>
            <a:custGeom>
              <a:avLst/>
              <a:gdLst>
                <a:gd name="T0" fmla="*/ 0 w 8"/>
                <a:gd name="T1" fmla="*/ 0 h 319"/>
                <a:gd name="T2" fmla="*/ 0 w 8"/>
                <a:gd name="T3" fmla="*/ 319 h 319"/>
                <a:gd name="T4" fmla="*/ 8 w 8"/>
                <a:gd name="T5" fmla="*/ 319 h 319"/>
                <a:gd name="T6" fmla="*/ 8 w 8"/>
                <a:gd name="T7" fmla="*/ 11 h 319"/>
                <a:gd name="T8" fmla="*/ 0 w 8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19">
                  <a:moveTo>
                    <a:pt x="0" y="0"/>
                  </a:moveTo>
                  <a:lnTo>
                    <a:pt x="0" y="319"/>
                  </a:lnTo>
                  <a:lnTo>
                    <a:pt x="8" y="319"/>
                  </a:lnTo>
                  <a:lnTo>
                    <a:pt x="8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Rectangle 416"/>
            <p:cNvSpPr>
              <a:spLocks noChangeArrowheads="1"/>
            </p:cNvSpPr>
            <p:nvPr/>
          </p:nvSpPr>
          <p:spPr bwMode="auto">
            <a:xfrm>
              <a:off x="3016250" y="5619751"/>
              <a:ext cx="971550" cy="19050"/>
            </a:xfrm>
            <a:prstGeom prst="rect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417"/>
            <p:cNvSpPr/>
            <p:nvPr/>
          </p:nvSpPr>
          <p:spPr bwMode="auto">
            <a:xfrm>
              <a:off x="1231900" y="2989263"/>
              <a:ext cx="160338" cy="136525"/>
            </a:xfrm>
            <a:custGeom>
              <a:avLst/>
              <a:gdLst>
                <a:gd name="T0" fmla="*/ 0 w 101"/>
                <a:gd name="T1" fmla="*/ 8 h 86"/>
                <a:gd name="T2" fmla="*/ 89 w 101"/>
                <a:gd name="T3" fmla="*/ 86 h 86"/>
                <a:gd name="T4" fmla="*/ 101 w 101"/>
                <a:gd name="T5" fmla="*/ 71 h 86"/>
                <a:gd name="T6" fmla="*/ 8 w 101"/>
                <a:gd name="T7" fmla="*/ 0 h 86"/>
                <a:gd name="T8" fmla="*/ 0 w 101"/>
                <a:gd name="T9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6">
                  <a:moveTo>
                    <a:pt x="0" y="8"/>
                  </a:moveTo>
                  <a:lnTo>
                    <a:pt x="89" y="86"/>
                  </a:lnTo>
                  <a:lnTo>
                    <a:pt x="101" y="71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418"/>
            <p:cNvSpPr/>
            <p:nvPr/>
          </p:nvSpPr>
          <p:spPr bwMode="auto">
            <a:xfrm>
              <a:off x="2498725" y="2136776"/>
              <a:ext cx="136525" cy="1335088"/>
            </a:xfrm>
            <a:custGeom>
              <a:avLst/>
              <a:gdLst>
                <a:gd name="T0" fmla="*/ 78 w 86"/>
                <a:gd name="T1" fmla="*/ 0 h 841"/>
                <a:gd name="T2" fmla="*/ 0 w 86"/>
                <a:gd name="T3" fmla="*/ 841 h 841"/>
                <a:gd name="T4" fmla="*/ 8 w 86"/>
                <a:gd name="T5" fmla="*/ 841 h 841"/>
                <a:gd name="T6" fmla="*/ 86 w 86"/>
                <a:gd name="T7" fmla="*/ 0 h 841"/>
                <a:gd name="T8" fmla="*/ 78 w 86"/>
                <a:gd name="T9" fmla="*/ 0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41">
                  <a:moveTo>
                    <a:pt x="78" y="0"/>
                  </a:moveTo>
                  <a:lnTo>
                    <a:pt x="0" y="841"/>
                  </a:lnTo>
                  <a:lnTo>
                    <a:pt x="8" y="841"/>
                  </a:lnTo>
                  <a:lnTo>
                    <a:pt x="86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419"/>
            <p:cNvSpPr/>
            <p:nvPr/>
          </p:nvSpPr>
          <p:spPr bwMode="auto">
            <a:xfrm>
              <a:off x="5175250" y="2870201"/>
              <a:ext cx="412750" cy="627063"/>
            </a:xfrm>
            <a:custGeom>
              <a:avLst/>
              <a:gdLst>
                <a:gd name="T0" fmla="*/ 0 w 260"/>
                <a:gd name="T1" fmla="*/ 0 h 395"/>
                <a:gd name="T2" fmla="*/ 248 w 260"/>
                <a:gd name="T3" fmla="*/ 395 h 395"/>
                <a:gd name="T4" fmla="*/ 260 w 260"/>
                <a:gd name="T5" fmla="*/ 395 h 395"/>
                <a:gd name="T6" fmla="*/ 12 w 260"/>
                <a:gd name="T7" fmla="*/ 0 h 395"/>
                <a:gd name="T8" fmla="*/ 0 w 26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395">
                  <a:moveTo>
                    <a:pt x="0" y="0"/>
                  </a:moveTo>
                  <a:lnTo>
                    <a:pt x="248" y="395"/>
                  </a:lnTo>
                  <a:lnTo>
                    <a:pt x="260" y="395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420"/>
            <p:cNvSpPr/>
            <p:nvPr/>
          </p:nvSpPr>
          <p:spPr bwMode="auto">
            <a:xfrm>
              <a:off x="2554288" y="3084513"/>
              <a:ext cx="1409700" cy="454025"/>
            </a:xfrm>
            <a:custGeom>
              <a:avLst/>
              <a:gdLst>
                <a:gd name="T0" fmla="*/ 0 w 888"/>
                <a:gd name="T1" fmla="*/ 278 h 286"/>
                <a:gd name="T2" fmla="*/ 880 w 888"/>
                <a:gd name="T3" fmla="*/ 0 h 286"/>
                <a:gd name="T4" fmla="*/ 888 w 888"/>
                <a:gd name="T5" fmla="*/ 11 h 286"/>
                <a:gd name="T6" fmla="*/ 4 w 888"/>
                <a:gd name="T7" fmla="*/ 286 h 286"/>
                <a:gd name="T8" fmla="*/ 0 w 888"/>
                <a:gd name="T9" fmla="*/ 278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8" h="286">
                  <a:moveTo>
                    <a:pt x="0" y="278"/>
                  </a:moveTo>
                  <a:lnTo>
                    <a:pt x="880" y="0"/>
                  </a:lnTo>
                  <a:lnTo>
                    <a:pt x="888" y="11"/>
                  </a:lnTo>
                  <a:lnTo>
                    <a:pt x="4" y="286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421"/>
            <p:cNvSpPr/>
            <p:nvPr/>
          </p:nvSpPr>
          <p:spPr bwMode="auto">
            <a:xfrm>
              <a:off x="1458913" y="3162301"/>
              <a:ext cx="973138" cy="363538"/>
            </a:xfrm>
            <a:custGeom>
              <a:avLst/>
              <a:gdLst>
                <a:gd name="T0" fmla="*/ 0 w 613"/>
                <a:gd name="T1" fmla="*/ 8 h 229"/>
                <a:gd name="T2" fmla="*/ 613 w 613"/>
                <a:gd name="T3" fmla="*/ 229 h 229"/>
                <a:gd name="T4" fmla="*/ 613 w 613"/>
                <a:gd name="T5" fmla="*/ 226 h 229"/>
                <a:gd name="T6" fmla="*/ 16 w 613"/>
                <a:gd name="T7" fmla="*/ 0 h 229"/>
                <a:gd name="T8" fmla="*/ 0 w 613"/>
                <a:gd name="T9" fmla="*/ 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229">
                  <a:moveTo>
                    <a:pt x="0" y="8"/>
                  </a:moveTo>
                  <a:lnTo>
                    <a:pt x="613" y="229"/>
                  </a:lnTo>
                  <a:lnTo>
                    <a:pt x="613" y="226"/>
                  </a:lnTo>
                  <a:lnTo>
                    <a:pt x="16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422"/>
            <p:cNvSpPr/>
            <p:nvPr/>
          </p:nvSpPr>
          <p:spPr bwMode="auto">
            <a:xfrm>
              <a:off x="1927225" y="3586163"/>
              <a:ext cx="547688" cy="1014413"/>
            </a:xfrm>
            <a:custGeom>
              <a:avLst/>
              <a:gdLst>
                <a:gd name="T0" fmla="*/ 341 w 345"/>
                <a:gd name="T1" fmla="*/ 0 h 639"/>
                <a:gd name="T2" fmla="*/ 0 w 345"/>
                <a:gd name="T3" fmla="*/ 639 h 639"/>
                <a:gd name="T4" fmla="*/ 12 w 345"/>
                <a:gd name="T5" fmla="*/ 639 h 639"/>
                <a:gd name="T6" fmla="*/ 345 w 345"/>
                <a:gd name="T7" fmla="*/ 7 h 639"/>
                <a:gd name="T8" fmla="*/ 341 w 345"/>
                <a:gd name="T9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639">
                  <a:moveTo>
                    <a:pt x="341" y="0"/>
                  </a:moveTo>
                  <a:lnTo>
                    <a:pt x="0" y="639"/>
                  </a:lnTo>
                  <a:lnTo>
                    <a:pt x="12" y="639"/>
                  </a:lnTo>
                  <a:lnTo>
                    <a:pt x="345" y="7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423"/>
            <p:cNvSpPr/>
            <p:nvPr/>
          </p:nvSpPr>
          <p:spPr bwMode="auto">
            <a:xfrm>
              <a:off x="5027613" y="4265613"/>
              <a:ext cx="122238" cy="566738"/>
            </a:xfrm>
            <a:custGeom>
              <a:avLst/>
              <a:gdLst>
                <a:gd name="T0" fmla="*/ 0 w 77"/>
                <a:gd name="T1" fmla="*/ 0 h 357"/>
                <a:gd name="T2" fmla="*/ 66 w 77"/>
                <a:gd name="T3" fmla="*/ 357 h 357"/>
                <a:gd name="T4" fmla="*/ 77 w 77"/>
                <a:gd name="T5" fmla="*/ 357 h 357"/>
                <a:gd name="T6" fmla="*/ 12 w 77"/>
                <a:gd name="T7" fmla="*/ 0 h 357"/>
                <a:gd name="T8" fmla="*/ 0 w 77"/>
                <a:gd name="T9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357">
                  <a:moveTo>
                    <a:pt x="0" y="0"/>
                  </a:moveTo>
                  <a:lnTo>
                    <a:pt x="66" y="357"/>
                  </a:lnTo>
                  <a:lnTo>
                    <a:pt x="77" y="357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424"/>
            <p:cNvSpPr/>
            <p:nvPr/>
          </p:nvSpPr>
          <p:spPr bwMode="auto">
            <a:xfrm>
              <a:off x="1951038" y="4654551"/>
              <a:ext cx="1465263" cy="65088"/>
            </a:xfrm>
            <a:custGeom>
              <a:avLst/>
              <a:gdLst>
                <a:gd name="T0" fmla="*/ 0 w 923"/>
                <a:gd name="T1" fmla="*/ 0 h 41"/>
                <a:gd name="T2" fmla="*/ 923 w 923"/>
                <a:gd name="T3" fmla="*/ 30 h 41"/>
                <a:gd name="T4" fmla="*/ 923 w 923"/>
                <a:gd name="T5" fmla="*/ 41 h 41"/>
                <a:gd name="T6" fmla="*/ 0 w 923"/>
                <a:gd name="T7" fmla="*/ 11 h 41"/>
                <a:gd name="T8" fmla="*/ 0 w 92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3" h="41">
                  <a:moveTo>
                    <a:pt x="0" y="0"/>
                  </a:moveTo>
                  <a:lnTo>
                    <a:pt x="923" y="30"/>
                  </a:lnTo>
                  <a:lnTo>
                    <a:pt x="923" y="4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425"/>
            <p:cNvSpPr/>
            <p:nvPr/>
          </p:nvSpPr>
          <p:spPr bwMode="auto">
            <a:xfrm>
              <a:off x="4056063" y="5370513"/>
              <a:ext cx="227013" cy="207963"/>
            </a:xfrm>
            <a:custGeom>
              <a:avLst/>
              <a:gdLst>
                <a:gd name="T0" fmla="*/ 143 w 143"/>
                <a:gd name="T1" fmla="*/ 0 h 131"/>
                <a:gd name="T2" fmla="*/ 0 w 143"/>
                <a:gd name="T3" fmla="*/ 124 h 131"/>
                <a:gd name="T4" fmla="*/ 7 w 143"/>
                <a:gd name="T5" fmla="*/ 131 h 131"/>
                <a:gd name="T6" fmla="*/ 143 w 143"/>
                <a:gd name="T7" fmla="*/ 7 h 131"/>
                <a:gd name="T8" fmla="*/ 143 w 143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1">
                  <a:moveTo>
                    <a:pt x="143" y="0"/>
                  </a:moveTo>
                  <a:lnTo>
                    <a:pt x="0" y="124"/>
                  </a:lnTo>
                  <a:lnTo>
                    <a:pt x="7" y="131"/>
                  </a:lnTo>
                  <a:lnTo>
                    <a:pt x="143" y="7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Oval 426"/>
            <p:cNvSpPr>
              <a:spLocks noChangeArrowheads="1"/>
            </p:cNvSpPr>
            <p:nvPr/>
          </p:nvSpPr>
          <p:spPr bwMode="auto">
            <a:xfrm>
              <a:off x="1760538" y="1909763"/>
              <a:ext cx="117475" cy="1127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427"/>
            <p:cNvSpPr>
              <a:spLocks noChangeArrowheads="1"/>
            </p:cNvSpPr>
            <p:nvPr/>
          </p:nvSpPr>
          <p:spPr bwMode="auto">
            <a:xfrm>
              <a:off x="2586038" y="2076451"/>
              <a:ext cx="128588" cy="1254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Oval 428"/>
            <p:cNvSpPr>
              <a:spLocks noChangeArrowheads="1"/>
            </p:cNvSpPr>
            <p:nvPr/>
          </p:nvSpPr>
          <p:spPr bwMode="auto">
            <a:xfrm>
              <a:off x="2954338" y="1366838"/>
              <a:ext cx="123825" cy="11906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Oval 429"/>
            <p:cNvSpPr>
              <a:spLocks noChangeArrowheads="1"/>
            </p:cNvSpPr>
            <p:nvPr/>
          </p:nvSpPr>
          <p:spPr bwMode="auto">
            <a:xfrm>
              <a:off x="4129088" y="1719263"/>
              <a:ext cx="130175" cy="1238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Oval 430"/>
            <p:cNvSpPr>
              <a:spLocks noChangeArrowheads="1"/>
            </p:cNvSpPr>
            <p:nvPr/>
          </p:nvSpPr>
          <p:spPr bwMode="auto">
            <a:xfrm>
              <a:off x="4959350" y="4152901"/>
              <a:ext cx="136525" cy="1365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Oval 431"/>
            <p:cNvSpPr>
              <a:spLocks noChangeArrowheads="1"/>
            </p:cNvSpPr>
            <p:nvPr/>
          </p:nvSpPr>
          <p:spPr bwMode="auto">
            <a:xfrm>
              <a:off x="3932238" y="2995613"/>
              <a:ext cx="166688" cy="15557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Oval 432"/>
            <p:cNvSpPr>
              <a:spLocks noChangeArrowheads="1"/>
            </p:cNvSpPr>
            <p:nvPr/>
          </p:nvSpPr>
          <p:spPr bwMode="auto">
            <a:xfrm>
              <a:off x="5083175" y="2141538"/>
              <a:ext cx="128588" cy="1254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Oval 433"/>
            <p:cNvSpPr>
              <a:spLocks noChangeArrowheads="1"/>
            </p:cNvSpPr>
            <p:nvPr/>
          </p:nvSpPr>
          <p:spPr bwMode="auto">
            <a:xfrm>
              <a:off x="5095875" y="2744788"/>
              <a:ext cx="141288" cy="1365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Oval 434"/>
            <p:cNvSpPr>
              <a:spLocks noChangeArrowheads="1"/>
            </p:cNvSpPr>
            <p:nvPr/>
          </p:nvSpPr>
          <p:spPr bwMode="auto">
            <a:xfrm>
              <a:off x="5549900" y="3484563"/>
              <a:ext cx="123825" cy="11906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Oval 435"/>
            <p:cNvSpPr>
              <a:spLocks noChangeArrowheads="1"/>
            </p:cNvSpPr>
            <p:nvPr/>
          </p:nvSpPr>
          <p:spPr bwMode="auto">
            <a:xfrm>
              <a:off x="3968750" y="5548313"/>
              <a:ext cx="111125" cy="11430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Oval 436"/>
            <p:cNvSpPr>
              <a:spLocks noChangeArrowheads="1"/>
            </p:cNvSpPr>
            <p:nvPr/>
          </p:nvSpPr>
          <p:spPr bwMode="auto">
            <a:xfrm>
              <a:off x="4252913" y="5286376"/>
              <a:ext cx="109538" cy="1079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Oval 437"/>
            <p:cNvSpPr>
              <a:spLocks noChangeArrowheads="1"/>
            </p:cNvSpPr>
            <p:nvPr/>
          </p:nvSpPr>
          <p:spPr bwMode="auto">
            <a:xfrm>
              <a:off x="5095875" y="4821238"/>
              <a:ext cx="115888" cy="1127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Oval 438"/>
            <p:cNvSpPr>
              <a:spLocks noChangeArrowheads="1"/>
            </p:cNvSpPr>
            <p:nvPr/>
          </p:nvSpPr>
          <p:spPr bwMode="auto">
            <a:xfrm>
              <a:off x="1127125" y="4098926"/>
              <a:ext cx="134938" cy="1254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Oval 439"/>
            <p:cNvSpPr>
              <a:spLocks noChangeArrowheads="1"/>
            </p:cNvSpPr>
            <p:nvPr/>
          </p:nvSpPr>
          <p:spPr bwMode="auto">
            <a:xfrm>
              <a:off x="1822450" y="5143501"/>
              <a:ext cx="111125" cy="1127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440"/>
            <p:cNvSpPr>
              <a:spLocks noChangeArrowheads="1"/>
            </p:cNvSpPr>
            <p:nvPr/>
          </p:nvSpPr>
          <p:spPr bwMode="auto">
            <a:xfrm>
              <a:off x="1822450" y="4583113"/>
              <a:ext cx="141288" cy="1365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441"/>
            <p:cNvSpPr>
              <a:spLocks noChangeArrowheads="1"/>
            </p:cNvSpPr>
            <p:nvPr/>
          </p:nvSpPr>
          <p:spPr bwMode="auto">
            <a:xfrm>
              <a:off x="1127125" y="2894013"/>
              <a:ext cx="134938" cy="1254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Oval 442"/>
            <p:cNvSpPr>
              <a:spLocks noChangeArrowheads="1"/>
            </p:cNvSpPr>
            <p:nvPr/>
          </p:nvSpPr>
          <p:spPr bwMode="auto">
            <a:xfrm>
              <a:off x="2917825" y="5543551"/>
              <a:ext cx="115888" cy="1127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Oval 443"/>
            <p:cNvSpPr>
              <a:spLocks noChangeArrowheads="1"/>
            </p:cNvSpPr>
            <p:nvPr/>
          </p:nvSpPr>
          <p:spPr bwMode="auto">
            <a:xfrm>
              <a:off x="1360488" y="3067051"/>
              <a:ext cx="142875" cy="1365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Oval 444"/>
            <p:cNvSpPr>
              <a:spLocks noChangeArrowheads="1"/>
            </p:cNvSpPr>
            <p:nvPr/>
          </p:nvSpPr>
          <p:spPr bwMode="auto">
            <a:xfrm>
              <a:off x="2413000" y="3467101"/>
              <a:ext cx="153988" cy="1492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Oval 445"/>
            <p:cNvSpPr>
              <a:spLocks noChangeArrowheads="1"/>
            </p:cNvSpPr>
            <p:nvPr/>
          </p:nvSpPr>
          <p:spPr bwMode="auto">
            <a:xfrm>
              <a:off x="3403600" y="4635501"/>
              <a:ext cx="153988" cy="1492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Oval 446"/>
            <p:cNvSpPr>
              <a:spLocks noChangeArrowheads="1"/>
            </p:cNvSpPr>
            <p:nvPr/>
          </p:nvSpPr>
          <p:spPr bwMode="auto">
            <a:xfrm>
              <a:off x="3951288" y="1431926"/>
              <a:ext cx="115888" cy="11430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47"/>
            <p:cNvSpPr/>
            <p:nvPr/>
          </p:nvSpPr>
          <p:spPr bwMode="auto">
            <a:xfrm>
              <a:off x="1858963" y="1438276"/>
              <a:ext cx="1120775" cy="519113"/>
            </a:xfrm>
            <a:custGeom>
              <a:avLst/>
              <a:gdLst>
                <a:gd name="T0" fmla="*/ 0 w 706"/>
                <a:gd name="T1" fmla="*/ 316 h 327"/>
                <a:gd name="T2" fmla="*/ 698 w 706"/>
                <a:gd name="T3" fmla="*/ 0 h 327"/>
                <a:gd name="T4" fmla="*/ 706 w 706"/>
                <a:gd name="T5" fmla="*/ 11 h 327"/>
                <a:gd name="T6" fmla="*/ 8 w 706"/>
                <a:gd name="T7" fmla="*/ 327 h 327"/>
                <a:gd name="T8" fmla="*/ 0 w 706"/>
                <a:gd name="T9" fmla="*/ 316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327">
                  <a:moveTo>
                    <a:pt x="0" y="316"/>
                  </a:moveTo>
                  <a:lnTo>
                    <a:pt x="698" y="0"/>
                  </a:lnTo>
                  <a:lnTo>
                    <a:pt x="706" y="11"/>
                  </a:lnTo>
                  <a:lnTo>
                    <a:pt x="8" y="327"/>
                  </a:lnTo>
                  <a:lnTo>
                    <a:pt x="0" y="316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48"/>
            <p:cNvSpPr/>
            <p:nvPr/>
          </p:nvSpPr>
          <p:spPr bwMode="auto">
            <a:xfrm>
              <a:off x="3065463" y="1425576"/>
              <a:ext cx="892175" cy="77788"/>
            </a:xfrm>
            <a:custGeom>
              <a:avLst/>
              <a:gdLst>
                <a:gd name="T0" fmla="*/ 0 w 562"/>
                <a:gd name="T1" fmla="*/ 0 h 49"/>
                <a:gd name="T2" fmla="*/ 562 w 562"/>
                <a:gd name="T3" fmla="*/ 38 h 49"/>
                <a:gd name="T4" fmla="*/ 562 w 562"/>
                <a:gd name="T5" fmla="*/ 49 h 49"/>
                <a:gd name="T6" fmla="*/ 0 w 562"/>
                <a:gd name="T7" fmla="*/ 12 h 49"/>
                <a:gd name="T8" fmla="*/ 0 w 562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49">
                  <a:moveTo>
                    <a:pt x="0" y="0"/>
                  </a:moveTo>
                  <a:lnTo>
                    <a:pt x="562" y="38"/>
                  </a:lnTo>
                  <a:lnTo>
                    <a:pt x="562" y="49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49"/>
            <p:cNvSpPr/>
            <p:nvPr/>
          </p:nvSpPr>
          <p:spPr bwMode="auto">
            <a:xfrm>
              <a:off x="3065463" y="1438276"/>
              <a:ext cx="1076325" cy="346075"/>
            </a:xfrm>
            <a:custGeom>
              <a:avLst/>
              <a:gdLst>
                <a:gd name="T0" fmla="*/ 0 w 678"/>
                <a:gd name="T1" fmla="*/ 7 h 218"/>
                <a:gd name="T2" fmla="*/ 678 w 678"/>
                <a:gd name="T3" fmla="*/ 218 h 218"/>
                <a:gd name="T4" fmla="*/ 678 w 678"/>
                <a:gd name="T5" fmla="*/ 207 h 218"/>
                <a:gd name="T6" fmla="*/ 0 w 678"/>
                <a:gd name="T7" fmla="*/ 0 h 218"/>
                <a:gd name="T8" fmla="*/ 0 w 678"/>
                <a:gd name="T9" fmla="*/ 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8" h="218">
                  <a:moveTo>
                    <a:pt x="0" y="7"/>
                  </a:moveTo>
                  <a:lnTo>
                    <a:pt x="678" y="218"/>
                  </a:lnTo>
                  <a:lnTo>
                    <a:pt x="678" y="207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50"/>
            <p:cNvSpPr/>
            <p:nvPr/>
          </p:nvSpPr>
          <p:spPr bwMode="auto">
            <a:xfrm>
              <a:off x="4037013" y="1520826"/>
              <a:ext cx="1063625" cy="681038"/>
            </a:xfrm>
            <a:custGeom>
              <a:avLst/>
              <a:gdLst>
                <a:gd name="T0" fmla="*/ 0 w 670"/>
                <a:gd name="T1" fmla="*/ 12 h 429"/>
                <a:gd name="T2" fmla="*/ 663 w 670"/>
                <a:gd name="T3" fmla="*/ 429 h 429"/>
                <a:gd name="T4" fmla="*/ 670 w 670"/>
                <a:gd name="T5" fmla="*/ 421 h 429"/>
                <a:gd name="T6" fmla="*/ 8 w 670"/>
                <a:gd name="T7" fmla="*/ 0 h 429"/>
                <a:gd name="T8" fmla="*/ 0 w 670"/>
                <a:gd name="T9" fmla="*/ 1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429">
                  <a:moveTo>
                    <a:pt x="0" y="12"/>
                  </a:moveTo>
                  <a:lnTo>
                    <a:pt x="663" y="429"/>
                  </a:lnTo>
                  <a:lnTo>
                    <a:pt x="670" y="421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1"/>
            <p:cNvSpPr/>
            <p:nvPr/>
          </p:nvSpPr>
          <p:spPr bwMode="auto">
            <a:xfrm>
              <a:off x="5162550" y="3586163"/>
              <a:ext cx="455613" cy="1246188"/>
            </a:xfrm>
            <a:custGeom>
              <a:avLst/>
              <a:gdLst>
                <a:gd name="T0" fmla="*/ 287 w 287"/>
                <a:gd name="T1" fmla="*/ 0 h 785"/>
                <a:gd name="T2" fmla="*/ 12 w 287"/>
                <a:gd name="T3" fmla="*/ 785 h 785"/>
                <a:gd name="T4" fmla="*/ 0 w 287"/>
                <a:gd name="T5" fmla="*/ 785 h 785"/>
                <a:gd name="T6" fmla="*/ 275 w 287"/>
                <a:gd name="T7" fmla="*/ 0 h 785"/>
                <a:gd name="T8" fmla="*/ 287 w 287"/>
                <a:gd name="T9" fmla="*/ 0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785">
                  <a:moveTo>
                    <a:pt x="287" y="0"/>
                  </a:moveTo>
                  <a:lnTo>
                    <a:pt x="12" y="785"/>
                  </a:lnTo>
                  <a:lnTo>
                    <a:pt x="0" y="785"/>
                  </a:lnTo>
                  <a:lnTo>
                    <a:pt x="275" y="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52"/>
            <p:cNvSpPr/>
            <p:nvPr/>
          </p:nvSpPr>
          <p:spPr bwMode="auto">
            <a:xfrm>
              <a:off x="4067175" y="4910138"/>
              <a:ext cx="1058863" cy="685800"/>
            </a:xfrm>
            <a:custGeom>
              <a:avLst/>
              <a:gdLst>
                <a:gd name="T0" fmla="*/ 0 w 667"/>
                <a:gd name="T1" fmla="*/ 432 h 432"/>
                <a:gd name="T2" fmla="*/ 667 w 667"/>
                <a:gd name="T3" fmla="*/ 8 h 432"/>
                <a:gd name="T4" fmla="*/ 659 w 667"/>
                <a:gd name="T5" fmla="*/ 0 h 432"/>
                <a:gd name="T6" fmla="*/ 0 w 667"/>
                <a:gd name="T7" fmla="*/ 425 h 432"/>
                <a:gd name="T8" fmla="*/ 0 w 667"/>
                <a:gd name="T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7" h="432">
                  <a:moveTo>
                    <a:pt x="0" y="432"/>
                  </a:moveTo>
                  <a:lnTo>
                    <a:pt x="667" y="8"/>
                  </a:lnTo>
                  <a:lnTo>
                    <a:pt x="659" y="0"/>
                  </a:lnTo>
                  <a:lnTo>
                    <a:pt x="0" y="425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53"/>
            <p:cNvSpPr/>
            <p:nvPr/>
          </p:nvSpPr>
          <p:spPr bwMode="auto">
            <a:xfrm>
              <a:off x="1908175" y="5221288"/>
              <a:ext cx="1065213" cy="434975"/>
            </a:xfrm>
            <a:custGeom>
              <a:avLst/>
              <a:gdLst>
                <a:gd name="T0" fmla="*/ 0 w 671"/>
                <a:gd name="T1" fmla="*/ 15 h 274"/>
                <a:gd name="T2" fmla="*/ 671 w 671"/>
                <a:gd name="T3" fmla="*/ 274 h 274"/>
                <a:gd name="T4" fmla="*/ 671 w 671"/>
                <a:gd name="T5" fmla="*/ 255 h 274"/>
                <a:gd name="T6" fmla="*/ 12 w 671"/>
                <a:gd name="T7" fmla="*/ 0 h 274"/>
                <a:gd name="T8" fmla="*/ 0 w 671"/>
                <a:gd name="T9" fmla="*/ 1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274">
                  <a:moveTo>
                    <a:pt x="0" y="15"/>
                  </a:moveTo>
                  <a:lnTo>
                    <a:pt x="671" y="274"/>
                  </a:lnTo>
                  <a:lnTo>
                    <a:pt x="671" y="255"/>
                  </a:lnTo>
                  <a:lnTo>
                    <a:pt x="12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54"/>
            <p:cNvSpPr/>
            <p:nvPr/>
          </p:nvSpPr>
          <p:spPr bwMode="auto">
            <a:xfrm>
              <a:off x="1208088" y="4213226"/>
              <a:ext cx="644525" cy="960438"/>
            </a:xfrm>
            <a:custGeom>
              <a:avLst/>
              <a:gdLst>
                <a:gd name="T0" fmla="*/ 0 w 406"/>
                <a:gd name="T1" fmla="*/ 0 h 605"/>
                <a:gd name="T2" fmla="*/ 395 w 406"/>
                <a:gd name="T3" fmla="*/ 605 h 605"/>
                <a:gd name="T4" fmla="*/ 406 w 406"/>
                <a:gd name="T5" fmla="*/ 597 h 605"/>
                <a:gd name="T6" fmla="*/ 7 w 406"/>
                <a:gd name="T7" fmla="*/ 0 h 605"/>
                <a:gd name="T8" fmla="*/ 0 w 406"/>
                <a:gd name="T9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605">
                  <a:moveTo>
                    <a:pt x="0" y="0"/>
                  </a:moveTo>
                  <a:lnTo>
                    <a:pt x="395" y="605"/>
                  </a:lnTo>
                  <a:lnTo>
                    <a:pt x="406" y="597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55"/>
            <p:cNvSpPr>
              <a:spLocks noChangeArrowheads="1"/>
            </p:cNvSpPr>
            <p:nvPr/>
          </p:nvSpPr>
          <p:spPr bwMode="auto">
            <a:xfrm>
              <a:off x="1189038" y="3006726"/>
              <a:ext cx="12700" cy="1109663"/>
            </a:xfrm>
            <a:prstGeom prst="rect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56"/>
            <p:cNvSpPr/>
            <p:nvPr/>
          </p:nvSpPr>
          <p:spPr bwMode="auto">
            <a:xfrm>
              <a:off x="1219200" y="1998663"/>
              <a:ext cx="590550" cy="930275"/>
            </a:xfrm>
            <a:custGeom>
              <a:avLst/>
              <a:gdLst>
                <a:gd name="T0" fmla="*/ 0 w 372"/>
                <a:gd name="T1" fmla="*/ 575 h 586"/>
                <a:gd name="T2" fmla="*/ 361 w 372"/>
                <a:gd name="T3" fmla="*/ 0 h 586"/>
                <a:gd name="T4" fmla="*/ 372 w 372"/>
                <a:gd name="T5" fmla="*/ 0 h 586"/>
                <a:gd name="T6" fmla="*/ 8 w 372"/>
                <a:gd name="T7" fmla="*/ 586 h 586"/>
                <a:gd name="T8" fmla="*/ 0 w 372"/>
                <a:gd name="T9" fmla="*/ 575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2" h="586">
                  <a:moveTo>
                    <a:pt x="0" y="575"/>
                  </a:moveTo>
                  <a:lnTo>
                    <a:pt x="361" y="0"/>
                  </a:lnTo>
                  <a:lnTo>
                    <a:pt x="372" y="0"/>
                  </a:lnTo>
                  <a:lnTo>
                    <a:pt x="8" y="586"/>
                  </a:lnTo>
                  <a:lnTo>
                    <a:pt x="0" y="575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57"/>
            <p:cNvSpPr/>
            <p:nvPr/>
          </p:nvSpPr>
          <p:spPr bwMode="auto">
            <a:xfrm>
              <a:off x="1441450" y="2011363"/>
              <a:ext cx="368300" cy="1085850"/>
            </a:xfrm>
            <a:custGeom>
              <a:avLst/>
              <a:gdLst>
                <a:gd name="T0" fmla="*/ 221 w 232"/>
                <a:gd name="T1" fmla="*/ 0 h 684"/>
                <a:gd name="T2" fmla="*/ 0 w 232"/>
                <a:gd name="T3" fmla="*/ 676 h 684"/>
                <a:gd name="T4" fmla="*/ 15 w 232"/>
                <a:gd name="T5" fmla="*/ 684 h 684"/>
                <a:gd name="T6" fmla="*/ 232 w 232"/>
                <a:gd name="T7" fmla="*/ 0 h 684"/>
                <a:gd name="T8" fmla="*/ 221 w 232"/>
                <a:gd name="T9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684">
                  <a:moveTo>
                    <a:pt x="221" y="0"/>
                  </a:moveTo>
                  <a:lnTo>
                    <a:pt x="0" y="676"/>
                  </a:lnTo>
                  <a:lnTo>
                    <a:pt x="15" y="684"/>
                  </a:lnTo>
                  <a:lnTo>
                    <a:pt x="232" y="0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58"/>
            <p:cNvSpPr/>
            <p:nvPr/>
          </p:nvSpPr>
          <p:spPr bwMode="auto">
            <a:xfrm>
              <a:off x="2665413" y="1468438"/>
              <a:ext cx="338138" cy="625475"/>
            </a:xfrm>
            <a:custGeom>
              <a:avLst/>
              <a:gdLst>
                <a:gd name="T0" fmla="*/ 198 w 213"/>
                <a:gd name="T1" fmla="*/ 0 h 394"/>
                <a:gd name="T2" fmla="*/ 0 w 213"/>
                <a:gd name="T3" fmla="*/ 387 h 394"/>
                <a:gd name="T4" fmla="*/ 12 w 213"/>
                <a:gd name="T5" fmla="*/ 394 h 394"/>
                <a:gd name="T6" fmla="*/ 213 w 213"/>
                <a:gd name="T7" fmla="*/ 0 h 394"/>
                <a:gd name="T8" fmla="*/ 198 w 213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394">
                  <a:moveTo>
                    <a:pt x="198" y="0"/>
                  </a:moveTo>
                  <a:lnTo>
                    <a:pt x="0" y="387"/>
                  </a:lnTo>
                  <a:lnTo>
                    <a:pt x="12" y="394"/>
                  </a:lnTo>
                  <a:lnTo>
                    <a:pt x="213" y="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59"/>
            <p:cNvSpPr/>
            <p:nvPr/>
          </p:nvSpPr>
          <p:spPr bwMode="auto">
            <a:xfrm>
              <a:off x="2708275" y="1790701"/>
              <a:ext cx="1446213" cy="350838"/>
            </a:xfrm>
            <a:custGeom>
              <a:avLst/>
              <a:gdLst>
                <a:gd name="T0" fmla="*/ 0 w 911"/>
                <a:gd name="T1" fmla="*/ 206 h 221"/>
                <a:gd name="T2" fmla="*/ 911 w 911"/>
                <a:gd name="T3" fmla="*/ 0 h 221"/>
                <a:gd name="T4" fmla="*/ 911 w 911"/>
                <a:gd name="T5" fmla="*/ 11 h 221"/>
                <a:gd name="T6" fmla="*/ 0 w 911"/>
                <a:gd name="T7" fmla="*/ 221 h 221"/>
                <a:gd name="T8" fmla="*/ 0 w 911"/>
                <a:gd name="T9" fmla="*/ 20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1" h="221">
                  <a:moveTo>
                    <a:pt x="0" y="206"/>
                  </a:moveTo>
                  <a:lnTo>
                    <a:pt x="911" y="0"/>
                  </a:lnTo>
                  <a:lnTo>
                    <a:pt x="911" y="11"/>
                  </a:lnTo>
                  <a:lnTo>
                    <a:pt x="0" y="221"/>
                  </a:lnTo>
                  <a:lnTo>
                    <a:pt x="0" y="206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60"/>
            <p:cNvSpPr/>
            <p:nvPr/>
          </p:nvSpPr>
          <p:spPr bwMode="auto">
            <a:xfrm>
              <a:off x="2689225" y="2154238"/>
              <a:ext cx="1268413" cy="889000"/>
            </a:xfrm>
            <a:custGeom>
              <a:avLst/>
              <a:gdLst>
                <a:gd name="T0" fmla="*/ 0 w 799"/>
                <a:gd name="T1" fmla="*/ 0 h 560"/>
                <a:gd name="T2" fmla="*/ 799 w 799"/>
                <a:gd name="T3" fmla="*/ 549 h 560"/>
                <a:gd name="T4" fmla="*/ 787 w 799"/>
                <a:gd name="T5" fmla="*/ 560 h 560"/>
                <a:gd name="T6" fmla="*/ 0 w 799"/>
                <a:gd name="T7" fmla="*/ 15 h 560"/>
                <a:gd name="T8" fmla="*/ 0 w 799"/>
                <a:gd name="T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9" h="560">
                  <a:moveTo>
                    <a:pt x="0" y="0"/>
                  </a:moveTo>
                  <a:lnTo>
                    <a:pt x="799" y="549"/>
                  </a:lnTo>
                  <a:lnTo>
                    <a:pt x="787" y="560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61"/>
            <p:cNvSpPr/>
            <p:nvPr/>
          </p:nvSpPr>
          <p:spPr bwMode="auto">
            <a:xfrm>
              <a:off x="1201738" y="3192463"/>
              <a:ext cx="239713" cy="923925"/>
            </a:xfrm>
            <a:custGeom>
              <a:avLst/>
              <a:gdLst>
                <a:gd name="T0" fmla="*/ 139 w 151"/>
                <a:gd name="T1" fmla="*/ 0 h 582"/>
                <a:gd name="T2" fmla="*/ 0 w 151"/>
                <a:gd name="T3" fmla="*/ 582 h 582"/>
                <a:gd name="T4" fmla="*/ 15 w 151"/>
                <a:gd name="T5" fmla="*/ 582 h 582"/>
                <a:gd name="T6" fmla="*/ 151 w 151"/>
                <a:gd name="T7" fmla="*/ 0 h 582"/>
                <a:gd name="T8" fmla="*/ 139 w 151"/>
                <a:gd name="T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582">
                  <a:moveTo>
                    <a:pt x="139" y="0"/>
                  </a:moveTo>
                  <a:lnTo>
                    <a:pt x="0" y="582"/>
                  </a:lnTo>
                  <a:lnTo>
                    <a:pt x="15" y="582"/>
                  </a:lnTo>
                  <a:lnTo>
                    <a:pt x="151" y="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62"/>
            <p:cNvSpPr/>
            <p:nvPr/>
          </p:nvSpPr>
          <p:spPr bwMode="auto">
            <a:xfrm>
              <a:off x="4017963" y="1520826"/>
              <a:ext cx="160338" cy="215900"/>
            </a:xfrm>
            <a:custGeom>
              <a:avLst/>
              <a:gdLst>
                <a:gd name="T0" fmla="*/ 0 w 101"/>
                <a:gd name="T1" fmla="*/ 12 h 136"/>
                <a:gd name="T2" fmla="*/ 86 w 101"/>
                <a:gd name="T3" fmla="*/ 136 h 136"/>
                <a:gd name="T4" fmla="*/ 101 w 101"/>
                <a:gd name="T5" fmla="*/ 136 h 136"/>
                <a:gd name="T6" fmla="*/ 12 w 101"/>
                <a:gd name="T7" fmla="*/ 0 h 136"/>
                <a:gd name="T8" fmla="*/ 0 w 101"/>
                <a:gd name="T9" fmla="*/ 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36">
                  <a:moveTo>
                    <a:pt x="0" y="12"/>
                  </a:moveTo>
                  <a:lnTo>
                    <a:pt x="86" y="136"/>
                  </a:lnTo>
                  <a:lnTo>
                    <a:pt x="101" y="136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63"/>
            <p:cNvSpPr/>
            <p:nvPr/>
          </p:nvSpPr>
          <p:spPr bwMode="auto">
            <a:xfrm>
              <a:off x="4246563" y="1790701"/>
              <a:ext cx="842963" cy="411163"/>
            </a:xfrm>
            <a:custGeom>
              <a:avLst/>
              <a:gdLst>
                <a:gd name="T0" fmla="*/ 0 w 531"/>
                <a:gd name="T1" fmla="*/ 15 h 259"/>
                <a:gd name="T2" fmla="*/ 531 w 531"/>
                <a:gd name="T3" fmla="*/ 259 h 259"/>
                <a:gd name="T4" fmla="*/ 531 w 531"/>
                <a:gd name="T5" fmla="*/ 244 h 259"/>
                <a:gd name="T6" fmla="*/ 0 w 531"/>
                <a:gd name="T7" fmla="*/ 0 h 259"/>
                <a:gd name="T8" fmla="*/ 0 w 531"/>
                <a:gd name="T9" fmla="*/ 1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259">
                  <a:moveTo>
                    <a:pt x="0" y="15"/>
                  </a:moveTo>
                  <a:lnTo>
                    <a:pt x="531" y="259"/>
                  </a:lnTo>
                  <a:lnTo>
                    <a:pt x="531" y="244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64"/>
            <p:cNvSpPr/>
            <p:nvPr/>
          </p:nvSpPr>
          <p:spPr bwMode="auto">
            <a:xfrm>
              <a:off x="4221163" y="1814513"/>
              <a:ext cx="892175" cy="966788"/>
            </a:xfrm>
            <a:custGeom>
              <a:avLst/>
              <a:gdLst>
                <a:gd name="T0" fmla="*/ 0 w 562"/>
                <a:gd name="T1" fmla="*/ 7 h 609"/>
                <a:gd name="T2" fmla="*/ 554 w 562"/>
                <a:gd name="T3" fmla="*/ 609 h 609"/>
                <a:gd name="T4" fmla="*/ 562 w 562"/>
                <a:gd name="T5" fmla="*/ 597 h 609"/>
                <a:gd name="T6" fmla="*/ 16 w 562"/>
                <a:gd name="T7" fmla="*/ 0 h 609"/>
                <a:gd name="T8" fmla="*/ 0 w 562"/>
                <a:gd name="T9" fmla="*/ 7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609">
                  <a:moveTo>
                    <a:pt x="0" y="7"/>
                  </a:moveTo>
                  <a:lnTo>
                    <a:pt x="554" y="609"/>
                  </a:lnTo>
                  <a:lnTo>
                    <a:pt x="562" y="597"/>
                  </a:lnTo>
                  <a:lnTo>
                    <a:pt x="1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65"/>
            <p:cNvSpPr/>
            <p:nvPr/>
          </p:nvSpPr>
          <p:spPr bwMode="auto">
            <a:xfrm>
              <a:off x="4013200" y="1838326"/>
              <a:ext cx="190500" cy="1163638"/>
            </a:xfrm>
            <a:custGeom>
              <a:avLst/>
              <a:gdLst>
                <a:gd name="T0" fmla="*/ 104 w 120"/>
                <a:gd name="T1" fmla="*/ 0 h 733"/>
                <a:gd name="T2" fmla="*/ 0 w 120"/>
                <a:gd name="T3" fmla="*/ 733 h 733"/>
                <a:gd name="T4" fmla="*/ 15 w 120"/>
                <a:gd name="T5" fmla="*/ 733 h 733"/>
                <a:gd name="T6" fmla="*/ 120 w 120"/>
                <a:gd name="T7" fmla="*/ 0 h 733"/>
                <a:gd name="T8" fmla="*/ 104 w 120"/>
                <a:gd name="T9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733">
                  <a:moveTo>
                    <a:pt x="104" y="0"/>
                  </a:moveTo>
                  <a:lnTo>
                    <a:pt x="0" y="733"/>
                  </a:lnTo>
                  <a:lnTo>
                    <a:pt x="15" y="733"/>
                  </a:lnTo>
                  <a:lnTo>
                    <a:pt x="120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66"/>
            <p:cNvSpPr/>
            <p:nvPr/>
          </p:nvSpPr>
          <p:spPr bwMode="auto">
            <a:xfrm>
              <a:off x="4049713" y="3125788"/>
              <a:ext cx="977900" cy="1104900"/>
            </a:xfrm>
            <a:custGeom>
              <a:avLst/>
              <a:gdLst>
                <a:gd name="T0" fmla="*/ 0 w 616"/>
                <a:gd name="T1" fmla="*/ 8 h 696"/>
                <a:gd name="T2" fmla="*/ 597 w 616"/>
                <a:gd name="T3" fmla="*/ 696 h 696"/>
                <a:gd name="T4" fmla="*/ 616 w 616"/>
                <a:gd name="T5" fmla="*/ 685 h 696"/>
                <a:gd name="T6" fmla="*/ 19 w 616"/>
                <a:gd name="T7" fmla="*/ 0 h 696"/>
                <a:gd name="T8" fmla="*/ 0 w 616"/>
                <a:gd name="T9" fmla="*/ 8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696">
                  <a:moveTo>
                    <a:pt x="0" y="8"/>
                  </a:moveTo>
                  <a:lnTo>
                    <a:pt x="597" y="696"/>
                  </a:lnTo>
                  <a:lnTo>
                    <a:pt x="616" y="685"/>
                  </a:lnTo>
                  <a:lnTo>
                    <a:pt x="1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67"/>
            <p:cNvSpPr/>
            <p:nvPr/>
          </p:nvSpPr>
          <p:spPr bwMode="auto">
            <a:xfrm>
              <a:off x="1231900" y="4183063"/>
              <a:ext cx="620713" cy="447675"/>
            </a:xfrm>
            <a:custGeom>
              <a:avLst/>
              <a:gdLst>
                <a:gd name="T0" fmla="*/ 0 w 391"/>
                <a:gd name="T1" fmla="*/ 7 h 282"/>
                <a:gd name="T2" fmla="*/ 380 w 391"/>
                <a:gd name="T3" fmla="*/ 282 h 282"/>
                <a:gd name="T4" fmla="*/ 391 w 391"/>
                <a:gd name="T5" fmla="*/ 274 h 282"/>
                <a:gd name="T6" fmla="*/ 8 w 391"/>
                <a:gd name="T7" fmla="*/ 0 h 282"/>
                <a:gd name="T8" fmla="*/ 0 w 391"/>
                <a:gd name="T9" fmla="*/ 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282">
                  <a:moveTo>
                    <a:pt x="0" y="7"/>
                  </a:moveTo>
                  <a:lnTo>
                    <a:pt x="380" y="282"/>
                  </a:lnTo>
                  <a:lnTo>
                    <a:pt x="391" y="274"/>
                  </a:lnTo>
                  <a:lnTo>
                    <a:pt x="8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68"/>
            <p:cNvSpPr/>
            <p:nvPr/>
          </p:nvSpPr>
          <p:spPr bwMode="auto">
            <a:xfrm>
              <a:off x="5027613" y="2870201"/>
              <a:ext cx="122238" cy="1293813"/>
            </a:xfrm>
            <a:custGeom>
              <a:avLst/>
              <a:gdLst>
                <a:gd name="T0" fmla="*/ 70 w 77"/>
                <a:gd name="T1" fmla="*/ 0 h 815"/>
                <a:gd name="T2" fmla="*/ 0 w 77"/>
                <a:gd name="T3" fmla="*/ 815 h 815"/>
                <a:gd name="T4" fmla="*/ 8 w 77"/>
                <a:gd name="T5" fmla="*/ 815 h 815"/>
                <a:gd name="T6" fmla="*/ 77 w 77"/>
                <a:gd name="T7" fmla="*/ 0 h 815"/>
                <a:gd name="T8" fmla="*/ 70 w 77"/>
                <a:gd name="T9" fmla="*/ 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815">
                  <a:moveTo>
                    <a:pt x="70" y="0"/>
                  </a:moveTo>
                  <a:lnTo>
                    <a:pt x="0" y="815"/>
                  </a:lnTo>
                  <a:lnTo>
                    <a:pt x="8" y="815"/>
                  </a:lnTo>
                  <a:lnTo>
                    <a:pt x="77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69"/>
            <p:cNvSpPr/>
            <p:nvPr/>
          </p:nvSpPr>
          <p:spPr bwMode="auto">
            <a:xfrm>
              <a:off x="5070475" y="3579813"/>
              <a:ext cx="528638" cy="603250"/>
            </a:xfrm>
            <a:custGeom>
              <a:avLst/>
              <a:gdLst>
                <a:gd name="T0" fmla="*/ 0 w 333"/>
                <a:gd name="T1" fmla="*/ 372 h 380"/>
                <a:gd name="T2" fmla="*/ 326 w 333"/>
                <a:gd name="T3" fmla="*/ 0 h 380"/>
                <a:gd name="T4" fmla="*/ 333 w 333"/>
                <a:gd name="T5" fmla="*/ 4 h 380"/>
                <a:gd name="T6" fmla="*/ 8 w 333"/>
                <a:gd name="T7" fmla="*/ 380 h 380"/>
                <a:gd name="T8" fmla="*/ 0 w 333"/>
                <a:gd name="T9" fmla="*/ 372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380">
                  <a:moveTo>
                    <a:pt x="0" y="372"/>
                  </a:moveTo>
                  <a:lnTo>
                    <a:pt x="326" y="0"/>
                  </a:lnTo>
                  <a:lnTo>
                    <a:pt x="333" y="4"/>
                  </a:lnTo>
                  <a:lnTo>
                    <a:pt x="8" y="380"/>
                  </a:lnTo>
                  <a:lnTo>
                    <a:pt x="0" y="37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470"/>
            <p:cNvSpPr/>
            <p:nvPr/>
          </p:nvSpPr>
          <p:spPr bwMode="auto">
            <a:xfrm>
              <a:off x="4308475" y="4265613"/>
              <a:ext cx="700088" cy="1044575"/>
            </a:xfrm>
            <a:custGeom>
              <a:avLst/>
              <a:gdLst>
                <a:gd name="T0" fmla="*/ 426 w 441"/>
                <a:gd name="T1" fmla="*/ 0 h 658"/>
                <a:gd name="T2" fmla="*/ 0 w 441"/>
                <a:gd name="T3" fmla="*/ 632 h 658"/>
                <a:gd name="T4" fmla="*/ 0 w 441"/>
                <a:gd name="T5" fmla="*/ 658 h 658"/>
                <a:gd name="T6" fmla="*/ 441 w 441"/>
                <a:gd name="T7" fmla="*/ 15 h 658"/>
                <a:gd name="T8" fmla="*/ 426 w 44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658">
                  <a:moveTo>
                    <a:pt x="426" y="0"/>
                  </a:moveTo>
                  <a:lnTo>
                    <a:pt x="0" y="632"/>
                  </a:lnTo>
                  <a:lnTo>
                    <a:pt x="0" y="658"/>
                  </a:lnTo>
                  <a:lnTo>
                    <a:pt x="441" y="1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471"/>
            <p:cNvSpPr/>
            <p:nvPr/>
          </p:nvSpPr>
          <p:spPr bwMode="auto">
            <a:xfrm>
              <a:off x="3557588" y="4237038"/>
              <a:ext cx="1420813" cy="469900"/>
            </a:xfrm>
            <a:custGeom>
              <a:avLst/>
              <a:gdLst>
                <a:gd name="T0" fmla="*/ 0 w 895"/>
                <a:gd name="T1" fmla="*/ 285 h 296"/>
                <a:gd name="T2" fmla="*/ 895 w 895"/>
                <a:gd name="T3" fmla="*/ 0 h 296"/>
                <a:gd name="T4" fmla="*/ 895 w 895"/>
                <a:gd name="T5" fmla="*/ 11 h 296"/>
                <a:gd name="T6" fmla="*/ 0 w 895"/>
                <a:gd name="T7" fmla="*/ 296 h 296"/>
                <a:gd name="T8" fmla="*/ 0 w 895"/>
                <a:gd name="T9" fmla="*/ 28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5" h="296">
                  <a:moveTo>
                    <a:pt x="0" y="285"/>
                  </a:moveTo>
                  <a:lnTo>
                    <a:pt x="895" y="0"/>
                  </a:lnTo>
                  <a:lnTo>
                    <a:pt x="895" y="11"/>
                  </a:lnTo>
                  <a:lnTo>
                    <a:pt x="0" y="296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472"/>
            <p:cNvSpPr/>
            <p:nvPr/>
          </p:nvSpPr>
          <p:spPr bwMode="auto">
            <a:xfrm>
              <a:off x="1927225" y="4689476"/>
              <a:ext cx="1008063" cy="889000"/>
            </a:xfrm>
            <a:custGeom>
              <a:avLst/>
              <a:gdLst>
                <a:gd name="T0" fmla="*/ 0 w 635"/>
                <a:gd name="T1" fmla="*/ 8 h 560"/>
                <a:gd name="T2" fmla="*/ 628 w 635"/>
                <a:gd name="T3" fmla="*/ 560 h 560"/>
                <a:gd name="T4" fmla="*/ 635 w 635"/>
                <a:gd name="T5" fmla="*/ 560 h 560"/>
                <a:gd name="T6" fmla="*/ 12 w 635"/>
                <a:gd name="T7" fmla="*/ 0 h 560"/>
                <a:gd name="T8" fmla="*/ 0 w 635"/>
                <a:gd name="T9" fmla="*/ 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560">
                  <a:moveTo>
                    <a:pt x="0" y="8"/>
                  </a:moveTo>
                  <a:lnTo>
                    <a:pt x="628" y="560"/>
                  </a:lnTo>
                  <a:lnTo>
                    <a:pt x="635" y="560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73"/>
            <p:cNvSpPr/>
            <p:nvPr/>
          </p:nvSpPr>
          <p:spPr bwMode="auto">
            <a:xfrm>
              <a:off x="4351338" y="4892676"/>
              <a:ext cx="762000" cy="434975"/>
            </a:xfrm>
            <a:custGeom>
              <a:avLst/>
              <a:gdLst>
                <a:gd name="T0" fmla="*/ 0 w 480"/>
                <a:gd name="T1" fmla="*/ 267 h 274"/>
                <a:gd name="T2" fmla="*/ 476 w 480"/>
                <a:gd name="T3" fmla="*/ 0 h 274"/>
                <a:gd name="T4" fmla="*/ 480 w 480"/>
                <a:gd name="T5" fmla="*/ 7 h 274"/>
                <a:gd name="T6" fmla="*/ 4 w 480"/>
                <a:gd name="T7" fmla="*/ 274 h 274"/>
                <a:gd name="T8" fmla="*/ 0 w 480"/>
                <a:gd name="T9" fmla="*/ 26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274">
                  <a:moveTo>
                    <a:pt x="0" y="267"/>
                  </a:moveTo>
                  <a:lnTo>
                    <a:pt x="476" y="0"/>
                  </a:lnTo>
                  <a:lnTo>
                    <a:pt x="480" y="7"/>
                  </a:lnTo>
                  <a:lnTo>
                    <a:pt x="4" y="274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474"/>
            <p:cNvSpPr/>
            <p:nvPr/>
          </p:nvSpPr>
          <p:spPr bwMode="auto">
            <a:xfrm>
              <a:off x="3016250" y="5346701"/>
              <a:ext cx="1247775" cy="273050"/>
            </a:xfrm>
            <a:custGeom>
              <a:avLst/>
              <a:gdLst>
                <a:gd name="T0" fmla="*/ 0 w 786"/>
                <a:gd name="T1" fmla="*/ 157 h 172"/>
                <a:gd name="T2" fmla="*/ 786 w 786"/>
                <a:gd name="T3" fmla="*/ 0 h 172"/>
                <a:gd name="T4" fmla="*/ 786 w 786"/>
                <a:gd name="T5" fmla="*/ 11 h 172"/>
                <a:gd name="T6" fmla="*/ 4 w 786"/>
                <a:gd name="T7" fmla="*/ 172 h 172"/>
                <a:gd name="T8" fmla="*/ 0 w 786"/>
                <a:gd name="T9" fmla="*/ 15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6" h="172">
                  <a:moveTo>
                    <a:pt x="0" y="157"/>
                  </a:moveTo>
                  <a:lnTo>
                    <a:pt x="786" y="0"/>
                  </a:lnTo>
                  <a:lnTo>
                    <a:pt x="786" y="11"/>
                  </a:lnTo>
                  <a:lnTo>
                    <a:pt x="4" y="172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75"/>
            <p:cNvSpPr/>
            <p:nvPr/>
          </p:nvSpPr>
          <p:spPr bwMode="auto">
            <a:xfrm>
              <a:off x="1477963" y="2165351"/>
              <a:ext cx="1125538" cy="942975"/>
            </a:xfrm>
            <a:custGeom>
              <a:avLst/>
              <a:gdLst>
                <a:gd name="T0" fmla="*/ 0 w 709"/>
                <a:gd name="T1" fmla="*/ 587 h 594"/>
                <a:gd name="T2" fmla="*/ 701 w 709"/>
                <a:gd name="T3" fmla="*/ 0 h 594"/>
                <a:gd name="T4" fmla="*/ 709 w 709"/>
                <a:gd name="T5" fmla="*/ 8 h 594"/>
                <a:gd name="T6" fmla="*/ 12 w 709"/>
                <a:gd name="T7" fmla="*/ 594 h 594"/>
                <a:gd name="T8" fmla="*/ 0 w 709"/>
                <a:gd name="T9" fmla="*/ 58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594">
                  <a:moveTo>
                    <a:pt x="0" y="587"/>
                  </a:moveTo>
                  <a:lnTo>
                    <a:pt x="701" y="0"/>
                  </a:lnTo>
                  <a:lnTo>
                    <a:pt x="709" y="8"/>
                  </a:lnTo>
                  <a:lnTo>
                    <a:pt x="12" y="594"/>
                  </a:lnTo>
                  <a:lnTo>
                    <a:pt x="0" y="58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76"/>
            <p:cNvSpPr/>
            <p:nvPr/>
          </p:nvSpPr>
          <p:spPr bwMode="auto">
            <a:xfrm>
              <a:off x="1435100" y="3192463"/>
              <a:ext cx="449263" cy="1408113"/>
            </a:xfrm>
            <a:custGeom>
              <a:avLst/>
              <a:gdLst>
                <a:gd name="T0" fmla="*/ 0 w 283"/>
                <a:gd name="T1" fmla="*/ 4 h 887"/>
                <a:gd name="T2" fmla="*/ 271 w 283"/>
                <a:gd name="T3" fmla="*/ 887 h 887"/>
                <a:gd name="T4" fmla="*/ 283 w 283"/>
                <a:gd name="T5" fmla="*/ 883 h 887"/>
                <a:gd name="T6" fmla="*/ 12 w 283"/>
                <a:gd name="T7" fmla="*/ 0 h 887"/>
                <a:gd name="T8" fmla="*/ 0 w 283"/>
                <a:gd name="T9" fmla="*/ 4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887">
                  <a:moveTo>
                    <a:pt x="0" y="4"/>
                  </a:moveTo>
                  <a:lnTo>
                    <a:pt x="271" y="887"/>
                  </a:lnTo>
                  <a:lnTo>
                    <a:pt x="283" y="883"/>
                  </a:lnTo>
                  <a:lnTo>
                    <a:pt x="1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77"/>
            <p:cNvSpPr/>
            <p:nvPr/>
          </p:nvSpPr>
          <p:spPr bwMode="auto">
            <a:xfrm>
              <a:off x="3502025" y="3060701"/>
              <a:ext cx="515938" cy="1587500"/>
            </a:xfrm>
            <a:custGeom>
              <a:avLst/>
              <a:gdLst>
                <a:gd name="T0" fmla="*/ 314 w 325"/>
                <a:gd name="T1" fmla="*/ 0 h 1000"/>
                <a:gd name="T2" fmla="*/ 0 w 325"/>
                <a:gd name="T3" fmla="*/ 1000 h 1000"/>
                <a:gd name="T4" fmla="*/ 15 w 325"/>
                <a:gd name="T5" fmla="*/ 1000 h 1000"/>
                <a:gd name="T6" fmla="*/ 325 w 325"/>
                <a:gd name="T7" fmla="*/ 11 h 1000"/>
                <a:gd name="T8" fmla="*/ 314 w 325"/>
                <a:gd name="T9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1000">
                  <a:moveTo>
                    <a:pt x="314" y="0"/>
                  </a:moveTo>
                  <a:lnTo>
                    <a:pt x="0" y="1000"/>
                  </a:lnTo>
                  <a:lnTo>
                    <a:pt x="15" y="1000"/>
                  </a:lnTo>
                  <a:lnTo>
                    <a:pt x="325" y="1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78"/>
            <p:cNvSpPr/>
            <p:nvPr/>
          </p:nvSpPr>
          <p:spPr bwMode="auto">
            <a:xfrm>
              <a:off x="1858963" y="1968501"/>
              <a:ext cx="727075" cy="173038"/>
            </a:xfrm>
            <a:custGeom>
              <a:avLst/>
              <a:gdLst>
                <a:gd name="T0" fmla="*/ 0 w 458"/>
                <a:gd name="T1" fmla="*/ 12 h 109"/>
                <a:gd name="T2" fmla="*/ 458 w 458"/>
                <a:gd name="T3" fmla="*/ 109 h 109"/>
                <a:gd name="T4" fmla="*/ 458 w 458"/>
                <a:gd name="T5" fmla="*/ 94 h 109"/>
                <a:gd name="T6" fmla="*/ 8 w 458"/>
                <a:gd name="T7" fmla="*/ 0 h 109"/>
                <a:gd name="T8" fmla="*/ 0 w 458"/>
                <a:gd name="T9" fmla="*/ 1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109">
                  <a:moveTo>
                    <a:pt x="0" y="12"/>
                  </a:moveTo>
                  <a:lnTo>
                    <a:pt x="458" y="109"/>
                  </a:lnTo>
                  <a:lnTo>
                    <a:pt x="458" y="94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79"/>
            <p:cNvSpPr/>
            <p:nvPr/>
          </p:nvSpPr>
          <p:spPr bwMode="auto">
            <a:xfrm>
              <a:off x="4079875" y="2828926"/>
              <a:ext cx="1039813" cy="238125"/>
            </a:xfrm>
            <a:custGeom>
              <a:avLst/>
              <a:gdLst>
                <a:gd name="T0" fmla="*/ 0 w 655"/>
                <a:gd name="T1" fmla="*/ 139 h 150"/>
                <a:gd name="T2" fmla="*/ 647 w 655"/>
                <a:gd name="T3" fmla="*/ 0 h 150"/>
                <a:gd name="T4" fmla="*/ 655 w 655"/>
                <a:gd name="T5" fmla="*/ 11 h 150"/>
                <a:gd name="T6" fmla="*/ 0 w 655"/>
                <a:gd name="T7" fmla="*/ 150 h 150"/>
                <a:gd name="T8" fmla="*/ 0 w 655"/>
                <a:gd name="T9" fmla="*/ 13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150">
                  <a:moveTo>
                    <a:pt x="0" y="139"/>
                  </a:moveTo>
                  <a:lnTo>
                    <a:pt x="647" y="0"/>
                  </a:lnTo>
                  <a:lnTo>
                    <a:pt x="655" y="11"/>
                  </a:lnTo>
                  <a:lnTo>
                    <a:pt x="0" y="15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80"/>
            <p:cNvSpPr/>
            <p:nvPr/>
          </p:nvSpPr>
          <p:spPr bwMode="auto">
            <a:xfrm>
              <a:off x="3521075" y="4737101"/>
              <a:ext cx="749300" cy="579438"/>
            </a:xfrm>
            <a:custGeom>
              <a:avLst/>
              <a:gdLst>
                <a:gd name="T0" fmla="*/ 0 w 472"/>
                <a:gd name="T1" fmla="*/ 8 h 365"/>
                <a:gd name="T2" fmla="*/ 472 w 472"/>
                <a:gd name="T3" fmla="*/ 365 h 365"/>
                <a:gd name="T4" fmla="*/ 472 w 472"/>
                <a:gd name="T5" fmla="*/ 354 h 365"/>
                <a:gd name="T6" fmla="*/ 11 w 472"/>
                <a:gd name="T7" fmla="*/ 0 h 365"/>
                <a:gd name="T8" fmla="*/ 0 w 472"/>
                <a:gd name="T9" fmla="*/ 8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65">
                  <a:moveTo>
                    <a:pt x="0" y="8"/>
                  </a:moveTo>
                  <a:lnTo>
                    <a:pt x="472" y="365"/>
                  </a:lnTo>
                  <a:lnTo>
                    <a:pt x="472" y="354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81"/>
            <p:cNvSpPr/>
            <p:nvPr/>
          </p:nvSpPr>
          <p:spPr bwMode="auto">
            <a:xfrm>
              <a:off x="3003550" y="4767263"/>
              <a:ext cx="461963" cy="800100"/>
            </a:xfrm>
            <a:custGeom>
              <a:avLst/>
              <a:gdLst>
                <a:gd name="T0" fmla="*/ 0 w 291"/>
                <a:gd name="T1" fmla="*/ 500 h 504"/>
                <a:gd name="T2" fmla="*/ 279 w 291"/>
                <a:gd name="T3" fmla="*/ 0 h 504"/>
                <a:gd name="T4" fmla="*/ 291 w 291"/>
                <a:gd name="T5" fmla="*/ 0 h 504"/>
                <a:gd name="T6" fmla="*/ 8 w 291"/>
                <a:gd name="T7" fmla="*/ 504 h 504"/>
                <a:gd name="T8" fmla="*/ 0 w 291"/>
                <a:gd name="T9" fmla="*/ 50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504">
                  <a:moveTo>
                    <a:pt x="0" y="500"/>
                  </a:moveTo>
                  <a:lnTo>
                    <a:pt x="279" y="0"/>
                  </a:lnTo>
                  <a:lnTo>
                    <a:pt x="291" y="0"/>
                  </a:lnTo>
                  <a:lnTo>
                    <a:pt x="8" y="504"/>
                  </a:lnTo>
                  <a:lnTo>
                    <a:pt x="0" y="50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482"/>
            <p:cNvSpPr>
              <a:spLocks noChangeArrowheads="1"/>
            </p:cNvSpPr>
            <p:nvPr/>
          </p:nvSpPr>
          <p:spPr bwMode="auto">
            <a:xfrm>
              <a:off x="1884363" y="4713288"/>
              <a:ext cx="12700" cy="441325"/>
            </a:xfrm>
            <a:prstGeom prst="rect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83"/>
            <p:cNvSpPr/>
            <p:nvPr/>
          </p:nvSpPr>
          <p:spPr bwMode="auto">
            <a:xfrm>
              <a:off x="2524125" y="3579813"/>
              <a:ext cx="915988" cy="1092200"/>
            </a:xfrm>
            <a:custGeom>
              <a:avLst/>
              <a:gdLst>
                <a:gd name="T0" fmla="*/ 0 w 577"/>
                <a:gd name="T1" fmla="*/ 11 h 688"/>
                <a:gd name="T2" fmla="*/ 569 w 577"/>
                <a:gd name="T3" fmla="*/ 688 h 688"/>
                <a:gd name="T4" fmla="*/ 577 w 577"/>
                <a:gd name="T5" fmla="*/ 680 h 688"/>
                <a:gd name="T6" fmla="*/ 11 w 577"/>
                <a:gd name="T7" fmla="*/ 0 h 688"/>
                <a:gd name="T8" fmla="*/ 0 w 577"/>
                <a:gd name="T9" fmla="*/ 1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688">
                  <a:moveTo>
                    <a:pt x="0" y="11"/>
                  </a:moveTo>
                  <a:lnTo>
                    <a:pt x="569" y="688"/>
                  </a:lnTo>
                  <a:lnTo>
                    <a:pt x="577" y="680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F79646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F79646"/>
                </a:solidFill>
              </a:rPr>
            </a:fld>
            <a:r>
              <a:rPr lang="en-US" altLang="zh-CN">
                <a:solidFill>
                  <a:srgbClr val="F79646"/>
                </a:solidFill>
              </a:rPr>
              <a:t>-</a:t>
            </a:r>
            <a:endParaRPr lang="zh-CN" altLang="en-US" dirty="0">
              <a:solidFill>
                <a:srgbClr val="F79646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06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46839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14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259171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28595" y="121087"/>
            <a:ext cx="47320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01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343578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5816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02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71713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03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71713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457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04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343578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2975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05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427984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06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57645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5335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07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57645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F79646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F79646"/>
                </a:solidFill>
              </a:rPr>
            </a:fld>
            <a:r>
              <a:rPr lang="en-US" altLang="zh-CN">
                <a:solidFill>
                  <a:srgbClr val="F79646"/>
                </a:solidFill>
              </a:rPr>
              <a:t>-</a:t>
            </a:r>
            <a:endParaRPr lang="zh-CN" altLang="en-US" dirty="0">
              <a:solidFill>
                <a:srgbClr val="F79646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5335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07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938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08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41391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09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42051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47320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10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56119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37702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11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343578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46198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12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273239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47000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13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343578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46839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14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259171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28595" y="121087"/>
            <a:ext cx="47320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01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5816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02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03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F79646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F79646"/>
                </a:solidFill>
              </a:rPr>
            </a:fld>
            <a:r>
              <a:rPr lang="en-US" altLang="zh-CN">
                <a:solidFill>
                  <a:srgbClr val="F79646"/>
                </a:solidFill>
              </a:rPr>
              <a:t>-</a:t>
            </a:r>
            <a:endParaRPr lang="zh-CN" altLang="en-US" dirty="0">
              <a:solidFill>
                <a:srgbClr val="F79646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938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08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457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04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2975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05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06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5335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07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938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08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09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47320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10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37702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11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46198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12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47000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13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F79646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F79646"/>
                </a:solidFill>
              </a:rPr>
            </a:fld>
            <a:r>
              <a:rPr lang="en-US" altLang="zh-CN">
                <a:solidFill>
                  <a:srgbClr val="F79646"/>
                </a:solidFill>
              </a:rPr>
              <a:t>-</a:t>
            </a:r>
            <a:endParaRPr lang="zh-CN" altLang="en-US" dirty="0">
              <a:solidFill>
                <a:srgbClr val="F79646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5816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02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46839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14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228595" y="121087"/>
            <a:ext cx="47320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5816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90567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43433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6457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65981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62975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05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90567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06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36228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F79646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F79646"/>
                </a:solidFill>
              </a:rPr>
            </a:fld>
            <a:r>
              <a:rPr lang="en-US" altLang="zh-CN">
                <a:solidFill>
                  <a:srgbClr val="F79646"/>
                </a:solidFill>
              </a:rPr>
              <a:t>-</a:t>
            </a:r>
            <a:endParaRPr lang="zh-CN" altLang="en-US" dirty="0">
              <a:solidFill>
                <a:srgbClr val="F79646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457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04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5335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07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90567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6938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08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36228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09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18847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47320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10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541395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37702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11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47127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46198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12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456554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47000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13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18847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46839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14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381140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466794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15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99993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47000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16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37701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06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8991885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45717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17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456554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47320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18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43433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47000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19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71713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5816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20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409420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46198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21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33400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46945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22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71713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5496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23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43433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5335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24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428274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51754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25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560249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5496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26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90567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F79646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F79646"/>
                </a:solidFill>
              </a:rPr>
            </a:fld>
            <a:r>
              <a:rPr lang="en-US" altLang="zh-CN">
                <a:solidFill>
                  <a:srgbClr val="F79646"/>
                </a:solidFill>
              </a:rPr>
              <a:t>-</a:t>
            </a:r>
            <a:endParaRPr lang="zh-CN" altLang="en-US" dirty="0">
              <a:solidFill>
                <a:srgbClr val="F79646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09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4213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27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52859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5816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28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90567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5496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29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33400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7E7C-D727-46DE-8E35-ECE0159982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6568-EFBB-419F-ADA6-3E588BE0B5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7E7C-D727-46DE-8E35-ECE0159982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6568-EFBB-419F-ADA6-3E588BE0B5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7E7C-D727-46DE-8E35-ECE0159982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6568-EFBB-419F-ADA6-3E588BE0B5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7E7C-D727-46DE-8E35-ECE0159982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6568-EFBB-419F-ADA6-3E588BE0B5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7E7C-D727-46DE-8E35-ECE0159982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6568-EFBB-419F-ADA6-3E588BE0B5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7E7C-D727-46DE-8E35-ECE0159982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6568-EFBB-419F-ADA6-3E588BE0B5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-262758" y="2406868"/>
            <a:ext cx="8198069" cy="1093076"/>
          </a:xfrm>
          <a:prstGeom prst="rect">
            <a:avLst/>
          </a:prstGeom>
          <a:solidFill>
            <a:srgbClr val="005B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7E7C-D727-46DE-8E35-ECE0159982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6568-EFBB-419F-ADA6-3E588BE0B5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7E7C-D727-46DE-8E35-ECE0159982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6568-EFBB-419F-ADA6-3E588BE0B5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7E7C-D727-46DE-8E35-ECE0159982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6568-EFBB-419F-ADA6-3E588BE0B5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57E7C-D727-46DE-8E35-ECE0159982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1F6568-EFBB-419F-ADA6-3E588BE0B51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228595" y="121087"/>
            <a:ext cx="47320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5816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6457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04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62975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05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06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5335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07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6938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08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09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47320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10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37702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11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46198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12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47000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13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46839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14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466794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15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47000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16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45717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17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47320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18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47000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19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5816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20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46198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21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46945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22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5496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23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6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5335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24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5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835" cy="391685"/>
          </a:xfrm>
          <a:prstGeom prst="rect">
            <a:avLst/>
          </a:prstGeom>
        </p:spPr>
        <p:txBody>
          <a:bodyPr anchor="ctr"/>
          <a:lstStyle>
            <a:lvl1pPr>
              <a:defRPr lang="zh-CN" altLang="en-US" sz="2400" b="1" kern="1200" dirty="0">
                <a:solidFill>
                  <a:schemeClr val="tx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fld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endParaRPr lang="zh-CN" altLang="en-US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fld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endParaRPr lang="zh-CN" altLang="en-US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2366203" y="1083837"/>
            <a:ext cx="194627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7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endParaRPr lang="zh-CN" altLang="en-US" sz="287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127125" y="1366838"/>
            <a:ext cx="4546600" cy="4295775"/>
            <a:chOff x="1127125" y="1366838"/>
            <a:chExt cx="4546600" cy="4295775"/>
          </a:xfrm>
        </p:grpSpPr>
        <p:sp>
          <p:nvSpPr>
            <p:cNvPr id="11" name="Freeform 414"/>
            <p:cNvSpPr/>
            <p:nvPr/>
          </p:nvSpPr>
          <p:spPr bwMode="auto">
            <a:xfrm>
              <a:off x="5156200" y="2249488"/>
              <a:ext cx="455613" cy="1247775"/>
            </a:xfrm>
            <a:custGeom>
              <a:avLst/>
              <a:gdLst>
                <a:gd name="T0" fmla="*/ 12 w 287"/>
                <a:gd name="T1" fmla="*/ 0 h 786"/>
                <a:gd name="T2" fmla="*/ 287 w 287"/>
                <a:gd name="T3" fmla="*/ 786 h 786"/>
                <a:gd name="T4" fmla="*/ 272 w 287"/>
                <a:gd name="T5" fmla="*/ 786 h 786"/>
                <a:gd name="T6" fmla="*/ 0 w 287"/>
                <a:gd name="T7" fmla="*/ 11 h 786"/>
                <a:gd name="T8" fmla="*/ 12 w 287"/>
                <a:gd name="T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786">
                  <a:moveTo>
                    <a:pt x="12" y="0"/>
                  </a:moveTo>
                  <a:lnTo>
                    <a:pt x="287" y="786"/>
                  </a:lnTo>
                  <a:lnTo>
                    <a:pt x="272" y="786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415"/>
            <p:cNvSpPr/>
            <p:nvPr/>
          </p:nvSpPr>
          <p:spPr bwMode="auto">
            <a:xfrm>
              <a:off x="5149850" y="2255838"/>
              <a:ext cx="12700" cy="506413"/>
            </a:xfrm>
            <a:custGeom>
              <a:avLst/>
              <a:gdLst>
                <a:gd name="T0" fmla="*/ 0 w 8"/>
                <a:gd name="T1" fmla="*/ 0 h 319"/>
                <a:gd name="T2" fmla="*/ 0 w 8"/>
                <a:gd name="T3" fmla="*/ 319 h 319"/>
                <a:gd name="T4" fmla="*/ 8 w 8"/>
                <a:gd name="T5" fmla="*/ 319 h 319"/>
                <a:gd name="T6" fmla="*/ 8 w 8"/>
                <a:gd name="T7" fmla="*/ 11 h 319"/>
                <a:gd name="T8" fmla="*/ 0 w 8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19">
                  <a:moveTo>
                    <a:pt x="0" y="0"/>
                  </a:moveTo>
                  <a:lnTo>
                    <a:pt x="0" y="319"/>
                  </a:lnTo>
                  <a:lnTo>
                    <a:pt x="8" y="319"/>
                  </a:lnTo>
                  <a:lnTo>
                    <a:pt x="8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Rectangle 416"/>
            <p:cNvSpPr>
              <a:spLocks noChangeArrowheads="1"/>
            </p:cNvSpPr>
            <p:nvPr/>
          </p:nvSpPr>
          <p:spPr bwMode="auto">
            <a:xfrm>
              <a:off x="3016250" y="5619751"/>
              <a:ext cx="971550" cy="19050"/>
            </a:xfrm>
            <a:prstGeom prst="rect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417"/>
            <p:cNvSpPr/>
            <p:nvPr/>
          </p:nvSpPr>
          <p:spPr bwMode="auto">
            <a:xfrm>
              <a:off x="1231900" y="2989263"/>
              <a:ext cx="160338" cy="136525"/>
            </a:xfrm>
            <a:custGeom>
              <a:avLst/>
              <a:gdLst>
                <a:gd name="T0" fmla="*/ 0 w 101"/>
                <a:gd name="T1" fmla="*/ 8 h 86"/>
                <a:gd name="T2" fmla="*/ 89 w 101"/>
                <a:gd name="T3" fmla="*/ 86 h 86"/>
                <a:gd name="T4" fmla="*/ 101 w 101"/>
                <a:gd name="T5" fmla="*/ 71 h 86"/>
                <a:gd name="T6" fmla="*/ 8 w 101"/>
                <a:gd name="T7" fmla="*/ 0 h 86"/>
                <a:gd name="T8" fmla="*/ 0 w 101"/>
                <a:gd name="T9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6">
                  <a:moveTo>
                    <a:pt x="0" y="8"/>
                  </a:moveTo>
                  <a:lnTo>
                    <a:pt x="89" y="86"/>
                  </a:lnTo>
                  <a:lnTo>
                    <a:pt x="101" y="71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418"/>
            <p:cNvSpPr/>
            <p:nvPr/>
          </p:nvSpPr>
          <p:spPr bwMode="auto">
            <a:xfrm>
              <a:off x="2498725" y="2136776"/>
              <a:ext cx="136525" cy="1335088"/>
            </a:xfrm>
            <a:custGeom>
              <a:avLst/>
              <a:gdLst>
                <a:gd name="T0" fmla="*/ 78 w 86"/>
                <a:gd name="T1" fmla="*/ 0 h 841"/>
                <a:gd name="T2" fmla="*/ 0 w 86"/>
                <a:gd name="T3" fmla="*/ 841 h 841"/>
                <a:gd name="T4" fmla="*/ 8 w 86"/>
                <a:gd name="T5" fmla="*/ 841 h 841"/>
                <a:gd name="T6" fmla="*/ 86 w 86"/>
                <a:gd name="T7" fmla="*/ 0 h 841"/>
                <a:gd name="T8" fmla="*/ 78 w 86"/>
                <a:gd name="T9" fmla="*/ 0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41">
                  <a:moveTo>
                    <a:pt x="78" y="0"/>
                  </a:moveTo>
                  <a:lnTo>
                    <a:pt x="0" y="841"/>
                  </a:lnTo>
                  <a:lnTo>
                    <a:pt x="8" y="841"/>
                  </a:lnTo>
                  <a:lnTo>
                    <a:pt x="86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419"/>
            <p:cNvSpPr/>
            <p:nvPr/>
          </p:nvSpPr>
          <p:spPr bwMode="auto">
            <a:xfrm>
              <a:off x="5175250" y="2870201"/>
              <a:ext cx="412750" cy="627063"/>
            </a:xfrm>
            <a:custGeom>
              <a:avLst/>
              <a:gdLst>
                <a:gd name="T0" fmla="*/ 0 w 260"/>
                <a:gd name="T1" fmla="*/ 0 h 395"/>
                <a:gd name="T2" fmla="*/ 248 w 260"/>
                <a:gd name="T3" fmla="*/ 395 h 395"/>
                <a:gd name="T4" fmla="*/ 260 w 260"/>
                <a:gd name="T5" fmla="*/ 395 h 395"/>
                <a:gd name="T6" fmla="*/ 12 w 260"/>
                <a:gd name="T7" fmla="*/ 0 h 395"/>
                <a:gd name="T8" fmla="*/ 0 w 26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395">
                  <a:moveTo>
                    <a:pt x="0" y="0"/>
                  </a:moveTo>
                  <a:lnTo>
                    <a:pt x="248" y="395"/>
                  </a:lnTo>
                  <a:lnTo>
                    <a:pt x="260" y="395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420"/>
            <p:cNvSpPr/>
            <p:nvPr/>
          </p:nvSpPr>
          <p:spPr bwMode="auto">
            <a:xfrm>
              <a:off x="2554288" y="3084513"/>
              <a:ext cx="1409700" cy="454025"/>
            </a:xfrm>
            <a:custGeom>
              <a:avLst/>
              <a:gdLst>
                <a:gd name="T0" fmla="*/ 0 w 888"/>
                <a:gd name="T1" fmla="*/ 278 h 286"/>
                <a:gd name="T2" fmla="*/ 880 w 888"/>
                <a:gd name="T3" fmla="*/ 0 h 286"/>
                <a:gd name="T4" fmla="*/ 888 w 888"/>
                <a:gd name="T5" fmla="*/ 11 h 286"/>
                <a:gd name="T6" fmla="*/ 4 w 888"/>
                <a:gd name="T7" fmla="*/ 286 h 286"/>
                <a:gd name="T8" fmla="*/ 0 w 888"/>
                <a:gd name="T9" fmla="*/ 278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8" h="286">
                  <a:moveTo>
                    <a:pt x="0" y="278"/>
                  </a:moveTo>
                  <a:lnTo>
                    <a:pt x="880" y="0"/>
                  </a:lnTo>
                  <a:lnTo>
                    <a:pt x="888" y="11"/>
                  </a:lnTo>
                  <a:lnTo>
                    <a:pt x="4" y="286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421"/>
            <p:cNvSpPr/>
            <p:nvPr/>
          </p:nvSpPr>
          <p:spPr bwMode="auto">
            <a:xfrm>
              <a:off x="1458913" y="3162301"/>
              <a:ext cx="973138" cy="363538"/>
            </a:xfrm>
            <a:custGeom>
              <a:avLst/>
              <a:gdLst>
                <a:gd name="T0" fmla="*/ 0 w 613"/>
                <a:gd name="T1" fmla="*/ 8 h 229"/>
                <a:gd name="T2" fmla="*/ 613 w 613"/>
                <a:gd name="T3" fmla="*/ 229 h 229"/>
                <a:gd name="T4" fmla="*/ 613 w 613"/>
                <a:gd name="T5" fmla="*/ 226 h 229"/>
                <a:gd name="T6" fmla="*/ 16 w 613"/>
                <a:gd name="T7" fmla="*/ 0 h 229"/>
                <a:gd name="T8" fmla="*/ 0 w 613"/>
                <a:gd name="T9" fmla="*/ 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229">
                  <a:moveTo>
                    <a:pt x="0" y="8"/>
                  </a:moveTo>
                  <a:lnTo>
                    <a:pt x="613" y="229"/>
                  </a:lnTo>
                  <a:lnTo>
                    <a:pt x="613" y="226"/>
                  </a:lnTo>
                  <a:lnTo>
                    <a:pt x="16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422"/>
            <p:cNvSpPr/>
            <p:nvPr/>
          </p:nvSpPr>
          <p:spPr bwMode="auto">
            <a:xfrm>
              <a:off x="1927225" y="3586163"/>
              <a:ext cx="547688" cy="1014413"/>
            </a:xfrm>
            <a:custGeom>
              <a:avLst/>
              <a:gdLst>
                <a:gd name="T0" fmla="*/ 341 w 345"/>
                <a:gd name="T1" fmla="*/ 0 h 639"/>
                <a:gd name="T2" fmla="*/ 0 w 345"/>
                <a:gd name="T3" fmla="*/ 639 h 639"/>
                <a:gd name="T4" fmla="*/ 12 w 345"/>
                <a:gd name="T5" fmla="*/ 639 h 639"/>
                <a:gd name="T6" fmla="*/ 345 w 345"/>
                <a:gd name="T7" fmla="*/ 7 h 639"/>
                <a:gd name="T8" fmla="*/ 341 w 345"/>
                <a:gd name="T9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639">
                  <a:moveTo>
                    <a:pt x="341" y="0"/>
                  </a:moveTo>
                  <a:lnTo>
                    <a:pt x="0" y="639"/>
                  </a:lnTo>
                  <a:lnTo>
                    <a:pt x="12" y="639"/>
                  </a:lnTo>
                  <a:lnTo>
                    <a:pt x="345" y="7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423"/>
            <p:cNvSpPr/>
            <p:nvPr/>
          </p:nvSpPr>
          <p:spPr bwMode="auto">
            <a:xfrm>
              <a:off x="5027613" y="4265613"/>
              <a:ext cx="122238" cy="566738"/>
            </a:xfrm>
            <a:custGeom>
              <a:avLst/>
              <a:gdLst>
                <a:gd name="T0" fmla="*/ 0 w 77"/>
                <a:gd name="T1" fmla="*/ 0 h 357"/>
                <a:gd name="T2" fmla="*/ 66 w 77"/>
                <a:gd name="T3" fmla="*/ 357 h 357"/>
                <a:gd name="T4" fmla="*/ 77 w 77"/>
                <a:gd name="T5" fmla="*/ 357 h 357"/>
                <a:gd name="T6" fmla="*/ 12 w 77"/>
                <a:gd name="T7" fmla="*/ 0 h 357"/>
                <a:gd name="T8" fmla="*/ 0 w 77"/>
                <a:gd name="T9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357">
                  <a:moveTo>
                    <a:pt x="0" y="0"/>
                  </a:moveTo>
                  <a:lnTo>
                    <a:pt x="66" y="357"/>
                  </a:lnTo>
                  <a:lnTo>
                    <a:pt x="77" y="357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424"/>
            <p:cNvSpPr/>
            <p:nvPr/>
          </p:nvSpPr>
          <p:spPr bwMode="auto">
            <a:xfrm>
              <a:off x="1951038" y="4654551"/>
              <a:ext cx="1465263" cy="65088"/>
            </a:xfrm>
            <a:custGeom>
              <a:avLst/>
              <a:gdLst>
                <a:gd name="T0" fmla="*/ 0 w 923"/>
                <a:gd name="T1" fmla="*/ 0 h 41"/>
                <a:gd name="T2" fmla="*/ 923 w 923"/>
                <a:gd name="T3" fmla="*/ 30 h 41"/>
                <a:gd name="T4" fmla="*/ 923 w 923"/>
                <a:gd name="T5" fmla="*/ 41 h 41"/>
                <a:gd name="T6" fmla="*/ 0 w 923"/>
                <a:gd name="T7" fmla="*/ 11 h 41"/>
                <a:gd name="T8" fmla="*/ 0 w 92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3" h="41">
                  <a:moveTo>
                    <a:pt x="0" y="0"/>
                  </a:moveTo>
                  <a:lnTo>
                    <a:pt x="923" y="30"/>
                  </a:lnTo>
                  <a:lnTo>
                    <a:pt x="923" y="4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425"/>
            <p:cNvSpPr/>
            <p:nvPr/>
          </p:nvSpPr>
          <p:spPr bwMode="auto">
            <a:xfrm>
              <a:off x="4056063" y="5370513"/>
              <a:ext cx="227013" cy="207963"/>
            </a:xfrm>
            <a:custGeom>
              <a:avLst/>
              <a:gdLst>
                <a:gd name="T0" fmla="*/ 143 w 143"/>
                <a:gd name="T1" fmla="*/ 0 h 131"/>
                <a:gd name="T2" fmla="*/ 0 w 143"/>
                <a:gd name="T3" fmla="*/ 124 h 131"/>
                <a:gd name="T4" fmla="*/ 7 w 143"/>
                <a:gd name="T5" fmla="*/ 131 h 131"/>
                <a:gd name="T6" fmla="*/ 143 w 143"/>
                <a:gd name="T7" fmla="*/ 7 h 131"/>
                <a:gd name="T8" fmla="*/ 143 w 143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1">
                  <a:moveTo>
                    <a:pt x="143" y="0"/>
                  </a:moveTo>
                  <a:lnTo>
                    <a:pt x="0" y="124"/>
                  </a:lnTo>
                  <a:lnTo>
                    <a:pt x="7" y="131"/>
                  </a:lnTo>
                  <a:lnTo>
                    <a:pt x="143" y="7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Oval 426"/>
            <p:cNvSpPr>
              <a:spLocks noChangeArrowheads="1"/>
            </p:cNvSpPr>
            <p:nvPr/>
          </p:nvSpPr>
          <p:spPr bwMode="auto">
            <a:xfrm>
              <a:off x="1760538" y="1909763"/>
              <a:ext cx="117475" cy="1127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427"/>
            <p:cNvSpPr>
              <a:spLocks noChangeArrowheads="1"/>
            </p:cNvSpPr>
            <p:nvPr/>
          </p:nvSpPr>
          <p:spPr bwMode="auto">
            <a:xfrm>
              <a:off x="2586038" y="2076451"/>
              <a:ext cx="128588" cy="1254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Oval 428"/>
            <p:cNvSpPr>
              <a:spLocks noChangeArrowheads="1"/>
            </p:cNvSpPr>
            <p:nvPr/>
          </p:nvSpPr>
          <p:spPr bwMode="auto">
            <a:xfrm>
              <a:off x="2954338" y="1366838"/>
              <a:ext cx="123825" cy="11906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Oval 429"/>
            <p:cNvSpPr>
              <a:spLocks noChangeArrowheads="1"/>
            </p:cNvSpPr>
            <p:nvPr/>
          </p:nvSpPr>
          <p:spPr bwMode="auto">
            <a:xfrm>
              <a:off x="4129088" y="1719263"/>
              <a:ext cx="130175" cy="1238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Oval 430"/>
            <p:cNvSpPr>
              <a:spLocks noChangeArrowheads="1"/>
            </p:cNvSpPr>
            <p:nvPr/>
          </p:nvSpPr>
          <p:spPr bwMode="auto">
            <a:xfrm>
              <a:off x="4959350" y="4152901"/>
              <a:ext cx="136525" cy="1365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Oval 431"/>
            <p:cNvSpPr>
              <a:spLocks noChangeArrowheads="1"/>
            </p:cNvSpPr>
            <p:nvPr/>
          </p:nvSpPr>
          <p:spPr bwMode="auto">
            <a:xfrm>
              <a:off x="3932238" y="2995613"/>
              <a:ext cx="166688" cy="15557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Oval 432"/>
            <p:cNvSpPr>
              <a:spLocks noChangeArrowheads="1"/>
            </p:cNvSpPr>
            <p:nvPr/>
          </p:nvSpPr>
          <p:spPr bwMode="auto">
            <a:xfrm>
              <a:off x="5083175" y="2141538"/>
              <a:ext cx="128588" cy="1254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Oval 433"/>
            <p:cNvSpPr>
              <a:spLocks noChangeArrowheads="1"/>
            </p:cNvSpPr>
            <p:nvPr/>
          </p:nvSpPr>
          <p:spPr bwMode="auto">
            <a:xfrm>
              <a:off x="5095875" y="2744788"/>
              <a:ext cx="141288" cy="1365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Oval 434"/>
            <p:cNvSpPr>
              <a:spLocks noChangeArrowheads="1"/>
            </p:cNvSpPr>
            <p:nvPr/>
          </p:nvSpPr>
          <p:spPr bwMode="auto">
            <a:xfrm>
              <a:off x="5549900" y="3484563"/>
              <a:ext cx="123825" cy="11906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Oval 435"/>
            <p:cNvSpPr>
              <a:spLocks noChangeArrowheads="1"/>
            </p:cNvSpPr>
            <p:nvPr/>
          </p:nvSpPr>
          <p:spPr bwMode="auto">
            <a:xfrm>
              <a:off x="3968750" y="5548313"/>
              <a:ext cx="111125" cy="11430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Oval 436"/>
            <p:cNvSpPr>
              <a:spLocks noChangeArrowheads="1"/>
            </p:cNvSpPr>
            <p:nvPr/>
          </p:nvSpPr>
          <p:spPr bwMode="auto">
            <a:xfrm>
              <a:off x="4252913" y="5286376"/>
              <a:ext cx="109538" cy="1079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Oval 437"/>
            <p:cNvSpPr>
              <a:spLocks noChangeArrowheads="1"/>
            </p:cNvSpPr>
            <p:nvPr/>
          </p:nvSpPr>
          <p:spPr bwMode="auto">
            <a:xfrm>
              <a:off x="5095875" y="4821238"/>
              <a:ext cx="115888" cy="1127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Oval 438"/>
            <p:cNvSpPr>
              <a:spLocks noChangeArrowheads="1"/>
            </p:cNvSpPr>
            <p:nvPr/>
          </p:nvSpPr>
          <p:spPr bwMode="auto">
            <a:xfrm>
              <a:off x="1127125" y="4098926"/>
              <a:ext cx="134938" cy="1254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Oval 439"/>
            <p:cNvSpPr>
              <a:spLocks noChangeArrowheads="1"/>
            </p:cNvSpPr>
            <p:nvPr/>
          </p:nvSpPr>
          <p:spPr bwMode="auto">
            <a:xfrm>
              <a:off x="1822450" y="5143501"/>
              <a:ext cx="111125" cy="1127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440"/>
            <p:cNvSpPr>
              <a:spLocks noChangeArrowheads="1"/>
            </p:cNvSpPr>
            <p:nvPr/>
          </p:nvSpPr>
          <p:spPr bwMode="auto">
            <a:xfrm>
              <a:off x="1822450" y="4583113"/>
              <a:ext cx="141288" cy="1365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441"/>
            <p:cNvSpPr>
              <a:spLocks noChangeArrowheads="1"/>
            </p:cNvSpPr>
            <p:nvPr/>
          </p:nvSpPr>
          <p:spPr bwMode="auto">
            <a:xfrm>
              <a:off x="1127125" y="2894013"/>
              <a:ext cx="134938" cy="1254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Oval 442"/>
            <p:cNvSpPr>
              <a:spLocks noChangeArrowheads="1"/>
            </p:cNvSpPr>
            <p:nvPr/>
          </p:nvSpPr>
          <p:spPr bwMode="auto">
            <a:xfrm>
              <a:off x="2917825" y="5543551"/>
              <a:ext cx="115888" cy="1127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Oval 443"/>
            <p:cNvSpPr>
              <a:spLocks noChangeArrowheads="1"/>
            </p:cNvSpPr>
            <p:nvPr/>
          </p:nvSpPr>
          <p:spPr bwMode="auto">
            <a:xfrm>
              <a:off x="1360488" y="3067051"/>
              <a:ext cx="142875" cy="1365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Oval 444"/>
            <p:cNvSpPr>
              <a:spLocks noChangeArrowheads="1"/>
            </p:cNvSpPr>
            <p:nvPr/>
          </p:nvSpPr>
          <p:spPr bwMode="auto">
            <a:xfrm>
              <a:off x="2413000" y="3467101"/>
              <a:ext cx="153988" cy="1492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Oval 445"/>
            <p:cNvSpPr>
              <a:spLocks noChangeArrowheads="1"/>
            </p:cNvSpPr>
            <p:nvPr/>
          </p:nvSpPr>
          <p:spPr bwMode="auto">
            <a:xfrm>
              <a:off x="3403600" y="4635501"/>
              <a:ext cx="153988" cy="1492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Oval 446"/>
            <p:cNvSpPr>
              <a:spLocks noChangeArrowheads="1"/>
            </p:cNvSpPr>
            <p:nvPr/>
          </p:nvSpPr>
          <p:spPr bwMode="auto">
            <a:xfrm>
              <a:off x="3951288" y="1431926"/>
              <a:ext cx="115888" cy="11430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47"/>
            <p:cNvSpPr/>
            <p:nvPr/>
          </p:nvSpPr>
          <p:spPr bwMode="auto">
            <a:xfrm>
              <a:off x="1858963" y="1438276"/>
              <a:ext cx="1120775" cy="519113"/>
            </a:xfrm>
            <a:custGeom>
              <a:avLst/>
              <a:gdLst>
                <a:gd name="T0" fmla="*/ 0 w 706"/>
                <a:gd name="T1" fmla="*/ 316 h 327"/>
                <a:gd name="T2" fmla="*/ 698 w 706"/>
                <a:gd name="T3" fmla="*/ 0 h 327"/>
                <a:gd name="T4" fmla="*/ 706 w 706"/>
                <a:gd name="T5" fmla="*/ 11 h 327"/>
                <a:gd name="T6" fmla="*/ 8 w 706"/>
                <a:gd name="T7" fmla="*/ 327 h 327"/>
                <a:gd name="T8" fmla="*/ 0 w 706"/>
                <a:gd name="T9" fmla="*/ 316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327">
                  <a:moveTo>
                    <a:pt x="0" y="316"/>
                  </a:moveTo>
                  <a:lnTo>
                    <a:pt x="698" y="0"/>
                  </a:lnTo>
                  <a:lnTo>
                    <a:pt x="706" y="11"/>
                  </a:lnTo>
                  <a:lnTo>
                    <a:pt x="8" y="327"/>
                  </a:lnTo>
                  <a:lnTo>
                    <a:pt x="0" y="316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48"/>
            <p:cNvSpPr/>
            <p:nvPr/>
          </p:nvSpPr>
          <p:spPr bwMode="auto">
            <a:xfrm>
              <a:off x="3065463" y="1425576"/>
              <a:ext cx="892175" cy="77788"/>
            </a:xfrm>
            <a:custGeom>
              <a:avLst/>
              <a:gdLst>
                <a:gd name="T0" fmla="*/ 0 w 562"/>
                <a:gd name="T1" fmla="*/ 0 h 49"/>
                <a:gd name="T2" fmla="*/ 562 w 562"/>
                <a:gd name="T3" fmla="*/ 38 h 49"/>
                <a:gd name="T4" fmla="*/ 562 w 562"/>
                <a:gd name="T5" fmla="*/ 49 h 49"/>
                <a:gd name="T6" fmla="*/ 0 w 562"/>
                <a:gd name="T7" fmla="*/ 12 h 49"/>
                <a:gd name="T8" fmla="*/ 0 w 562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49">
                  <a:moveTo>
                    <a:pt x="0" y="0"/>
                  </a:moveTo>
                  <a:lnTo>
                    <a:pt x="562" y="38"/>
                  </a:lnTo>
                  <a:lnTo>
                    <a:pt x="562" y="49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49"/>
            <p:cNvSpPr/>
            <p:nvPr/>
          </p:nvSpPr>
          <p:spPr bwMode="auto">
            <a:xfrm>
              <a:off x="3065463" y="1438276"/>
              <a:ext cx="1076325" cy="346075"/>
            </a:xfrm>
            <a:custGeom>
              <a:avLst/>
              <a:gdLst>
                <a:gd name="T0" fmla="*/ 0 w 678"/>
                <a:gd name="T1" fmla="*/ 7 h 218"/>
                <a:gd name="T2" fmla="*/ 678 w 678"/>
                <a:gd name="T3" fmla="*/ 218 h 218"/>
                <a:gd name="T4" fmla="*/ 678 w 678"/>
                <a:gd name="T5" fmla="*/ 207 h 218"/>
                <a:gd name="T6" fmla="*/ 0 w 678"/>
                <a:gd name="T7" fmla="*/ 0 h 218"/>
                <a:gd name="T8" fmla="*/ 0 w 678"/>
                <a:gd name="T9" fmla="*/ 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8" h="218">
                  <a:moveTo>
                    <a:pt x="0" y="7"/>
                  </a:moveTo>
                  <a:lnTo>
                    <a:pt x="678" y="218"/>
                  </a:lnTo>
                  <a:lnTo>
                    <a:pt x="678" y="207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50"/>
            <p:cNvSpPr/>
            <p:nvPr/>
          </p:nvSpPr>
          <p:spPr bwMode="auto">
            <a:xfrm>
              <a:off x="4037013" y="1520826"/>
              <a:ext cx="1063625" cy="681038"/>
            </a:xfrm>
            <a:custGeom>
              <a:avLst/>
              <a:gdLst>
                <a:gd name="T0" fmla="*/ 0 w 670"/>
                <a:gd name="T1" fmla="*/ 12 h 429"/>
                <a:gd name="T2" fmla="*/ 663 w 670"/>
                <a:gd name="T3" fmla="*/ 429 h 429"/>
                <a:gd name="T4" fmla="*/ 670 w 670"/>
                <a:gd name="T5" fmla="*/ 421 h 429"/>
                <a:gd name="T6" fmla="*/ 8 w 670"/>
                <a:gd name="T7" fmla="*/ 0 h 429"/>
                <a:gd name="T8" fmla="*/ 0 w 670"/>
                <a:gd name="T9" fmla="*/ 1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429">
                  <a:moveTo>
                    <a:pt x="0" y="12"/>
                  </a:moveTo>
                  <a:lnTo>
                    <a:pt x="663" y="429"/>
                  </a:lnTo>
                  <a:lnTo>
                    <a:pt x="670" y="421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1"/>
            <p:cNvSpPr/>
            <p:nvPr/>
          </p:nvSpPr>
          <p:spPr bwMode="auto">
            <a:xfrm>
              <a:off x="5162550" y="3586163"/>
              <a:ext cx="455613" cy="1246188"/>
            </a:xfrm>
            <a:custGeom>
              <a:avLst/>
              <a:gdLst>
                <a:gd name="T0" fmla="*/ 287 w 287"/>
                <a:gd name="T1" fmla="*/ 0 h 785"/>
                <a:gd name="T2" fmla="*/ 12 w 287"/>
                <a:gd name="T3" fmla="*/ 785 h 785"/>
                <a:gd name="T4" fmla="*/ 0 w 287"/>
                <a:gd name="T5" fmla="*/ 785 h 785"/>
                <a:gd name="T6" fmla="*/ 275 w 287"/>
                <a:gd name="T7" fmla="*/ 0 h 785"/>
                <a:gd name="T8" fmla="*/ 287 w 287"/>
                <a:gd name="T9" fmla="*/ 0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785">
                  <a:moveTo>
                    <a:pt x="287" y="0"/>
                  </a:moveTo>
                  <a:lnTo>
                    <a:pt x="12" y="785"/>
                  </a:lnTo>
                  <a:lnTo>
                    <a:pt x="0" y="785"/>
                  </a:lnTo>
                  <a:lnTo>
                    <a:pt x="275" y="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52"/>
            <p:cNvSpPr/>
            <p:nvPr/>
          </p:nvSpPr>
          <p:spPr bwMode="auto">
            <a:xfrm>
              <a:off x="4067175" y="4910138"/>
              <a:ext cx="1058863" cy="685800"/>
            </a:xfrm>
            <a:custGeom>
              <a:avLst/>
              <a:gdLst>
                <a:gd name="T0" fmla="*/ 0 w 667"/>
                <a:gd name="T1" fmla="*/ 432 h 432"/>
                <a:gd name="T2" fmla="*/ 667 w 667"/>
                <a:gd name="T3" fmla="*/ 8 h 432"/>
                <a:gd name="T4" fmla="*/ 659 w 667"/>
                <a:gd name="T5" fmla="*/ 0 h 432"/>
                <a:gd name="T6" fmla="*/ 0 w 667"/>
                <a:gd name="T7" fmla="*/ 425 h 432"/>
                <a:gd name="T8" fmla="*/ 0 w 667"/>
                <a:gd name="T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7" h="432">
                  <a:moveTo>
                    <a:pt x="0" y="432"/>
                  </a:moveTo>
                  <a:lnTo>
                    <a:pt x="667" y="8"/>
                  </a:lnTo>
                  <a:lnTo>
                    <a:pt x="659" y="0"/>
                  </a:lnTo>
                  <a:lnTo>
                    <a:pt x="0" y="425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53"/>
            <p:cNvSpPr/>
            <p:nvPr/>
          </p:nvSpPr>
          <p:spPr bwMode="auto">
            <a:xfrm>
              <a:off x="1908175" y="5221288"/>
              <a:ext cx="1065213" cy="434975"/>
            </a:xfrm>
            <a:custGeom>
              <a:avLst/>
              <a:gdLst>
                <a:gd name="T0" fmla="*/ 0 w 671"/>
                <a:gd name="T1" fmla="*/ 15 h 274"/>
                <a:gd name="T2" fmla="*/ 671 w 671"/>
                <a:gd name="T3" fmla="*/ 274 h 274"/>
                <a:gd name="T4" fmla="*/ 671 w 671"/>
                <a:gd name="T5" fmla="*/ 255 h 274"/>
                <a:gd name="T6" fmla="*/ 12 w 671"/>
                <a:gd name="T7" fmla="*/ 0 h 274"/>
                <a:gd name="T8" fmla="*/ 0 w 671"/>
                <a:gd name="T9" fmla="*/ 1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274">
                  <a:moveTo>
                    <a:pt x="0" y="15"/>
                  </a:moveTo>
                  <a:lnTo>
                    <a:pt x="671" y="274"/>
                  </a:lnTo>
                  <a:lnTo>
                    <a:pt x="671" y="255"/>
                  </a:lnTo>
                  <a:lnTo>
                    <a:pt x="12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54"/>
            <p:cNvSpPr/>
            <p:nvPr/>
          </p:nvSpPr>
          <p:spPr bwMode="auto">
            <a:xfrm>
              <a:off x="1208088" y="4213226"/>
              <a:ext cx="644525" cy="960438"/>
            </a:xfrm>
            <a:custGeom>
              <a:avLst/>
              <a:gdLst>
                <a:gd name="T0" fmla="*/ 0 w 406"/>
                <a:gd name="T1" fmla="*/ 0 h 605"/>
                <a:gd name="T2" fmla="*/ 395 w 406"/>
                <a:gd name="T3" fmla="*/ 605 h 605"/>
                <a:gd name="T4" fmla="*/ 406 w 406"/>
                <a:gd name="T5" fmla="*/ 597 h 605"/>
                <a:gd name="T6" fmla="*/ 7 w 406"/>
                <a:gd name="T7" fmla="*/ 0 h 605"/>
                <a:gd name="T8" fmla="*/ 0 w 406"/>
                <a:gd name="T9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605">
                  <a:moveTo>
                    <a:pt x="0" y="0"/>
                  </a:moveTo>
                  <a:lnTo>
                    <a:pt x="395" y="605"/>
                  </a:lnTo>
                  <a:lnTo>
                    <a:pt x="406" y="597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55"/>
            <p:cNvSpPr>
              <a:spLocks noChangeArrowheads="1"/>
            </p:cNvSpPr>
            <p:nvPr/>
          </p:nvSpPr>
          <p:spPr bwMode="auto">
            <a:xfrm>
              <a:off x="1189038" y="3006726"/>
              <a:ext cx="12700" cy="1109663"/>
            </a:xfrm>
            <a:prstGeom prst="rect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56"/>
            <p:cNvSpPr/>
            <p:nvPr/>
          </p:nvSpPr>
          <p:spPr bwMode="auto">
            <a:xfrm>
              <a:off x="1219200" y="1998663"/>
              <a:ext cx="590550" cy="930275"/>
            </a:xfrm>
            <a:custGeom>
              <a:avLst/>
              <a:gdLst>
                <a:gd name="T0" fmla="*/ 0 w 372"/>
                <a:gd name="T1" fmla="*/ 575 h 586"/>
                <a:gd name="T2" fmla="*/ 361 w 372"/>
                <a:gd name="T3" fmla="*/ 0 h 586"/>
                <a:gd name="T4" fmla="*/ 372 w 372"/>
                <a:gd name="T5" fmla="*/ 0 h 586"/>
                <a:gd name="T6" fmla="*/ 8 w 372"/>
                <a:gd name="T7" fmla="*/ 586 h 586"/>
                <a:gd name="T8" fmla="*/ 0 w 372"/>
                <a:gd name="T9" fmla="*/ 575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2" h="586">
                  <a:moveTo>
                    <a:pt x="0" y="575"/>
                  </a:moveTo>
                  <a:lnTo>
                    <a:pt x="361" y="0"/>
                  </a:lnTo>
                  <a:lnTo>
                    <a:pt x="372" y="0"/>
                  </a:lnTo>
                  <a:lnTo>
                    <a:pt x="8" y="586"/>
                  </a:lnTo>
                  <a:lnTo>
                    <a:pt x="0" y="575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57"/>
            <p:cNvSpPr/>
            <p:nvPr/>
          </p:nvSpPr>
          <p:spPr bwMode="auto">
            <a:xfrm>
              <a:off x="1441450" y="2011363"/>
              <a:ext cx="368300" cy="1085850"/>
            </a:xfrm>
            <a:custGeom>
              <a:avLst/>
              <a:gdLst>
                <a:gd name="T0" fmla="*/ 221 w 232"/>
                <a:gd name="T1" fmla="*/ 0 h 684"/>
                <a:gd name="T2" fmla="*/ 0 w 232"/>
                <a:gd name="T3" fmla="*/ 676 h 684"/>
                <a:gd name="T4" fmla="*/ 15 w 232"/>
                <a:gd name="T5" fmla="*/ 684 h 684"/>
                <a:gd name="T6" fmla="*/ 232 w 232"/>
                <a:gd name="T7" fmla="*/ 0 h 684"/>
                <a:gd name="T8" fmla="*/ 221 w 232"/>
                <a:gd name="T9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684">
                  <a:moveTo>
                    <a:pt x="221" y="0"/>
                  </a:moveTo>
                  <a:lnTo>
                    <a:pt x="0" y="676"/>
                  </a:lnTo>
                  <a:lnTo>
                    <a:pt x="15" y="684"/>
                  </a:lnTo>
                  <a:lnTo>
                    <a:pt x="232" y="0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58"/>
            <p:cNvSpPr/>
            <p:nvPr/>
          </p:nvSpPr>
          <p:spPr bwMode="auto">
            <a:xfrm>
              <a:off x="2665413" y="1468438"/>
              <a:ext cx="338138" cy="625475"/>
            </a:xfrm>
            <a:custGeom>
              <a:avLst/>
              <a:gdLst>
                <a:gd name="T0" fmla="*/ 198 w 213"/>
                <a:gd name="T1" fmla="*/ 0 h 394"/>
                <a:gd name="T2" fmla="*/ 0 w 213"/>
                <a:gd name="T3" fmla="*/ 387 h 394"/>
                <a:gd name="T4" fmla="*/ 12 w 213"/>
                <a:gd name="T5" fmla="*/ 394 h 394"/>
                <a:gd name="T6" fmla="*/ 213 w 213"/>
                <a:gd name="T7" fmla="*/ 0 h 394"/>
                <a:gd name="T8" fmla="*/ 198 w 213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394">
                  <a:moveTo>
                    <a:pt x="198" y="0"/>
                  </a:moveTo>
                  <a:lnTo>
                    <a:pt x="0" y="387"/>
                  </a:lnTo>
                  <a:lnTo>
                    <a:pt x="12" y="394"/>
                  </a:lnTo>
                  <a:lnTo>
                    <a:pt x="213" y="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59"/>
            <p:cNvSpPr/>
            <p:nvPr/>
          </p:nvSpPr>
          <p:spPr bwMode="auto">
            <a:xfrm>
              <a:off x="2708275" y="1790701"/>
              <a:ext cx="1446213" cy="350838"/>
            </a:xfrm>
            <a:custGeom>
              <a:avLst/>
              <a:gdLst>
                <a:gd name="T0" fmla="*/ 0 w 911"/>
                <a:gd name="T1" fmla="*/ 206 h 221"/>
                <a:gd name="T2" fmla="*/ 911 w 911"/>
                <a:gd name="T3" fmla="*/ 0 h 221"/>
                <a:gd name="T4" fmla="*/ 911 w 911"/>
                <a:gd name="T5" fmla="*/ 11 h 221"/>
                <a:gd name="T6" fmla="*/ 0 w 911"/>
                <a:gd name="T7" fmla="*/ 221 h 221"/>
                <a:gd name="T8" fmla="*/ 0 w 911"/>
                <a:gd name="T9" fmla="*/ 20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1" h="221">
                  <a:moveTo>
                    <a:pt x="0" y="206"/>
                  </a:moveTo>
                  <a:lnTo>
                    <a:pt x="911" y="0"/>
                  </a:lnTo>
                  <a:lnTo>
                    <a:pt x="911" y="11"/>
                  </a:lnTo>
                  <a:lnTo>
                    <a:pt x="0" y="221"/>
                  </a:lnTo>
                  <a:lnTo>
                    <a:pt x="0" y="206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60"/>
            <p:cNvSpPr/>
            <p:nvPr/>
          </p:nvSpPr>
          <p:spPr bwMode="auto">
            <a:xfrm>
              <a:off x="2689225" y="2154238"/>
              <a:ext cx="1268413" cy="889000"/>
            </a:xfrm>
            <a:custGeom>
              <a:avLst/>
              <a:gdLst>
                <a:gd name="T0" fmla="*/ 0 w 799"/>
                <a:gd name="T1" fmla="*/ 0 h 560"/>
                <a:gd name="T2" fmla="*/ 799 w 799"/>
                <a:gd name="T3" fmla="*/ 549 h 560"/>
                <a:gd name="T4" fmla="*/ 787 w 799"/>
                <a:gd name="T5" fmla="*/ 560 h 560"/>
                <a:gd name="T6" fmla="*/ 0 w 799"/>
                <a:gd name="T7" fmla="*/ 15 h 560"/>
                <a:gd name="T8" fmla="*/ 0 w 799"/>
                <a:gd name="T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9" h="560">
                  <a:moveTo>
                    <a:pt x="0" y="0"/>
                  </a:moveTo>
                  <a:lnTo>
                    <a:pt x="799" y="549"/>
                  </a:lnTo>
                  <a:lnTo>
                    <a:pt x="787" y="560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61"/>
            <p:cNvSpPr/>
            <p:nvPr/>
          </p:nvSpPr>
          <p:spPr bwMode="auto">
            <a:xfrm>
              <a:off x="1201738" y="3192463"/>
              <a:ext cx="239713" cy="923925"/>
            </a:xfrm>
            <a:custGeom>
              <a:avLst/>
              <a:gdLst>
                <a:gd name="T0" fmla="*/ 139 w 151"/>
                <a:gd name="T1" fmla="*/ 0 h 582"/>
                <a:gd name="T2" fmla="*/ 0 w 151"/>
                <a:gd name="T3" fmla="*/ 582 h 582"/>
                <a:gd name="T4" fmla="*/ 15 w 151"/>
                <a:gd name="T5" fmla="*/ 582 h 582"/>
                <a:gd name="T6" fmla="*/ 151 w 151"/>
                <a:gd name="T7" fmla="*/ 0 h 582"/>
                <a:gd name="T8" fmla="*/ 139 w 151"/>
                <a:gd name="T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582">
                  <a:moveTo>
                    <a:pt x="139" y="0"/>
                  </a:moveTo>
                  <a:lnTo>
                    <a:pt x="0" y="582"/>
                  </a:lnTo>
                  <a:lnTo>
                    <a:pt x="15" y="582"/>
                  </a:lnTo>
                  <a:lnTo>
                    <a:pt x="151" y="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62"/>
            <p:cNvSpPr/>
            <p:nvPr/>
          </p:nvSpPr>
          <p:spPr bwMode="auto">
            <a:xfrm>
              <a:off x="4017963" y="1520826"/>
              <a:ext cx="160338" cy="215900"/>
            </a:xfrm>
            <a:custGeom>
              <a:avLst/>
              <a:gdLst>
                <a:gd name="T0" fmla="*/ 0 w 101"/>
                <a:gd name="T1" fmla="*/ 12 h 136"/>
                <a:gd name="T2" fmla="*/ 86 w 101"/>
                <a:gd name="T3" fmla="*/ 136 h 136"/>
                <a:gd name="T4" fmla="*/ 101 w 101"/>
                <a:gd name="T5" fmla="*/ 136 h 136"/>
                <a:gd name="T6" fmla="*/ 12 w 101"/>
                <a:gd name="T7" fmla="*/ 0 h 136"/>
                <a:gd name="T8" fmla="*/ 0 w 101"/>
                <a:gd name="T9" fmla="*/ 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36">
                  <a:moveTo>
                    <a:pt x="0" y="12"/>
                  </a:moveTo>
                  <a:lnTo>
                    <a:pt x="86" y="136"/>
                  </a:lnTo>
                  <a:lnTo>
                    <a:pt x="101" y="136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63"/>
            <p:cNvSpPr/>
            <p:nvPr/>
          </p:nvSpPr>
          <p:spPr bwMode="auto">
            <a:xfrm>
              <a:off x="4246563" y="1790701"/>
              <a:ext cx="842963" cy="411163"/>
            </a:xfrm>
            <a:custGeom>
              <a:avLst/>
              <a:gdLst>
                <a:gd name="T0" fmla="*/ 0 w 531"/>
                <a:gd name="T1" fmla="*/ 15 h 259"/>
                <a:gd name="T2" fmla="*/ 531 w 531"/>
                <a:gd name="T3" fmla="*/ 259 h 259"/>
                <a:gd name="T4" fmla="*/ 531 w 531"/>
                <a:gd name="T5" fmla="*/ 244 h 259"/>
                <a:gd name="T6" fmla="*/ 0 w 531"/>
                <a:gd name="T7" fmla="*/ 0 h 259"/>
                <a:gd name="T8" fmla="*/ 0 w 531"/>
                <a:gd name="T9" fmla="*/ 1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259">
                  <a:moveTo>
                    <a:pt x="0" y="15"/>
                  </a:moveTo>
                  <a:lnTo>
                    <a:pt x="531" y="259"/>
                  </a:lnTo>
                  <a:lnTo>
                    <a:pt x="531" y="244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64"/>
            <p:cNvSpPr/>
            <p:nvPr/>
          </p:nvSpPr>
          <p:spPr bwMode="auto">
            <a:xfrm>
              <a:off x="4221163" y="1814513"/>
              <a:ext cx="892175" cy="966788"/>
            </a:xfrm>
            <a:custGeom>
              <a:avLst/>
              <a:gdLst>
                <a:gd name="T0" fmla="*/ 0 w 562"/>
                <a:gd name="T1" fmla="*/ 7 h 609"/>
                <a:gd name="T2" fmla="*/ 554 w 562"/>
                <a:gd name="T3" fmla="*/ 609 h 609"/>
                <a:gd name="T4" fmla="*/ 562 w 562"/>
                <a:gd name="T5" fmla="*/ 597 h 609"/>
                <a:gd name="T6" fmla="*/ 16 w 562"/>
                <a:gd name="T7" fmla="*/ 0 h 609"/>
                <a:gd name="T8" fmla="*/ 0 w 562"/>
                <a:gd name="T9" fmla="*/ 7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609">
                  <a:moveTo>
                    <a:pt x="0" y="7"/>
                  </a:moveTo>
                  <a:lnTo>
                    <a:pt x="554" y="609"/>
                  </a:lnTo>
                  <a:lnTo>
                    <a:pt x="562" y="597"/>
                  </a:lnTo>
                  <a:lnTo>
                    <a:pt x="1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65"/>
            <p:cNvSpPr/>
            <p:nvPr/>
          </p:nvSpPr>
          <p:spPr bwMode="auto">
            <a:xfrm>
              <a:off x="4013200" y="1838326"/>
              <a:ext cx="190500" cy="1163638"/>
            </a:xfrm>
            <a:custGeom>
              <a:avLst/>
              <a:gdLst>
                <a:gd name="T0" fmla="*/ 104 w 120"/>
                <a:gd name="T1" fmla="*/ 0 h 733"/>
                <a:gd name="T2" fmla="*/ 0 w 120"/>
                <a:gd name="T3" fmla="*/ 733 h 733"/>
                <a:gd name="T4" fmla="*/ 15 w 120"/>
                <a:gd name="T5" fmla="*/ 733 h 733"/>
                <a:gd name="T6" fmla="*/ 120 w 120"/>
                <a:gd name="T7" fmla="*/ 0 h 733"/>
                <a:gd name="T8" fmla="*/ 104 w 120"/>
                <a:gd name="T9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733">
                  <a:moveTo>
                    <a:pt x="104" y="0"/>
                  </a:moveTo>
                  <a:lnTo>
                    <a:pt x="0" y="733"/>
                  </a:lnTo>
                  <a:lnTo>
                    <a:pt x="15" y="733"/>
                  </a:lnTo>
                  <a:lnTo>
                    <a:pt x="120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66"/>
            <p:cNvSpPr/>
            <p:nvPr/>
          </p:nvSpPr>
          <p:spPr bwMode="auto">
            <a:xfrm>
              <a:off x="4049713" y="3125788"/>
              <a:ext cx="977900" cy="1104900"/>
            </a:xfrm>
            <a:custGeom>
              <a:avLst/>
              <a:gdLst>
                <a:gd name="T0" fmla="*/ 0 w 616"/>
                <a:gd name="T1" fmla="*/ 8 h 696"/>
                <a:gd name="T2" fmla="*/ 597 w 616"/>
                <a:gd name="T3" fmla="*/ 696 h 696"/>
                <a:gd name="T4" fmla="*/ 616 w 616"/>
                <a:gd name="T5" fmla="*/ 685 h 696"/>
                <a:gd name="T6" fmla="*/ 19 w 616"/>
                <a:gd name="T7" fmla="*/ 0 h 696"/>
                <a:gd name="T8" fmla="*/ 0 w 616"/>
                <a:gd name="T9" fmla="*/ 8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696">
                  <a:moveTo>
                    <a:pt x="0" y="8"/>
                  </a:moveTo>
                  <a:lnTo>
                    <a:pt x="597" y="696"/>
                  </a:lnTo>
                  <a:lnTo>
                    <a:pt x="616" y="685"/>
                  </a:lnTo>
                  <a:lnTo>
                    <a:pt x="1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67"/>
            <p:cNvSpPr/>
            <p:nvPr/>
          </p:nvSpPr>
          <p:spPr bwMode="auto">
            <a:xfrm>
              <a:off x="1231900" y="4183063"/>
              <a:ext cx="620713" cy="447675"/>
            </a:xfrm>
            <a:custGeom>
              <a:avLst/>
              <a:gdLst>
                <a:gd name="T0" fmla="*/ 0 w 391"/>
                <a:gd name="T1" fmla="*/ 7 h 282"/>
                <a:gd name="T2" fmla="*/ 380 w 391"/>
                <a:gd name="T3" fmla="*/ 282 h 282"/>
                <a:gd name="T4" fmla="*/ 391 w 391"/>
                <a:gd name="T5" fmla="*/ 274 h 282"/>
                <a:gd name="T6" fmla="*/ 8 w 391"/>
                <a:gd name="T7" fmla="*/ 0 h 282"/>
                <a:gd name="T8" fmla="*/ 0 w 391"/>
                <a:gd name="T9" fmla="*/ 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282">
                  <a:moveTo>
                    <a:pt x="0" y="7"/>
                  </a:moveTo>
                  <a:lnTo>
                    <a:pt x="380" y="282"/>
                  </a:lnTo>
                  <a:lnTo>
                    <a:pt x="391" y="274"/>
                  </a:lnTo>
                  <a:lnTo>
                    <a:pt x="8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68"/>
            <p:cNvSpPr/>
            <p:nvPr/>
          </p:nvSpPr>
          <p:spPr bwMode="auto">
            <a:xfrm>
              <a:off x="5027613" y="2870201"/>
              <a:ext cx="122238" cy="1293813"/>
            </a:xfrm>
            <a:custGeom>
              <a:avLst/>
              <a:gdLst>
                <a:gd name="T0" fmla="*/ 70 w 77"/>
                <a:gd name="T1" fmla="*/ 0 h 815"/>
                <a:gd name="T2" fmla="*/ 0 w 77"/>
                <a:gd name="T3" fmla="*/ 815 h 815"/>
                <a:gd name="T4" fmla="*/ 8 w 77"/>
                <a:gd name="T5" fmla="*/ 815 h 815"/>
                <a:gd name="T6" fmla="*/ 77 w 77"/>
                <a:gd name="T7" fmla="*/ 0 h 815"/>
                <a:gd name="T8" fmla="*/ 70 w 77"/>
                <a:gd name="T9" fmla="*/ 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815">
                  <a:moveTo>
                    <a:pt x="70" y="0"/>
                  </a:moveTo>
                  <a:lnTo>
                    <a:pt x="0" y="815"/>
                  </a:lnTo>
                  <a:lnTo>
                    <a:pt x="8" y="815"/>
                  </a:lnTo>
                  <a:lnTo>
                    <a:pt x="77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69"/>
            <p:cNvSpPr/>
            <p:nvPr/>
          </p:nvSpPr>
          <p:spPr bwMode="auto">
            <a:xfrm>
              <a:off x="5070475" y="3579813"/>
              <a:ext cx="528638" cy="603250"/>
            </a:xfrm>
            <a:custGeom>
              <a:avLst/>
              <a:gdLst>
                <a:gd name="T0" fmla="*/ 0 w 333"/>
                <a:gd name="T1" fmla="*/ 372 h 380"/>
                <a:gd name="T2" fmla="*/ 326 w 333"/>
                <a:gd name="T3" fmla="*/ 0 h 380"/>
                <a:gd name="T4" fmla="*/ 333 w 333"/>
                <a:gd name="T5" fmla="*/ 4 h 380"/>
                <a:gd name="T6" fmla="*/ 8 w 333"/>
                <a:gd name="T7" fmla="*/ 380 h 380"/>
                <a:gd name="T8" fmla="*/ 0 w 333"/>
                <a:gd name="T9" fmla="*/ 372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380">
                  <a:moveTo>
                    <a:pt x="0" y="372"/>
                  </a:moveTo>
                  <a:lnTo>
                    <a:pt x="326" y="0"/>
                  </a:lnTo>
                  <a:lnTo>
                    <a:pt x="333" y="4"/>
                  </a:lnTo>
                  <a:lnTo>
                    <a:pt x="8" y="380"/>
                  </a:lnTo>
                  <a:lnTo>
                    <a:pt x="0" y="37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470"/>
            <p:cNvSpPr/>
            <p:nvPr/>
          </p:nvSpPr>
          <p:spPr bwMode="auto">
            <a:xfrm>
              <a:off x="4308475" y="4265613"/>
              <a:ext cx="700088" cy="1044575"/>
            </a:xfrm>
            <a:custGeom>
              <a:avLst/>
              <a:gdLst>
                <a:gd name="T0" fmla="*/ 426 w 441"/>
                <a:gd name="T1" fmla="*/ 0 h 658"/>
                <a:gd name="T2" fmla="*/ 0 w 441"/>
                <a:gd name="T3" fmla="*/ 632 h 658"/>
                <a:gd name="T4" fmla="*/ 0 w 441"/>
                <a:gd name="T5" fmla="*/ 658 h 658"/>
                <a:gd name="T6" fmla="*/ 441 w 441"/>
                <a:gd name="T7" fmla="*/ 15 h 658"/>
                <a:gd name="T8" fmla="*/ 426 w 44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658">
                  <a:moveTo>
                    <a:pt x="426" y="0"/>
                  </a:moveTo>
                  <a:lnTo>
                    <a:pt x="0" y="632"/>
                  </a:lnTo>
                  <a:lnTo>
                    <a:pt x="0" y="658"/>
                  </a:lnTo>
                  <a:lnTo>
                    <a:pt x="441" y="1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471"/>
            <p:cNvSpPr/>
            <p:nvPr/>
          </p:nvSpPr>
          <p:spPr bwMode="auto">
            <a:xfrm>
              <a:off x="3557588" y="4237038"/>
              <a:ext cx="1420813" cy="469900"/>
            </a:xfrm>
            <a:custGeom>
              <a:avLst/>
              <a:gdLst>
                <a:gd name="T0" fmla="*/ 0 w 895"/>
                <a:gd name="T1" fmla="*/ 285 h 296"/>
                <a:gd name="T2" fmla="*/ 895 w 895"/>
                <a:gd name="T3" fmla="*/ 0 h 296"/>
                <a:gd name="T4" fmla="*/ 895 w 895"/>
                <a:gd name="T5" fmla="*/ 11 h 296"/>
                <a:gd name="T6" fmla="*/ 0 w 895"/>
                <a:gd name="T7" fmla="*/ 296 h 296"/>
                <a:gd name="T8" fmla="*/ 0 w 895"/>
                <a:gd name="T9" fmla="*/ 28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5" h="296">
                  <a:moveTo>
                    <a:pt x="0" y="285"/>
                  </a:moveTo>
                  <a:lnTo>
                    <a:pt x="895" y="0"/>
                  </a:lnTo>
                  <a:lnTo>
                    <a:pt x="895" y="11"/>
                  </a:lnTo>
                  <a:lnTo>
                    <a:pt x="0" y="296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472"/>
            <p:cNvSpPr/>
            <p:nvPr/>
          </p:nvSpPr>
          <p:spPr bwMode="auto">
            <a:xfrm>
              <a:off x="1927225" y="4689476"/>
              <a:ext cx="1008063" cy="889000"/>
            </a:xfrm>
            <a:custGeom>
              <a:avLst/>
              <a:gdLst>
                <a:gd name="T0" fmla="*/ 0 w 635"/>
                <a:gd name="T1" fmla="*/ 8 h 560"/>
                <a:gd name="T2" fmla="*/ 628 w 635"/>
                <a:gd name="T3" fmla="*/ 560 h 560"/>
                <a:gd name="T4" fmla="*/ 635 w 635"/>
                <a:gd name="T5" fmla="*/ 560 h 560"/>
                <a:gd name="T6" fmla="*/ 12 w 635"/>
                <a:gd name="T7" fmla="*/ 0 h 560"/>
                <a:gd name="T8" fmla="*/ 0 w 635"/>
                <a:gd name="T9" fmla="*/ 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560">
                  <a:moveTo>
                    <a:pt x="0" y="8"/>
                  </a:moveTo>
                  <a:lnTo>
                    <a:pt x="628" y="560"/>
                  </a:lnTo>
                  <a:lnTo>
                    <a:pt x="635" y="560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73"/>
            <p:cNvSpPr/>
            <p:nvPr/>
          </p:nvSpPr>
          <p:spPr bwMode="auto">
            <a:xfrm>
              <a:off x="4351338" y="4892676"/>
              <a:ext cx="762000" cy="434975"/>
            </a:xfrm>
            <a:custGeom>
              <a:avLst/>
              <a:gdLst>
                <a:gd name="T0" fmla="*/ 0 w 480"/>
                <a:gd name="T1" fmla="*/ 267 h 274"/>
                <a:gd name="T2" fmla="*/ 476 w 480"/>
                <a:gd name="T3" fmla="*/ 0 h 274"/>
                <a:gd name="T4" fmla="*/ 480 w 480"/>
                <a:gd name="T5" fmla="*/ 7 h 274"/>
                <a:gd name="T6" fmla="*/ 4 w 480"/>
                <a:gd name="T7" fmla="*/ 274 h 274"/>
                <a:gd name="T8" fmla="*/ 0 w 480"/>
                <a:gd name="T9" fmla="*/ 26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274">
                  <a:moveTo>
                    <a:pt x="0" y="267"/>
                  </a:moveTo>
                  <a:lnTo>
                    <a:pt x="476" y="0"/>
                  </a:lnTo>
                  <a:lnTo>
                    <a:pt x="480" y="7"/>
                  </a:lnTo>
                  <a:lnTo>
                    <a:pt x="4" y="274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474"/>
            <p:cNvSpPr/>
            <p:nvPr/>
          </p:nvSpPr>
          <p:spPr bwMode="auto">
            <a:xfrm>
              <a:off x="3016250" y="5346701"/>
              <a:ext cx="1247775" cy="273050"/>
            </a:xfrm>
            <a:custGeom>
              <a:avLst/>
              <a:gdLst>
                <a:gd name="T0" fmla="*/ 0 w 786"/>
                <a:gd name="T1" fmla="*/ 157 h 172"/>
                <a:gd name="T2" fmla="*/ 786 w 786"/>
                <a:gd name="T3" fmla="*/ 0 h 172"/>
                <a:gd name="T4" fmla="*/ 786 w 786"/>
                <a:gd name="T5" fmla="*/ 11 h 172"/>
                <a:gd name="T6" fmla="*/ 4 w 786"/>
                <a:gd name="T7" fmla="*/ 172 h 172"/>
                <a:gd name="T8" fmla="*/ 0 w 786"/>
                <a:gd name="T9" fmla="*/ 15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6" h="172">
                  <a:moveTo>
                    <a:pt x="0" y="157"/>
                  </a:moveTo>
                  <a:lnTo>
                    <a:pt x="786" y="0"/>
                  </a:lnTo>
                  <a:lnTo>
                    <a:pt x="786" y="11"/>
                  </a:lnTo>
                  <a:lnTo>
                    <a:pt x="4" y="172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75"/>
            <p:cNvSpPr/>
            <p:nvPr/>
          </p:nvSpPr>
          <p:spPr bwMode="auto">
            <a:xfrm>
              <a:off x="1477963" y="2165351"/>
              <a:ext cx="1125538" cy="942975"/>
            </a:xfrm>
            <a:custGeom>
              <a:avLst/>
              <a:gdLst>
                <a:gd name="T0" fmla="*/ 0 w 709"/>
                <a:gd name="T1" fmla="*/ 587 h 594"/>
                <a:gd name="T2" fmla="*/ 701 w 709"/>
                <a:gd name="T3" fmla="*/ 0 h 594"/>
                <a:gd name="T4" fmla="*/ 709 w 709"/>
                <a:gd name="T5" fmla="*/ 8 h 594"/>
                <a:gd name="T6" fmla="*/ 12 w 709"/>
                <a:gd name="T7" fmla="*/ 594 h 594"/>
                <a:gd name="T8" fmla="*/ 0 w 709"/>
                <a:gd name="T9" fmla="*/ 58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594">
                  <a:moveTo>
                    <a:pt x="0" y="587"/>
                  </a:moveTo>
                  <a:lnTo>
                    <a:pt x="701" y="0"/>
                  </a:lnTo>
                  <a:lnTo>
                    <a:pt x="709" y="8"/>
                  </a:lnTo>
                  <a:lnTo>
                    <a:pt x="12" y="594"/>
                  </a:lnTo>
                  <a:lnTo>
                    <a:pt x="0" y="58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76"/>
            <p:cNvSpPr/>
            <p:nvPr/>
          </p:nvSpPr>
          <p:spPr bwMode="auto">
            <a:xfrm>
              <a:off x="1435100" y="3192463"/>
              <a:ext cx="449263" cy="1408113"/>
            </a:xfrm>
            <a:custGeom>
              <a:avLst/>
              <a:gdLst>
                <a:gd name="T0" fmla="*/ 0 w 283"/>
                <a:gd name="T1" fmla="*/ 4 h 887"/>
                <a:gd name="T2" fmla="*/ 271 w 283"/>
                <a:gd name="T3" fmla="*/ 887 h 887"/>
                <a:gd name="T4" fmla="*/ 283 w 283"/>
                <a:gd name="T5" fmla="*/ 883 h 887"/>
                <a:gd name="T6" fmla="*/ 12 w 283"/>
                <a:gd name="T7" fmla="*/ 0 h 887"/>
                <a:gd name="T8" fmla="*/ 0 w 283"/>
                <a:gd name="T9" fmla="*/ 4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887">
                  <a:moveTo>
                    <a:pt x="0" y="4"/>
                  </a:moveTo>
                  <a:lnTo>
                    <a:pt x="271" y="887"/>
                  </a:lnTo>
                  <a:lnTo>
                    <a:pt x="283" y="883"/>
                  </a:lnTo>
                  <a:lnTo>
                    <a:pt x="1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77"/>
            <p:cNvSpPr/>
            <p:nvPr/>
          </p:nvSpPr>
          <p:spPr bwMode="auto">
            <a:xfrm>
              <a:off x="3502025" y="3060701"/>
              <a:ext cx="515938" cy="1587500"/>
            </a:xfrm>
            <a:custGeom>
              <a:avLst/>
              <a:gdLst>
                <a:gd name="T0" fmla="*/ 314 w 325"/>
                <a:gd name="T1" fmla="*/ 0 h 1000"/>
                <a:gd name="T2" fmla="*/ 0 w 325"/>
                <a:gd name="T3" fmla="*/ 1000 h 1000"/>
                <a:gd name="T4" fmla="*/ 15 w 325"/>
                <a:gd name="T5" fmla="*/ 1000 h 1000"/>
                <a:gd name="T6" fmla="*/ 325 w 325"/>
                <a:gd name="T7" fmla="*/ 11 h 1000"/>
                <a:gd name="T8" fmla="*/ 314 w 325"/>
                <a:gd name="T9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1000">
                  <a:moveTo>
                    <a:pt x="314" y="0"/>
                  </a:moveTo>
                  <a:lnTo>
                    <a:pt x="0" y="1000"/>
                  </a:lnTo>
                  <a:lnTo>
                    <a:pt x="15" y="1000"/>
                  </a:lnTo>
                  <a:lnTo>
                    <a:pt x="325" y="1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78"/>
            <p:cNvSpPr/>
            <p:nvPr/>
          </p:nvSpPr>
          <p:spPr bwMode="auto">
            <a:xfrm>
              <a:off x="1858963" y="1968501"/>
              <a:ext cx="727075" cy="173038"/>
            </a:xfrm>
            <a:custGeom>
              <a:avLst/>
              <a:gdLst>
                <a:gd name="T0" fmla="*/ 0 w 458"/>
                <a:gd name="T1" fmla="*/ 12 h 109"/>
                <a:gd name="T2" fmla="*/ 458 w 458"/>
                <a:gd name="T3" fmla="*/ 109 h 109"/>
                <a:gd name="T4" fmla="*/ 458 w 458"/>
                <a:gd name="T5" fmla="*/ 94 h 109"/>
                <a:gd name="T6" fmla="*/ 8 w 458"/>
                <a:gd name="T7" fmla="*/ 0 h 109"/>
                <a:gd name="T8" fmla="*/ 0 w 458"/>
                <a:gd name="T9" fmla="*/ 1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109">
                  <a:moveTo>
                    <a:pt x="0" y="12"/>
                  </a:moveTo>
                  <a:lnTo>
                    <a:pt x="458" y="109"/>
                  </a:lnTo>
                  <a:lnTo>
                    <a:pt x="458" y="94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79"/>
            <p:cNvSpPr/>
            <p:nvPr/>
          </p:nvSpPr>
          <p:spPr bwMode="auto">
            <a:xfrm>
              <a:off x="4079875" y="2828926"/>
              <a:ext cx="1039813" cy="238125"/>
            </a:xfrm>
            <a:custGeom>
              <a:avLst/>
              <a:gdLst>
                <a:gd name="T0" fmla="*/ 0 w 655"/>
                <a:gd name="T1" fmla="*/ 139 h 150"/>
                <a:gd name="T2" fmla="*/ 647 w 655"/>
                <a:gd name="T3" fmla="*/ 0 h 150"/>
                <a:gd name="T4" fmla="*/ 655 w 655"/>
                <a:gd name="T5" fmla="*/ 11 h 150"/>
                <a:gd name="T6" fmla="*/ 0 w 655"/>
                <a:gd name="T7" fmla="*/ 150 h 150"/>
                <a:gd name="T8" fmla="*/ 0 w 655"/>
                <a:gd name="T9" fmla="*/ 13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150">
                  <a:moveTo>
                    <a:pt x="0" y="139"/>
                  </a:moveTo>
                  <a:lnTo>
                    <a:pt x="647" y="0"/>
                  </a:lnTo>
                  <a:lnTo>
                    <a:pt x="655" y="11"/>
                  </a:lnTo>
                  <a:lnTo>
                    <a:pt x="0" y="15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80"/>
            <p:cNvSpPr/>
            <p:nvPr/>
          </p:nvSpPr>
          <p:spPr bwMode="auto">
            <a:xfrm>
              <a:off x="3521075" y="4737101"/>
              <a:ext cx="749300" cy="579438"/>
            </a:xfrm>
            <a:custGeom>
              <a:avLst/>
              <a:gdLst>
                <a:gd name="T0" fmla="*/ 0 w 472"/>
                <a:gd name="T1" fmla="*/ 8 h 365"/>
                <a:gd name="T2" fmla="*/ 472 w 472"/>
                <a:gd name="T3" fmla="*/ 365 h 365"/>
                <a:gd name="T4" fmla="*/ 472 w 472"/>
                <a:gd name="T5" fmla="*/ 354 h 365"/>
                <a:gd name="T6" fmla="*/ 11 w 472"/>
                <a:gd name="T7" fmla="*/ 0 h 365"/>
                <a:gd name="T8" fmla="*/ 0 w 472"/>
                <a:gd name="T9" fmla="*/ 8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65">
                  <a:moveTo>
                    <a:pt x="0" y="8"/>
                  </a:moveTo>
                  <a:lnTo>
                    <a:pt x="472" y="365"/>
                  </a:lnTo>
                  <a:lnTo>
                    <a:pt x="472" y="354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81"/>
            <p:cNvSpPr/>
            <p:nvPr/>
          </p:nvSpPr>
          <p:spPr bwMode="auto">
            <a:xfrm>
              <a:off x="3003550" y="4767263"/>
              <a:ext cx="461963" cy="800100"/>
            </a:xfrm>
            <a:custGeom>
              <a:avLst/>
              <a:gdLst>
                <a:gd name="T0" fmla="*/ 0 w 291"/>
                <a:gd name="T1" fmla="*/ 500 h 504"/>
                <a:gd name="T2" fmla="*/ 279 w 291"/>
                <a:gd name="T3" fmla="*/ 0 h 504"/>
                <a:gd name="T4" fmla="*/ 291 w 291"/>
                <a:gd name="T5" fmla="*/ 0 h 504"/>
                <a:gd name="T6" fmla="*/ 8 w 291"/>
                <a:gd name="T7" fmla="*/ 504 h 504"/>
                <a:gd name="T8" fmla="*/ 0 w 291"/>
                <a:gd name="T9" fmla="*/ 50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504">
                  <a:moveTo>
                    <a:pt x="0" y="500"/>
                  </a:moveTo>
                  <a:lnTo>
                    <a:pt x="279" y="0"/>
                  </a:lnTo>
                  <a:lnTo>
                    <a:pt x="291" y="0"/>
                  </a:lnTo>
                  <a:lnTo>
                    <a:pt x="8" y="504"/>
                  </a:lnTo>
                  <a:lnTo>
                    <a:pt x="0" y="50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482"/>
            <p:cNvSpPr>
              <a:spLocks noChangeArrowheads="1"/>
            </p:cNvSpPr>
            <p:nvPr/>
          </p:nvSpPr>
          <p:spPr bwMode="auto">
            <a:xfrm>
              <a:off x="1884363" y="4713288"/>
              <a:ext cx="12700" cy="441325"/>
            </a:xfrm>
            <a:prstGeom prst="rect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83"/>
            <p:cNvSpPr/>
            <p:nvPr/>
          </p:nvSpPr>
          <p:spPr bwMode="auto">
            <a:xfrm>
              <a:off x="2524125" y="3579813"/>
              <a:ext cx="915988" cy="1092200"/>
            </a:xfrm>
            <a:custGeom>
              <a:avLst/>
              <a:gdLst>
                <a:gd name="T0" fmla="*/ 0 w 577"/>
                <a:gd name="T1" fmla="*/ 11 h 688"/>
                <a:gd name="T2" fmla="*/ 569 w 577"/>
                <a:gd name="T3" fmla="*/ 688 h 688"/>
                <a:gd name="T4" fmla="*/ 577 w 577"/>
                <a:gd name="T5" fmla="*/ 680 h 688"/>
                <a:gd name="T6" fmla="*/ 11 w 577"/>
                <a:gd name="T7" fmla="*/ 0 h 688"/>
                <a:gd name="T8" fmla="*/ 0 w 577"/>
                <a:gd name="T9" fmla="*/ 1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688">
                  <a:moveTo>
                    <a:pt x="0" y="11"/>
                  </a:moveTo>
                  <a:lnTo>
                    <a:pt x="569" y="688"/>
                  </a:lnTo>
                  <a:lnTo>
                    <a:pt x="577" y="680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1" name="文本占位符 81"/>
          <p:cNvSpPr>
            <a:spLocks noGrp="1"/>
          </p:cNvSpPr>
          <p:nvPr>
            <p:ph type="body" sz="quarter" idx="10" hasCustomPrompt="1"/>
          </p:nvPr>
        </p:nvSpPr>
        <p:spPr>
          <a:xfrm>
            <a:off x="6018211" y="2986346"/>
            <a:ext cx="555159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编辑母版文本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343578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fld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endParaRPr lang="zh-CN" altLang="en-US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fld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endParaRPr lang="zh-CN" altLang="en-US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fld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endParaRPr lang="zh-CN" altLang="en-US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fld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endParaRPr lang="zh-CN" altLang="en-US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fld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endParaRPr lang="zh-CN" altLang="en-US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fld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endParaRPr lang="zh-CN" altLang="en-US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fld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endParaRPr lang="zh-CN" altLang="en-US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fld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endParaRPr lang="zh-CN" altLang="en-US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fld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endParaRPr lang="zh-CN" altLang="en-US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fld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endParaRPr lang="zh-CN" altLang="en-US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319087" y="752475"/>
            <a:ext cx="11553825" cy="1"/>
          </a:xfrm>
          <a:prstGeom prst="line">
            <a:avLst/>
          </a:prstGeom>
          <a:ln w="28575">
            <a:solidFill>
              <a:srgbClr val="005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079" y="325478"/>
            <a:ext cx="1785937" cy="2639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71713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占位符 16"/>
          <p:cNvSpPr>
            <a:spLocks noGrp="1"/>
          </p:cNvSpPr>
          <p:nvPr>
            <p:ph type="body" sz="quarter" idx="13" hasCustomPrompt="1"/>
          </p:nvPr>
        </p:nvSpPr>
        <p:spPr>
          <a:xfrm>
            <a:off x="7555832" y="6292515"/>
            <a:ext cx="3487154" cy="24063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数据来源：奥维云网（</a:t>
            </a:r>
            <a:r>
              <a:rPr lang="en-US" altLang="zh-CN" dirty="0"/>
              <a:t>AVC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21632" y="124493"/>
            <a:ext cx="9208168" cy="741781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r>
              <a:rPr lang="zh-CN" altLang="en-US" dirty="0"/>
              <a:t>单击此处编辑母版标题</a:t>
            </a:r>
            <a:br>
              <a:rPr lang="en-US" altLang="zh-CN" dirty="0"/>
            </a:br>
            <a:r>
              <a:rPr lang="zh-CN" altLang="en-US" dirty="0"/>
              <a:t>两行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273591" y="6292516"/>
            <a:ext cx="717884" cy="238541"/>
          </a:xfrm>
          <a:prstGeom prst="rect">
            <a:avLst/>
          </a:prstGeom>
        </p:spPr>
        <p:txBody>
          <a:bodyPr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fld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endParaRPr lang="zh-CN" altLang="en-US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fld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endParaRPr lang="zh-CN" altLang="en-US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标题 8"/>
          <p:cNvSpPr>
            <a:spLocks noGrp="1"/>
          </p:cNvSpPr>
          <p:nvPr>
            <p:ph type="title" hasCustomPrompt="1"/>
          </p:nvPr>
        </p:nvSpPr>
        <p:spPr>
          <a:xfrm>
            <a:off x="605414" y="130834"/>
            <a:ext cx="9466634" cy="709789"/>
          </a:xfrm>
          <a:prstGeom prst="rect">
            <a:avLst/>
          </a:prstGeom>
        </p:spPr>
        <p:txBody>
          <a:bodyPr anchor="ctr" anchorCtr="0"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单击此处编辑母版标题样式，标题可以最多写两行内容，注意不要写正确的废话</a:t>
            </a:r>
            <a:r>
              <a:rPr lang="en-US" altLang="zh-CN" dirty="0"/>
              <a:t>….</a:t>
            </a:r>
            <a:r>
              <a:rPr lang="zh-CN" altLang="en-US" dirty="0"/>
              <a:t>写简练，但概括性的文字，详细描述可以下面的框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2541010" y="6352571"/>
            <a:ext cx="710998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>
                <a:solidFill>
                  <a:schemeClr val="accent5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（居中显示）数据来源：奥维云网（</a:t>
            </a:r>
            <a:r>
              <a:rPr lang="en-US" altLang="zh-CN" dirty="0"/>
              <a:t>AVC</a:t>
            </a:r>
            <a:r>
              <a:rPr lang="zh-CN" altLang="en-US" dirty="0"/>
              <a:t>）线上</a:t>
            </a:r>
            <a:r>
              <a:rPr lang="en-US" altLang="zh-CN" dirty="0"/>
              <a:t>(/</a:t>
            </a:r>
            <a:r>
              <a:rPr lang="zh-CN" altLang="en-US" dirty="0"/>
              <a:t>线下</a:t>
            </a:r>
            <a:r>
              <a:rPr lang="en-US" altLang="zh-CN" dirty="0"/>
              <a:t>)</a:t>
            </a:r>
            <a:r>
              <a:rPr lang="zh-CN" altLang="en-US" dirty="0"/>
              <a:t>监测</a:t>
            </a:r>
            <a:r>
              <a:rPr lang="en-US" altLang="zh-CN" dirty="0"/>
              <a:t>(/</a:t>
            </a:r>
            <a:r>
              <a:rPr lang="zh-CN" altLang="en-US" dirty="0"/>
              <a:t>推总</a:t>
            </a:r>
            <a:r>
              <a:rPr lang="en-US" altLang="zh-CN" dirty="0"/>
              <a:t>/</a:t>
            </a:r>
            <a:r>
              <a:rPr lang="zh-CN" altLang="en-US" dirty="0"/>
              <a:t>预测</a:t>
            </a:r>
            <a:r>
              <a:rPr lang="en-US" altLang="zh-CN" dirty="0"/>
              <a:t>/</a:t>
            </a:r>
            <a:r>
              <a:rPr lang="zh-CN" altLang="en-US" dirty="0"/>
              <a:t>语义评论</a:t>
            </a:r>
            <a:r>
              <a:rPr lang="en-US" altLang="zh-CN" dirty="0"/>
              <a:t>)</a:t>
            </a:r>
            <a:r>
              <a:rPr lang="zh-CN" altLang="en-US" dirty="0"/>
              <a:t>数据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05414" y="986000"/>
            <a:ext cx="10790101" cy="6882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30505" indent="-2286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单击此处编辑母版文本样式（文本两端对齐，文本框位置居中）（这部分不写的话删掉就好咯</a:t>
            </a:r>
            <a:r>
              <a:rPr lang="en-US" altLang="zh-CN" dirty="0"/>
              <a:t>~</a:t>
            </a:r>
            <a:r>
              <a:rPr lang="zh-CN" altLang="en-US" dirty="0"/>
              <a:t>演讲报告，写不写都成。阅读的报告还是写点神马吧，感觉不要超过三行为宜 ）</a:t>
            </a:r>
            <a:r>
              <a:rPr lang="en-US" altLang="zh-CN" dirty="0"/>
              <a:t>O(∩_∩)O~ 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400">
                <a:solidFill>
                  <a:schemeClr val="accent5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prstClr val="black"/>
                </a:solidFill>
              </a:rPr>
            </a:fld>
            <a:r>
              <a:rPr lang="en-US" altLang="zh-CN" dirty="0">
                <a:solidFill>
                  <a:prstClr val="black"/>
                </a:solidFill>
              </a:rPr>
              <a:t>-</a:t>
            </a: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10" name="标题 8"/>
          <p:cNvSpPr>
            <a:spLocks noGrp="1"/>
          </p:cNvSpPr>
          <p:nvPr>
            <p:ph type="title" hasCustomPrompt="1"/>
          </p:nvPr>
        </p:nvSpPr>
        <p:spPr>
          <a:xfrm>
            <a:off x="605414" y="286469"/>
            <a:ext cx="9468000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单击此处编辑母版标题样式（单行）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1" hasCustomPrompt="1"/>
          </p:nvPr>
        </p:nvSpPr>
        <p:spPr>
          <a:xfrm>
            <a:off x="2541010" y="6352571"/>
            <a:ext cx="7109980" cy="2862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400">
                <a:solidFill>
                  <a:schemeClr val="accent5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pPr lvl="0"/>
            <a:r>
              <a:rPr lang="zh-CN" altLang="en-US" dirty="0"/>
              <a:t>（居中显示）数据来源：奥维云网（</a:t>
            </a:r>
            <a:r>
              <a:rPr lang="en-US" altLang="zh-CN" dirty="0"/>
              <a:t>AVC</a:t>
            </a:r>
            <a:r>
              <a:rPr lang="zh-CN" altLang="en-US" dirty="0"/>
              <a:t>）线上</a:t>
            </a:r>
            <a:r>
              <a:rPr lang="en-US" altLang="zh-CN" dirty="0"/>
              <a:t>(/</a:t>
            </a:r>
            <a:r>
              <a:rPr lang="zh-CN" altLang="en-US" dirty="0"/>
              <a:t>线下</a:t>
            </a:r>
            <a:r>
              <a:rPr lang="en-US" altLang="zh-CN" dirty="0"/>
              <a:t>)</a:t>
            </a:r>
            <a:r>
              <a:rPr lang="zh-CN" altLang="en-US" dirty="0"/>
              <a:t>监测</a:t>
            </a:r>
            <a:r>
              <a:rPr lang="en-US" altLang="zh-CN" dirty="0"/>
              <a:t>(/</a:t>
            </a:r>
            <a:r>
              <a:rPr lang="zh-CN" altLang="en-US" dirty="0"/>
              <a:t>推总</a:t>
            </a:r>
            <a:r>
              <a:rPr lang="en-US" altLang="zh-CN" dirty="0"/>
              <a:t>/</a:t>
            </a:r>
            <a:r>
              <a:rPr lang="zh-CN" altLang="en-US" dirty="0"/>
              <a:t>预测</a:t>
            </a:r>
            <a:r>
              <a:rPr lang="en-US" altLang="zh-CN" dirty="0"/>
              <a:t>/</a:t>
            </a:r>
            <a:r>
              <a:rPr lang="zh-CN" altLang="en-US" dirty="0"/>
              <a:t>语义评论</a:t>
            </a:r>
            <a:r>
              <a:rPr lang="en-US" altLang="zh-CN" dirty="0"/>
              <a:t>)</a:t>
            </a:r>
            <a:r>
              <a:rPr lang="zh-CN" altLang="en-US" dirty="0"/>
              <a:t>数据</a:t>
            </a:r>
            <a:endParaRPr lang="zh-CN" altLang="en-US" dirty="0"/>
          </a:p>
        </p:txBody>
      </p:sp>
      <p:sp>
        <p:nvSpPr>
          <p:cNvPr id="8" name="文本占位符 11"/>
          <p:cNvSpPr>
            <a:spLocks noGrp="1"/>
          </p:cNvSpPr>
          <p:nvPr>
            <p:ph type="body" sz="quarter" idx="12" hasCustomPrompt="1"/>
          </p:nvPr>
        </p:nvSpPr>
        <p:spPr>
          <a:xfrm>
            <a:off x="605414" y="986000"/>
            <a:ext cx="10790101" cy="68820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30505" indent="-228600" algn="just"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p"/>
              <a:defRPr sz="1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单击此处编辑母版文本样式（文本两端对齐，文本框位置居中）（这部分不写的话删掉就好咯</a:t>
            </a:r>
            <a:r>
              <a:rPr lang="en-US" altLang="zh-CN" dirty="0"/>
              <a:t>~</a:t>
            </a:r>
            <a:r>
              <a:rPr lang="zh-CN" altLang="en-US" dirty="0"/>
              <a:t>演讲报告，写不写都成。阅读的报告还是写点神马吧，感觉不要超过三行为宜 ）</a:t>
            </a:r>
            <a:r>
              <a:rPr lang="en-US" altLang="zh-CN" dirty="0"/>
              <a:t>O(∩_∩)O~ 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标题-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直接连接符 371"/>
          <p:cNvCxnSpPr/>
          <p:nvPr/>
        </p:nvCxnSpPr>
        <p:spPr>
          <a:xfrm flipV="1">
            <a:off x="228006" y="708550"/>
            <a:ext cx="11734167" cy="1"/>
          </a:xfrm>
          <a:prstGeom prst="line">
            <a:avLst/>
          </a:prstGeom>
          <a:ln w="28575">
            <a:solidFill>
              <a:srgbClr val="005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8"/>
          <p:cNvSpPr>
            <a:spLocks noGrp="1"/>
          </p:cNvSpPr>
          <p:nvPr>
            <p:ph type="title"/>
          </p:nvPr>
        </p:nvSpPr>
        <p:spPr>
          <a:xfrm>
            <a:off x="1007436" y="164671"/>
            <a:ext cx="8970832" cy="470022"/>
          </a:xfrm>
          <a:prstGeom prst="rect">
            <a:avLst/>
          </a:prstGeom>
        </p:spPr>
        <p:txBody>
          <a:bodyPr/>
          <a:lstStyle>
            <a:lvl1pPr>
              <a:defRPr sz="2880" b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10" hasCustomPrompt="1"/>
          </p:nvPr>
        </p:nvSpPr>
        <p:spPr>
          <a:xfrm>
            <a:off x="228006" y="164238"/>
            <a:ext cx="918213" cy="470208"/>
          </a:xfrm>
        </p:spPr>
        <p:txBody>
          <a:bodyPr wrap="square" lIns="0" rIns="0" anchor="ctr">
            <a:spAutoFit/>
          </a:bodyPr>
          <a:lstStyle>
            <a:lvl1pPr marL="0" indent="0" algn="l">
              <a:buNone/>
              <a:defRPr lang="zh-CN" altLang="en-US" sz="3360" b="0" spc="90" baseline="0" dirty="0" smtClean="0">
                <a:solidFill>
                  <a:srgbClr val="F2941D"/>
                </a:solidFill>
                <a:latin typeface="+mj-lt"/>
                <a:ea typeface="微软雅黑" panose="020B0503020204020204" pitchFamily="34" charset="-122"/>
              </a:defRPr>
            </a:lvl1pPr>
          </a:lstStyle>
          <a:p>
            <a:pPr marL="0" lvl="0" defTabSz="1097280" latinLnBrk="0"/>
            <a:r>
              <a:rPr lang="zh-CN" altLang="en-US"/>
              <a:t>编辑母版文本样式</a:t>
            </a:r>
            <a:endParaRPr lang="zh-CN" altLang="en-US"/>
          </a:p>
        </p:txBody>
      </p:sp>
    </p:spTree>
  </p:cSld>
  <p:clrMapOvr>
    <a:masterClrMapping/>
  </p:clrMapOvr>
  <p:transition spd="slow"/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9"/>
          <p:cNvSpPr/>
          <p:nvPr userDrawn="1"/>
        </p:nvSpPr>
        <p:spPr>
          <a:xfrm>
            <a:off x="11333816" y="322557"/>
            <a:ext cx="487977" cy="287067"/>
          </a:xfrm>
          <a:prstGeom prst="rect">
            <a:avLst/>
          </a:prstGeom>
          <a:solidFill>
            <a:srgbClr val="17375E"/>
          </a:solidFill>
          <a:ln w="9525" cap="flat" cmpd="sng" algn="ctr">
            <a:noFill/>
            <a:prstDash val="solid"/>
          </a:ln>
          <a:effectLst/>
        </p:spPr>
        <p:txBody>
          <a:bodyPr lIns="121893" tIns="60945" rIns="121893" bIns="60945" rtlCol="0" anchor="ctr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20" name="Isosceles Triangle 10"/>
          <p:cNvSpPr/>
          <p:nvPr userDrawn="1"/>
        </p:nvSpPr>
        <p:spPr>
          <a:xfrm rot="10610802">
            <a:off x="11339649" y="421679"/>
            <a:ext cx="488775" cy="261855"/>
          </a:xfrm>
          <a:prstGeom prst="triangle">
            <a:avLst/>
          </a:prstGeom>
          <a:solidFill>
            <a:srgbClr val="17375E"/>
          </a:solidFill>
          <a:ln w="9525" cap="flat" cmpd="sng" algn="ctr">
            <a:noFill/>
            <a:prstDash val="solid"/>
          </a:ln>
          <a:effectLst/>
        </p:spPr>
        <p:txBody>
          <a:bodyPr lIns="121893" tIns="60945" rIns="121893" bIns="60945" rtlCol="0" anchor="ctr"/>
          <a:lstStyle/>
          <a:p>
            <a:pPr algn="ctr" defTabSz="12192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400" kern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sp>
        <p:nvSpPr>
          <p:cNvPr id="21" name="Slide Number Placeholder 5"/>
          <p:cNvSpPr txBox="1"/>
          <p:nvPr userDrawn="1"/>
        </p:nvSpPr>
        <p:spPr>
          <a:xfrm>
            <a:off x="11359314" y="273253"/>
            <a:ext cx="449441" cy="467448"/>
          </a:xfrm>
          <a:prstGeom prst="rect">
            <a:avLst/>
          </a:prstGeom>
        </p:spPr>
        <p:txBody>
          <a:bodyPr vert="horz" lIns="0" tIns="0" rIns="0" bIns="60945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314FFB07-917D-5348-AE2D-F9A4E0AD1751}" type="slidenum">
              <a:rPr lang="en-US" sz="1335" smtClean="0">
                <a:solidFill>
                  <a:prstClr val="white"/>
                </a:solidFill>
                <a:ea typeface="微软雅黑" panose="020B0503020204020204" pitchFamily="34" charset="-122"/>
              </a:rPr>
            </a:fld>
            <a:endParaRPr lang="en-US" sz="1335" dirty="0">
              <a:solidFill>
                <a:prstClr val="white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2" name="Group 5"/>
          <p:cNvGrpSpPr/>
          <p:nvPr userDrawn="1"/>
        </p:nvGrpSpPr>
        <p:grpSpPr>
          <a:xfrm>
            <a:off x="463225" y="6309321"/>
            <a:ext cx="298776" cy="294875"/>
            <a:chOff x="4328868" y="5502988"/>
            <a:chExt cx="500307" cy="493774"/>
          </a:xfrm>
        </p:grpSpPr>
        <p:sp>
          <p:nvSpPr>
            <p:cNvPr id="23" name="Freeform 7">
              <a:hlinkClick r:id="" action="ppaction://hlinkshowjump?jump=previousslide"/>
            </p:cNvPr>
            <p:cNvSpPr/>
            <p:nvPr userDrawn="1"/>
          </p:nvSpPr>
          <p:spPr bwMode="auto">
            <a:xfrm>
              <a:off x="4520555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id-ID" sz="2400" kern="0">
                <a:solidFill>
                  <a:prstClr val="black"/>
                </a:solidFill>
                <a:ea typeface="宋体" pitchFamily="2" charset="-122"/>
              </a:endParaRPr>
            </a:p>
          </p:txBody>
        </p:sp>
        <p:sp>
          <p:nvSpPr>
            <p:cNvPr id="24" name="Freeform 8">
              <a:hlinkClick r:id="" action="ppaction://hlinkshowjump?jump=previous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id-ID" sz="2400" kern="0">
                <a:solidFill>
                  <a:prstClr val="black"/>
                </a:solidFill>
                <a:ea typeface="宋体" pitchFamily="2" charset="-122"/>
              </a:endParaRPr>
            </a:p>
          </p:txBody>
        </p:sp>
      </p:grpSp>
      <p:grpSp>
        <p:nvGrpSpPr>
          <p:cNvPr id="25" name="Group 9"/>
          <p:cNvGrpSpPr/>
          <p:nvPr userDrawn="1"/>
        </p:nvGrpSpPr>
        <p:grpSpPr>
          <a:xfrm flipH="1">
            <a:off x="1244945" y="6309321"/>
            <a:ext cx="298776" cy="294875"/>
            <a:chOff x="4328868" y="5502988"/>
            <a:chExt cx="500307" cy="493774"/>
          </a:xfrm>
        </p:grpSpPr>
        <p:sp>
          <p:nvSpPr>
            <p:cNvPr id="26" name="Freeform 10">
              <a:hlinkClick r:id="" action="ppaction://hlinkshowjump?jump=nextslide"/>
            </p:cNvPr>
            <p:cNvSpPr/>
            <p:nvPr userDrawn="1"/>
          </p:nvSpPr>
          <p:spPr bwMode="auto">
            <a:xfrm>
              <a:off x="4520556" y="5649754"/>
              <a:ext cx="116933" cy="200242"/>
            </a:xfrm>
            <a:custGeom>
              <a:avLst/>
              <a:gdLst>
                <a:gd name="T0" fmla="*/ 417 w 425"/>
                <a:gd name="T1" fmla="*/ 77 h 728"/>
                <a:gd name="T2" fmla="*/ 131 w 425"/>
                <a:gd name="T3" fmla="*/ 364 h 728"/>
                <a:gd name="T4" fmla="*/ 417 w 425"/>
                <a:gd name="T5" fmla="*/ 650 h 728"/>
                <a:gd name="T6" fmla="*/ 425 w 425"/>
                <a:gd name="T7" fmla="*/ 667 h 728"/>
                <a:gd name="T8" fmla="*/ 417 w 425"/>
                <a:gd name="T9" fmla="*/ 684 h 728"/>
                <a:gd name="T10" fmla="*/ 381 w 425"/>
                <a:gd name="T11" fmla="*/ 720 h 728"/>
                <a:gd name="T12" fmla="*/ 364 w 425"/>
                <a:gd name="T13" fmla="*/ 728 h 728"/>
                <a:gd name="T14" fmla="*/ 347 w 425"/>
                <a:gd name="T15" fmla="*/ 720 h 728"/>
                <a:gd name="T16" fmla="*/ 8 w 425"/>
                <a:gd name="T17" fmla="*/ 381 h 728"/>
                <a:gd name="T18" fmla="*/ 0 w 425"/>
                <a:gd name="T19" fmla="*/ 364 h 728"/>
                <a:gd name="T20" fmla="*/ 8 w 425"/>
                <a:gd name="T21" fmla="*/ 347 h 728"/>
                <a:gd name="T22" fmla="*/ 347 w 425"/>
                <a:gd name="T23" fmla="*/ 7 h 728"/>
                <a:gd name="T24" fmla="*/ 364 w 425"/>
                <a:gd name="T25" fmla="*/ 0 h 728"/>
                <a:gd name="T26" fmla="*/ 381 w 425"/>
                <a:gd name="T27" fmla="*/ 7 h 728"/>
                <a:gd name="T28" fmla="*/ 417 w 425"/>
                <a:gd name="T29" fmla="*/ 44 h 728"/>
                <a:gd name="T30" fmla="*/ 425 w 425"/>
                <a:gd name="T31" fmla="*/ 60 h 728"/>
                <a:gd name="T32" fmla="*/ 417 w 425"/>
                <a:gd name="T33" fmla="*/ 7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25" h="728">
                  <a:moveTo>
                    <a:pt x="417" y="77"/>
                  </a:moveTo>
                  <a:cubicBezTo>
                    <a:pt x="131" y="364"/>
                    <a:pt x="131" y="364"/>
                    <a:pt x="131" y="364"/>
                  </a:cubicBezTo>
                  <a:cubicBezTo>
                    <a:pt x="417" y="650"/>
                    <a:pt x="417" y="650"/>
                    <a:pt x="417" y="650"/>
                  </a:cubicBezTo>
                  <a:cubicBezTo>
                    <a:pt x="422" y="655"/>
                    <a:pt x="425" y="661"/>
                    <a:pt x="425" y="667"/>
                  </a:cubicBezTo>
                  <a:cubicBezTo>
                    <a:pt x="425" y="673"/>
                    <a:pt x="422" y="680"/>
                    <a:pt x="417" y="684"/>
                  </a:cubicBezTo>
                  <a:cubicBezTo>
                    <a:pt x="381" y="720"/>
                    <a:pt x="381" y="720"/>
                    <a:pt x="381" y="720"/>
                  </a:cubicBezTo>
                  <a:cubicBezTo>
                    <a:pt x="377" y="725"/>
                    <a:pt x="370" y="728"/>
                    <a:pt x="364" y="728"/>
                  </a:cubicBezTo>
                  <a:cubicBezTo>
                    <a:pt x="358" y="728"/>
                    <a:pt x="352" y="725"/>
                    <a:pt x="347" y="720"/>
                  </a:cubicBezTo>
                  <a:cubicBezTo>
                    <a:pt x="8" y="381"/>
                    <a:pt x="8" y="381"/>
                    <a:pt x="8" y="381"/>
                  </a:cubicBezTo>
                  <a:cubicBezTo>
                    <a:pt x="3" y="376"/>
                    <a:pt x="0" y="369"/>
                    <a:pt x="0" y="364"/>
                  </a:cubicBezTo>
                  <a:cubicBezTo>
                    <a:pt x="0" y="358"/>
                    <a:pt x="3" y="351"/>
                    <a:pt x="8" y="347"/>
                  </a:cubicBezTo>
                  <a:cubicBezTo>
                    <a:pt x="347" y="7"/>
                    <a:pt x="347" y="7"/>
                    <a:pt x="347" y="7"/>
                  </a:cubicBezTo>
                  <a:cubicBezTo>
                    <a:pt x="352" y="3"/>
                    <a:pt x="358" y="0"/>
                    <a:pt x="364" y="0"/>
                  </a:cubicBezTo>
                  <a:cubicBezTo>
                    <a:pt x="370" y="0"/>
                    <a:pt x="377" y="3"/>
                    <a:pt x="381" y="7"/>
                  </a:cubicBezTo>
                  <a:cubicBezTo>
                    <a:pt x="417" y="44"/>
                    <a:pt x="417" y="44"/>
                    <a:pt x="417" y="44"/>
                  </a:cubicBezTo>
                  <a:cubicBezTo>
                    <a:pt x="422" y="48"/>
                    <a:pt x="425" y="54"/>
                    <a:pt x="425" y="60"/>
                  </a:cubicBezTo>
                  <a:cubicBezTo>
                    <a:pt x="425" y="66"/>
                    <a:pt x="422" y="73"/>
                    <a:pt x="417" y="77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id-ID" sz="2400" kern="0">
                <a:solidFill>
                  <a:prstClr val="black"/>
                </a:solidFill>
                <a:ea typeface="宋体" pitchFamily="2" charset="-122"/>
              </a:endParaRPr>
            </a:p>
          </p:txBody>
        </p:sp>
        <p:sp>
          <p:nvSpPr>
            <p:cNvPr id="27" name="Freeform 11">
              <a:hlinkClick r:id="" action="ppaction://hlinkshowjump?jump=nextslide"/>
            </p:cNvPr>
            <p:cNvSpPr>
              <a:spLocks noEditPoints="1"/>
            </p:cNvSpPr>
            <p:nvPr userDrawn="1"/>
          </p:nvSpPr>
          <p:spPr bwMode="auto">
            <a:xfrm>
              <a:off x="4328868" y="5502988"/>
              <a:ext cx="500307" cy="493774"/>
            </a:xfrm>
            <a:custGeom>
              <a:avLst/>
              <a:gdLst>
                <a:gd name="T0" fmla="*/ 2355 w 2753"/>
                <a:gd name="T1" fmla="*/ 114 h 2716"/>
                <a:gd name="T2" fmla="*/ 2639 w 2753"/>
                <a:gd name="T3" fmla="*/ 399 h 2716"/>
                <a:gd name="T4" fmla="*/ 2639 w 2753"/>
                <a:gd name="T5" fmla="*/ 2317 h 2716"/>
                <a:gd name="T6" fmla="*/ 2355 w 2753"/>
                <a:gd name="T7" fmla="*/ 2602 h 2716"/>
                <a:gd name="T8" fmla="*/ 398 w 2753"/>
                <a:gd name="T9" fmla="*/ 2602 h 2716"/>
                <a:gd name="T10" fmla="*/ 113 w 2753"/>
                <a:gd name="T11" fmla="*/ 2317 h 2716"/>
                <a:gd name="T12" fmla="*/ 113 w 2753"/>
                <a:gd name="T13" fmla="*/ 399 h 2716"/>
                <a:gd name="T14" fmla="*/ 398 w 2753"/>
                <a:gd name="T15" fmla="*/ 114 h 2716"/>
                <a:gd name="T16" fmla="*/ 2355 w 2753"/>
                <a:gd name="T17" fmla="*/ 114 h 2716"/>
                <a:gd name="T18" fmla="*/ 2355 w 2753"/>
                <a:gd name="T19" fmla="*/ 0 h 2716"/>
                <a:gd name="T20" fmla="*/ 398 w 2753"/>
                <a:gd name="T21" fmla="*/ 0 h 2716"/>
                <a:gd name="T22" fmla="*/ 0 w 2753"/>
                <a:gd name="T23" fmla="*/ 399 h 2716"/>
                <a:gd name="T24" fmla="*/ 0 w 2753"/>
                <a:gd name="T25" fmla="*/ 2317 h 2716"/>
                <a:gd name="T26" fmla="*/ 398 w 2753"/>
                <a:gd name="T27" fmla="*/ 2716 h 2716"/>
                <a:gd name="T28" fmla="*/ 2355 w 2753"/>
                <a:gd name="T29" fmla="*/ 2716 h 2716"/>
                <a:gd name="T30" fmla="*/ 2753 w 2753"/>
                <a:gd name="T31" fmla="*/ 2317 h 2716"/>
                <a:gd name="T32" fmla="*/ 2753 w 2753"/>
                <a:gd name="T33" fmla="*/ 399 h 2716"/>
                <a:gd name="T34" fmla="*/ 2355 w 2753"/>
                <a:gd name="T35" fmla="*/ 0 h 27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753" h="2716">
                  <a:moveTo>
                    <a:pt x="2355" y="114"/>
                  </a:moveTo>
                  <a:cubicBezTo>
                    <a:pt x="2512" y="114"/>
                    <a:pt x="2639" y="242"/>
                    <a:pt x="2639" y="399"/>
                  </a:cubicBezTo>
                  <a:cubicBezTo>
                    <a:pt x="2639" y="2317"/>
                    <a:pt x="2639" y="2317"/>
                    <a:pt x="2639" y="2317"/>
                  </a:cubicBezTo>
                  <a:cubicBezTo>
                    <a:pt x="2639" y="2474"/>
                    <a:pt x="2512" y="2602"/>
                    <a:pt x="2355" y="2602"/>
                  </a:cubicBezTo>
                  <a:cubicBezTo>
                    <a:pt x="398" y="2602"/>
                    <a:pt x="398" y="2602"/>
                    <a:pt x="398" y="2602"/>
                  </a:cubicBezTo>
                  <a:cubicBezTo>
                    <a:pt x="241" y="2602"/>
                    <a:pt x="113" y="2474"/>
                    <a:pt x="113" y="2317"/>
                  </a:cubicBezTo>
                  <a:cubicBezTo>
                    <a:pt x="113" y="399"/>
                    <a:pt x="113" y="399"/>
                    <a:pt x="113" y="399"/>
                  </a:cubicBezTo>
                  <a:cubicBezTo>
                    <a:pt x="113" y="242"/>
                    <a:pt x="241" y="114"/>
                    <a:pt x="398" y="114"/>
                  </a:cubicBezTo>
                  <a:cubicBezTo>
                    <a:pt x="2355" y="114"/>
                    <a:pt x="2355" y="114"/>
                    <a:pt x="2355" y="114"/>
                  </a:cubicBezTo>
                  <a:moveTo>
                    <a:pt x="2355" y="0"/>
                  </a:moveTo>
                  <a:cubicBezTo>
                    <a:pt x="398" y="0"/>
                    <a:pt x="398" y="0"/>
                    <a:pt x="398" y="0"/>
                  </a:cubicBezTo>
                  <a:cubicBezTo>
                    <a:pt x="178" y="0"/>
                    <a:pt x="0" y="179"/>
                    <a:pt x="0" y="399"/>
                  </a:cubicBezTo>
                  <a:cubicBezTo>
                    <a:pt x="0" y="2317"/>
                    <a:pt x="0" y="2317"/>
                    <a:pt x="0" y="2317"/>
                  </a:cubicBezTo>
                  <a:cubicBezTo>
                    <a:pt x="0" y="2538"/>
                    <a:pt x="178" y="2716"/>
                    <a:pt x="398" y="2716"/>
                  </a:cubicBezTo>
                  <a:cubicBezTo>
                    <a:pt x="2355" y="2716"/>
                    <a:pt x="2355" y="2716"/>
                    <a:pt x="2355" y="2716"/>
                  </a:cubicBezTo>
                  <a:cubicBezTo>
                    <a:pt x="2575" y="2716"/>
                    <a:pt x="2753" y="2538"/>
                    <a:pt x="2753" y="2317"/>
                  </a:cubicBezTo>
                  <a:cubicBezTo>
                    <a:pt x="2753" y="399"/>
                    <a:pt x="2753" y="399"/>
                    <a:pt x="2753" y="399"/>
                  </a:cubicBezTo>
                  <a:cubicBezTo>
                    <a:pt x="2753" y="179"/>
                    <a:pt x="2575" y="0"/>
                    <a:pt x="2355" y="0"/>
                  </a:cubicBezTo>
                  <a:close/>
                </a:path>
              </a:pathLst>
            </a:custGeom>
            <a:solidFill>
              <a:sysClr val="windowText" lastClr="000000">
                <a:lumMod val="50000"/>
                <a:lumOff val="50000"/>
              </a:sys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12192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id-ID" sz="2400" kern="0">
                <a:solidFill>
                  <a:prstClr val="black"/>
                </a:solidFill>
                <a:ea typeface="宋体" pitchFamily="2" charset="-122"/>
              </a:endParaRPr>
            </a:p>
          </p:txBody>
        </p:sp>
      </p:grpSp>
      <p:cxnSp>
        <p:nvCxnSpPr>
          <p:cNvPr id="28" name="Straight Connector 3"/>
          <p:cNvCxnSpPr/>
          <p:nvPr userDrawn="1"/>
        </p:nvCxnSpPr>
        <p:spPr>
          <a:xfrm>
            <a:off x="736945" y="6460467"/>
            <a:ext cx="508000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85000"/>
              </a:sysClr>
            </a:solidFill>
            <a:prstDash val="dash"/>
          </a:ln>
          <a:effectLst/>
        </p:spPr>
      </p:cxnSp>
      <p:pic>
        <p:nvPicPr>
          <p:cNvPr id="29" name="Picture 3" descr="C:\Users\Administrator\Desktop\微立体创业计划\005.png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rgbClr val="0070C0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82" y="280460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C:\Users\Administrator\Desktop\微立体创业计划\004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581" y="292956"/>
            <a:ext cx="812801" cy="812801"/>
          </a:xfrm>
          <a:prstGeom prst="rect">
            <a:avLst/>
          </a:prstGeom>
          <a:noFill/>
          <a:effectLst>
            <a:outerShdw blurRad="127000" dist="63500" dir="3000000" sx="104000" sy="104000" algn="tl" rotWithShape="0">
              <a:prstClr val="black">
                <a:alpha val="34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fld>
            <a:r>
              <a:rPr lang="en-US" altLang="zh-CN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endParaRPr lang="zh-CN" altLang="en-US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46000" y="292315"/>
            <a:ext cx="9809999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748" y="-27384"/>
            <a:ext cx="12240000" cy="6912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12" name="Picture 3" descr="C:\Users\Administrator\Desktop\奥维云网(AVC)的LOGO1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9181" y="-27384"/>
            <a:ext cx="1185491" cy="69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982739" y="6313129"/>
            <a:ext cx="977496" cy="3063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en-US" altLang="zh-CN" dirty="0">
                <a:solidFill>
                  <a:srgbClr val="000000"/>
                </a:solidFill>
              </a:rPr>
              <a:t>-</a:t>
            </a:r>
            <a:fld id="{0A8E6518-095B-427E-9D7F-70F09DD6ECBD}" type="slidenum">
              <a:rPr lang="zh-CN" altLang="en-US" smtClean="0">
                <a:solidFill>
                  <a:srgbClr val="000000"/>
                </a:solidFill>
              </a:rPr>
            </a:fld>
            <a:r>
              <a:rPr lang="en-US" altLang="zh-CN" dirty="0">
                <a:solidFill>
                  <a:srgbClr val="000000"/>
                </a:solidFill>
              </a:rPr>
              <a:t>-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246001" y="292316"/>
            <a:ext cx="9809999" cy="391684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文本占位符 81"/>
          <p:cNvSpPr>
            <a:spLocks noGrp="1"/>
          </p:cNvSpPr>
          <p:nvPr>
            <p:ph type="body" sz="quarter" idx="10" hasCustomPrompt="1"/>
          </p:nvPr>
        </p:nvSpPr>
        <p:spPr>
          <a:xfrm>
            <a:off x="5884307" y="6343954"/>
            <a:ext cx="5551594" cy="2446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 algn="r">
              <a:buNone/>
              <a:defRPr lang="zh-CN" altLang="en-US" sz="1050" b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编辑母版文本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71713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343578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71713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71713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343578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427984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57645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57645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41391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42051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56119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343578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273239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259171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427984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57645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41391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42051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56119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273239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2366203" y="1083837"/>
            <a:ext cx="194627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7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endParaRPr lang="zh-CN" altLang="en-US" sz="287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127125" y="1366838"/>
            <a:ext cx="4546600" cy="4295775"/>
            <a:chOff x="1127125" y="1366838"/>
            <a:chExt cx="4546600" cy="4295775"/>
          </a:xfrm>
        </p:grpSpPr>
        <p:sp>
          <p:nvSpPr>
            <p:cNvPr id="11" name="Freeform 414"/>
            <p:cNvSpPr/>
            <p:nvPr/>
          </p:nvSpPr>
          <p:spPr bwMode="auto">
            <a:xfrm>
              <a:off x="5156200" y="2249488"/>
              <a:ext cx="455613" cy="1247775"/>
            </a:xfrm>
            <a:custGeom>
              <a:avLst/>
              <a:gdLst>
                <a:gd name="T0" fmla="*/ 12 w 287"/>
                <a:gd name="T1" fmla="*/ 0 h 786"/>
                <a:gd name="T2" fmla="*/ 287 w 287"/>
                <a:gd name="T3" fmla="*/ 786 h 786"/>
                <a:gd name="T4" fmla="*/ 272 w 287"/>
                <a:gd name="T5" fmla="*/ 786 h 786"/>
                <a:gd name="T6" fmla="*/ 0 w 287"/>
                <a:gd name="T7" fmla="*/ 11 h 786"/>
                <a:gd name="T8" fmla="*/ 12 w 287"/>
                <a:gd name="T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786">
                  <a:moveTo>
                    <a:pt x="12" y="0"/>
                  </a:moveTo>
                  <a:lnTo>
                    <a:pt x="287" y="786"/>
                  </a:lnTo>
                  <a:lnTo>
                    <a:pt x="272" y="786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415"/>
            <p:cNvSpPr/>
            <p:nvPr/>
          </p:nvSpPr>
          <p:spPr bwMode="auto">
            <a:xfrm>
              <a:off x="5149850" y="2255838"/>
              <a:ext cx="12700" cy="506413"/>
            </a:xfrm>
            <a:custGeom>
              <a:avLst/>
              <a:gdLst>
                <a:gd name="T0" fmla="*/ 0 w 8"/>
                <a:gd name="T1" fmla="*/ 0 h 319"/>
                <a:gd name="T2" fmla="*/ 0 w 8"/>
                <a:gd name="T3" fmla="*/ 319 h 319"/>
                <a:gd name="T4" fmla="*/ 8 w 8"/>
                <a:gd name="T5" fmla="*/ 319 h 319"/>
                <a:gd name="T6" fmla="*/ 8 w 8"/>
                <a:gd name="T7" fmla="*/ 11 h 319"/>
                <a:gd name="T8" fmla="*/ 0 w 8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19">
                  <a:moveTo>
                    <a:pt x="0" y="0"/>
                  </a:moveTo>
                  <a:lnTo>
                    <a:pt x="0" y="319"/>
                  </a:lnTo>
                  <a:lnTo>
                    <a:pt x="8" y="319"/>
                  </a:lnTo>
                  <a:lnTo>
                    <a:pt x="8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Rectangle 416"/>
            <p:cNvSpPr>
              <a:spLocks noChangeArrowheads="1"/>
            </p:cNvSpPr>
            <p:nvPr/>
          </p:nvSpPr>
          <p:spPr bwMode="auto">
            <a:xfrm>
              <a:off x="3016250" y="5619751"/>
              <a:ext cx="971550" cy="19050"/>
            </a:xfrm>
            <a:prstGeom prst="rect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417"/>
            <p:cNvSpPr/>
            <p:nvPr/>
          </p:nvSpPr>
          <p:spPr bwMode="auto">
            <a:xfrm>
              <a:off x="1231900" y="2989263"/>
              <a:ext cx="160338" cy="136525"/>
            </a:xfrm>
            <a:custGeom>
              <a:avLst/>
              <a:gdLst>
                <a:gd name="T0" fmla="*/ 0 w 101"/>
                <a:gd name="T1" fmla="*/ 8 h 86"/>
                <a:gd name="T2" fmla="*/ 89 w 101"/>
                <a:gd name="T3" fmla="*/ 86 h 86"/>
                <a:gd name="T4" fmla="*/ 101 w 101"/>
                <a:gd name="T5" fmla="*/ 71 h 86"/>
                <a:gd name="T6" fmla="*/ 8 w 101"/>
                <a:gd name="T7" fmla="*/ 0 h 86"/>
                <a:gd name="T8" fmla="*/ 0 w 101"/>
                <a:gd name="T9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6">
                  <a:moveTo>
                    <a:pt x="0" y="8"/>
                  </a:moveTo>
                  <a:lnTo>
                    <a:pt x="89" y="86"/>
                  </a:lnTo>
                  <a:lnTo>
                    <a:pt x="101" y="71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418"/>
            <p:cNvSpPr/>
            <p:nvPr/>
          </p:nvSpPr>
          <p:spPr bwMode="auto">
            <a:xfrm>
              <a:off x="2498725" y="2136776"/>
              <a:ext cx="136525" cy="1335088"/>
            </a:xfrm>
            <a:custGeom>
              <a:avLst/>
              <a:gdLst>
                <a:gd name="T0" fmla="*/ 78 w 86"/>
                <a:gd name="T1" fmla="*/ 0 h 841"/>
                <a:gd name="T2" fmla="*/ 0 w 86"/>
                <a:gd name="T3" fmla="*/ 841 h 841"/>
                <a:gd name="T4" fmla="*/ 8 w 86"/>
                <a:gd name="T5" fmla="*/ 841 h 841"/>
                <a:gd name="T6" fmla="*/ 86 w 86"/>
                <a:gd name="T7" fmla="*/ 0 h 841"/>
                <a:gd name="T8" fmla="*/ 78 w 86"/>
                <a:gd name="T9" fmla="*/ 0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41">
                  <a:moveTo>
                    <a:pt x="78" y="0"/>
                  </a:moveTo>
                  <a:lnTo>
                    <a:pt x="0" y="841"/>
                  </a:lnTo>
                  <a:lnTo>
                    <a:pt x="8" y="841"/>
                  </a:lnTo>
                  <a:lnTo>
                    <a:pt x="86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419"/>
            <p:cNvSpPr/>
            <p:nvPr/>
          </p:nvSpPr>
          <p:spPr bwMode="auto">
            <a:xfrm>
              <a:off x="5175250" y="2870201"/>
              <a:ext cx="412750" cy="627063"/>
            </a:xfrm>
            <a:custGeom>
              <a:avLst/>
              <a:gdLst>
                <a:gd name="T0" fmla="*/ 0 w 260"/>
                <a:gd name="T1" fmla="*/ 0 h 395"/>
                <a:gd name="T2" fmla="*/ 248 w 260"/>
                <a:gd name="T3" fmla="*/ 395 h 395"/>
                <a:gd name="T4" fmla="*/ 260 w 260"/>
                <a:gd name="T5" fmla="*/ 395 h 395"/>
                <a:gd name="T6" fmla="*/ 12 w 260"/>
                <a:gd name="T7" fmla="*/ 0 h 395"/>
                <a:gd name="T8" fmla="*/ 0 w 26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395">
                  <a:moveTo>
                    <a:pt x="0" y="0"/>
                  </a:moveTo>
                  <a:lnTo>
                    <a:pt x="248" y="395"/>
                  </a:lnTo>
                  <a:lnTo>
                    <a:pt x="260" y="395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420"/>
            <p:cNvSpPr/>
            <p:nvPr/>
          </p:nvSpPr>
          <p:spPr bwMode="auto">
            <a:xfrm>
              <a:off x="2554288" y="3084513"/>
              <a:ext cx="1409700" cy="454025"/>
            </a:xfrm>
            <a:custGeom>
              <a:avLst/>
              <a:gdLst>
                <a:gd name="T0" fmla="*/ 0 w 888"/>
                <a:gd name="T1" fmla="*/ 278 h 286"/>
                <a:gd name="T2" fmla="*/ 880 w 888"/>
                <a:gd name="T3" fmla="*/ 0 h 286"/>
                <a:gd name="T4" fmla="*/ 888 w 888"/>
                <a:gd name="T5" fmla="*/ 11 h 286"/>
                <a:gd name="T6" fmla="*/ 4 w 888"/>
                <a:gd name="T7" fmla="*/ 286 h 286"/>
                <a:gd name="T8" fmla="*/ 0 w 888"/>
                <a:gd name="T9" fmla="*/ 278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8" h="286">
                  <a:moveTo>
                    <a:pt x="0" y="278"/>
                  </a:moveTo>
                  <a:lnTo>
                    <a:pt x="880" y="0"/>
                  </a:lnTo>
                  <a:lnTo>
                    <a:pt x="888" y="11"/>
                  </a:lnTo>
                  <a:lnTo>
                    <a:pt x="4" y="286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421"/>
            <p:cNvSpPr/>
            <p:nvPr/>
          </p:nvSpPr>
          <p:spPr bwMode="auto">
            <a:xfrm>
              <a:off x="1458913" y="3162301"/>
              <a:ext cx="973138" cy="363538"/>
            </a:xfrm>
            <a:custGeom>
              <a:avLst/>
              <a:gdLst>
                <a:gd name="T0" fmla="*/ 0 w 613"/>
                <a:gd name="T1" fmla="*/ 8 h 229"/>
                <a:gd name="T2" fmla="*/ 613 w 613"/>
                <a:gd name="T3" fmla="*/ 229 h 229"/>
                <a:gd name="T4" fmla="*/ 613 w 613"/>
                <a:gd name="T5" fmla="*/ 226 h 229"/>
                <a:gd name="T6" fmla="*/ 16 w 613"/>
                <a:gd name="T7" fmla="*/ 0 h 229"/>
                <a:gd name="T8" fmla="*/ 0 w 613"/>
                <a:gd name="T9" fmla="*/ 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229">
                  <a:moveTo>
                    <a:pt x="0" y="8"/>
                  </a:moveTo>
                  <a:lnTo>
                    <a:pt x="613" y="229"/>
                  </a:lnTo>
                  <a:lnTo>
                    <a:pt x="613" y="226"/>
                  </a:lnTo>
                  <a:lnTo>
                    <a:pt x="16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422"/>
            <p:cNvSpPr/>
            <p:nvPr/>
          </p:nvSpPr>
          <p:spPr bwMode="auto">
            <a:xfrm>
              <a:off x="1927225" y="3586163"/>
              <a:ext cx="547688" cy="1014413"/>
            </a:xfrm>
            <a:custGeom>
              <a:avLst/>
              <a:gdLst>
                <a:gd name="T0" fmla="*/ 341 w 345"/>
                <a:gd name="T1" fmla="*/ 0 h 639"/>
                <a:gd name="T2" fmla="*/ 0 w 345"/>
                <a:gd name="T3" fmla="*/ 639 h 639"/>
                <a:gd name="T4" fmla="*/ 12 w 345"/>
                <a:gd name="T5" fmla="*/ 639 h 639"/>
                <a:gd name="T6" fmla="*/ 345 w 345"/>
                <a:gd name="T7" fmla="*/ 7 h 639"/>
                <a:gd name="T8" fmla="*/ 341 w 345"/>
                <a:gd name="T9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639">
                  <a:moveTo>
                    <a:pt x="341" y="0"/>
                  </a:moveTo>
                  <a:lnTo>
                    <a:pt x="0" y="639"/>
                  </a:lnTo>
                  <a:lnTo>
                    <a:pt x="12" y="639"/>
                  </a:lnTo>
                  <a:lnTo>
                    <a:pt x="345" y="7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423"/>
            <p:cNvSpPr/>
            <p:nvPr/>
          </p:nvSpPr>
          <p:spPr bwMode="auto">
            <a:xfrm>
              <a:off x="5027613" y="4265613"/>
              <a:ext cx="122238" cy="566738"/>
            </a:xfrm>
            <a:custGeom>
              <a:avLst/>
              <a:gdLst>
                <a:gd name="T0" fmla="*/ 0 w 77"/>
                <a:gd name="T1" fmla="*/ 0 h 357"/>
                <a:gd name="T2" fmla="*/ 66 w 77"/>
                <a:gd name="T3" fmla="*/ 357 h 357"/>
                <a:gd name="T4" fmla="*/ 77 w 77"/>
                <a:gd name="T5" fmla="*/ 357 h 357"/>
                <a:gd name="T6" fmla="*/ 12 w 77"/>
                <a:gd name="T7" fmla="*/ 0 h 357"/>
                <a:gd name="T8" fmla="*/ 0 w 77"/>
                <a:gd name="T9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357">
                  <a:moveTo>
                    <a:pt x="0" y="0"/>
                  </a:moveTo>
                  <a:lnTo>
                    <a:pt x="66" y="357"/>
                  </a:lnTo>
                  <a:lnTo>
                    <a:pt x="77" y="357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424"/>
            <p:cNvSpPr/>
            <p:nvPr/>
          </p:nvSpPr>
          <p:spPr bwMode="auto">
            <a:xfrm>
              <a:off x="1951038" y="4654551"/>
              <a:ext cx="1465263" cy="65088"/>
            </a:xfrm>
            <a:custGeom>
              <a:avLst/>
              <a:gdLst>
                <a:gd name="T0" fmla="*/ 0 w 923"/>
                <a:gd name="T1" fmla="*/ 0 h 41"/>
                <a:gd name="T2" fmla="*/ 923 w 923"/>
                <a:gd name="T3" fmla="*/ 30 h 41"/>
                <a:gd name="T4" fmla="*/ 923 w 923"/>
                <a:gd name="T5" fmla="*/ 41 h 41"/>
                <a:gd name="T6" fmla="*/ 0 w 923"/>
                <a:gd name="T7" fmla="*/ 11 h 41"/>
                <a:gd name="T8" fmla="*/ 0 w 92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3" h="41">
                  <a:moveTo>
                    <a:pt x="0" y="0"/>
                  </a:moveTo>
                  <a:lnTo>
                    <a:pt x="923" y="30"/>
                  </a:lnTo>
                  <a:lnTo>
                    <a:pt x="923" y="4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425"/>
            <p:cNvSpPr/>
            <p:nvPr/>
          </p:nvSpPr>
          <p:spPr bwMode="auto">
            <a:xfrm>
              <a:off x="4056063" y="5370513"/>
              <a:ext cx="227013" cy="207963"/>
            </a:xfrm>
            <a:custGeom>
              <a:avLst/>
              <a:gdLst>
                <a:gd name="T0" fmla="*/ 143 w 143"/>
                <a:gd name="T1" fmla="*/ 0 h 131"/>
                <a:gd name="T2" fmla="*/ 0 w 143"/>
                <a:gd name="T3" fmla="*/ 124 h 131"/>
                <a:gd name="T4" fmla="*/ 7 w 143"/>
                <a:gd name="T5" fmla="*/ 131 h 131"/>
                <a:gd name="T6" fmla="*/ 143 w 143"/>
                <a:gd name="T7" fmla="*/ 7 h 131"/>
                <a:gd name="T8" fmla="*/ 143 w 143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1">
                  <a:moveTo>
                    <a:pt x="143" y="0"/>
                  </a:moveTo>
                  <a:lnTo>
                    <a:pt x="0" y="124"/>
                  </a:lnTo>
                  <a:lnTo>
                    <a:pt x="7" y="131"/>
                  </a:lnTo>
                  <a:lnTo>
                    <a:pt x="143" y="7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Oval 426"/>
            <p:cNvSpPr>
              <a:spLocks noChangeArrowheads="1"/>
            </p:cNvSpPr>
            <p:nvPr/>
          </p:nvSpPr>
          <p:spPr bwMode="auto">
            <a:xfrm>
              <a:off x="1760538" y="1909763"/>
              <a:ext cx="117475" cy="1127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427"/>
            <p:cNvSpPr>
              <a:spLocks noChangeArrowheads="1"/>
            </p:cNvSpPr>
            <p:nvPr/>
          </p:nvSpPr>
          <p:spPr bwMode="auto">
            <a:xfrm>
              <a:off x="2586038" y="2076451"/>
              <a:ext cx="128588" cy="1254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Oval 428"/>
            <p:cNvSpPr>
              <a:spLocks noChangeArrowheads="1"/>
            </p:cNvSpPr>
            <p:nvPr/>
          </p:nvSpPr>
          <p:spPr bwMode="auto">
            <a:xfrm>
              <a:off x="2954338" y="1366838"/>
              <a:ext cx="123825" cy="11906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Oval 429"/>
            <p:cNvSpPr>
              <a:spLocks noChangeArrowheads="1"/>
            </p:cNvSpPr>
            <p:nvPr/>
          </p:nvSpPr>
          <p:spPr bwMode="auto">
            <a:xfrm>
              <a:off x="4129088" y="1719263"/>
              <a:ext cx="130175" cy="1238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Oval 430"/>
            <p:cNvSpPr>
              <a:spLocks noChangeArrowheads="1"/>
            </p:cNvSpPr>
            <p:nvPr/>
          </p:nvSpPr>
          <p:spPr bwMode="auto">
            <a:xfrm>
              <a:off x="4959350" y="4152901"/>
              <a:ext cx="136525" cy="1365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Oval 431"/>
            <p:cNvSpPr>
              <a:spLocks noChangeArrowheads="1"/>
            </p:cNvSpPr>
            <p:nvPr/>
          </p:nvSpPr>
          <p:spPr bwMode="auto">
            <a:xfrm>
              <a:off x="3932238" y="2995613"/>
              <a:ext cx="166688" cy="15557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Oval 432"/>
            <p:cNvSpPr>
              <a:spLocks noChangeArrowheads="1"/>
            </p:cNvSpPr>
            <p:nvPr/>
          </p:nvSpPr>
          <p:spPr bwMode="auto">
            <a:xfrm>
              <a:off x="5083175" y="2141538"/>
              <a:ext cx="128588" cy="1254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Oval 433"/>
            <p:cNvSpPr>
              <a:spLocks noChangeArrowheads="1"/>
            </p:cNvSpPr>
            <p:nvPr/>
          </p:nvSpPr>
          <p:spPr bwMode="auto">
            <a:xfrm>
              <a:off x="5095875" y="2744788"/>
              <a:ext cx="141288" cy="1365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Oval 434"/>
            <p:cNvSpPr>
              <a:spLocks noChangeArrowheads="1"/>
            </p:cNvSpPr>
            <p:nvPr/>
          </p:nvSpPr>
          <p:spPr bwMode="auto">
            <a:xfrm>
              <a:off x="5549900" y="3484563"/>
              <a:ext cx="123825" cy="11906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Oval 435"/>
            <p:cNvSpPr>
              <a:spLocks noChangeArrowheads="1"/>
            </p:cNvSpPr>
            <p:nvPr/>
          </p:nvSpPr>
          <p:spPr bwMode="auto">
            <a:xfrm>
              <a:off x="3968750" y="5548313"/>
              <a:ext cx="111125" cy="11430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Oval 436"/>
            <p:cNvSpPr>
              <a:spLocks noChangeArrowheads="1"/>
            </p:cNvSpPr>
            <p:nvPr/>
          </p:nvSpPr>
          <p:spPr bwMode="auto">
            <a:xfrm>
              <a:off x="4252913" y="5286376"/>
              <a:ext cx="109538" cy="1079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Oval 437"/>
            <p:cNvSpPr>
              <a:spLocks noChangeArrowheads="1"/>
            </p:cNvSpPr>
            <p:nvPr/>
          </p:nvSpPr>
          <p:spPr bwMode="auto">
            <a:xfrm>
              <a:off x="5095875" y="4821238"/>
              <a:ext cx="115888" cy="1127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Oval 438"/>
            <p:cNvSpPr>
              <a:spLocks noChangeArrowheads="1"/>
            </p:cNvSpPr>
            <p:nvPr/>
          </p:nvSpPr>
          <p:spPr bwMode="auto">
            <a:xfrm>
              <a:off x="1127125" y="4098926"/>
              <a:ext cx="134938" cy="1254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Oval 439"/>
            <p:cNvSpPr>
              <a:spLocks noChangeArrowheads="1"/>
            </p:cNvSpPr>
            <p:nvPr/>
          </p:nvSpPr>
          <p:spPr bwMode="auto">
            <a:xfrm>
              <a:off x="1822450" y="5143501"/>
              <a:ext cx="111125" cy="1127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440"/>
            <p:cNvSpPr>
              <a:spLocks noChangeArrowheads="1"/>
            </p:cNvSpPr>
            <p:nvPr/>
          </p:nvSpPr>
          <p:spPr bwMode="auto">
            <a:xfrm>
              <a:off x="1822450" y="4583113"/>
              <a:ext cx="141288" cy="1365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Oval 441"/>
            <p:cNvSpPr>
              <a:spLocks noChangeArrowheads="1"/>
            </p:cNvSpPr>
            <p:nvPr/>
          </p:nvSpPr>
          <p:spPr bwMode="auto">
            <a:xfrm>
              <a:off x="1127125" y="2894013"/>
              <a:ext cx="134938" cy="1254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Oval 442"/>
            <p:cNvSpPr>
              <a:spLocks noChangeArrowheads="1"/>
            </p:cNvSpPr>
            <p:nvPr/>
          </p:nvSpPr>
          <p:spPr bwMode="auto">
            <a:xfrm>
              <a:off x="2917825" y="5543551"/>
              <a:ext cx="115888" cy="1127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Oval 443"/>
            <p:cNvSpPr>
              <a:spLocks noChangeArrowheads="1"/>
            </p:cNvSpPr>
            <p:nvPr/>
          </p:nvSpPr>
          <p:spPr bwMode="auto">
            <a:xfrm>
              <a:off x="1360488" y="3067051"/>
              <a:ext cx="142875" cy="1365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Oval 444"/>
            <p:cNvSpPr>
              <a:spLocks noChangeArrowheads="1"/>
            </p:cNvSpPr>
            <p:nvPr/>
          </p:nvSpPr>
          <p:spPr bwMode="auto">
            <a:xfrm>
              <a:off x="2413000" y="3467101"/>
              <a:ext cx="153988" cy="1492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Oval 445"/>
            <p:cNvSpPr>
              <a:spLocks noChangeArrowheads="1"/>
            </p:cNvSpPr>
            <p:nvPr/>
          </p:nvSpPr>
          <p:spPr bwMode="auto">
            <a:xfrm>
              <a:off x="3403600" y="4635501"/>
              <a:ext cx="153988" cy="1492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Oval 446"/>
            <p:cNvSpPr>
              <a:spLocks noChangeArrowheads="1"/>
            </p:cNvSpPr>
            <p:nvPr/>
          </p:nvSpPr>
          <p:spPr bwMode="auto">
            <a:xfrm>
              <a:off x="3951288" y="1431926"/>
              <a:ext cx="115888" cy="11430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47"/>
            <p:cNvSpPr/>
            <p:nvPr/>
          </p:nvSpPr>
          <p:spPr bwMode="auto">
            <a:xfrm>
              <a:off x="1858963" y="1438276"/>
              <a:ext cx="1120775" cy="519113"/>
            </a:xfrm>
            <a:custGeom>
              <a:avLst/>
              <a:gdLst>
                <a:gd name="T0" fmla="*/ 0 w 706"/>
                <a:gd name="T1" fmla="*/ 316 h 327"/>
                <a:gd name="T2" fmla="*/ 698 w 706"/>
                <a:gd name="T3" fmla="*/ 0 h 327"/>
                <a:gd name="T4" fmla="*/ 706 w 706"/>
                <a:gd name="T5" fmla="*/ 11 h 327"/>
                <a:gd name="T6" fmla="*/ 8 w 706"/>
                <a:gd name="T7" fmla="*/ 327 h 327"/>
                <a:gd name="T8" fmla="*/ 0 w 706"/>
                <a:gd name="T9" fmla="*/ 316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327">
                  <a:moveTo>
                    <a:pt x="0" y="316"/>
                  </a:moveTo>
                  <a:lnTo>
                    <a:pt x="698" y="0"/>
                  </a:lnTo>
                  <a:lnTo>
                    <a:pt x="706" y="11"/>
                  </a:lnTo>
                  <a:lnTo>
                    <a:pt x="8" y="327"/>
                  </a:lnTo>
                  <a:lnTo>
                    <a:pt x="0" y="316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48"/>
            <p:cNvSpPr/>
            <p:nvPr/>
          </p:nvSpPr>
          <p:spPr bwMode="auto">
            <a:xfrm>
              <a:off x="3065463" y="1425576"/>
              <a:ext cx="892175" cy="77788"/>
            </a:xfrm>
            <a:custGeom>
              <a:avLst/>
              <a:gdLst>
                <a:gd name="T0" fmla="*/ 0 w 562"/>
                <a:gd name="T1" fmla="*/ 0 h 49"/>
                <a:gd name="T2" fmla="*/ 562 w 562"/>
                <a:gd name="T3" fmla="*/ 38 h 49"/>
                <a:gd name="T4" fmla="*/ 562 w 562"/>
                <a:gd name="T5" fmla="*/ 49 h 49"/>
                <a:gd name="T6" fmla="*/ 0 w 562"/>
                <a:gd name="T7" fmla="*/ 12 h 49"/>
                <a:gd name="T8" fmla="*/ 0 w 562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49">
                  <a:moveTo>
                    <a:pt x="0" y="0"/>
                  </a:moveTo>
                  <a:lnTo>
                    <a:pt x="562" y="38"/>
                  </a:lnTo>
                  <a:lnTo>
                    <a:pt x="562" y="49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Freeform 449"/>
            <p:cNvSpPr/>
            <p:nvPr/>
          </p:nvSpPr>
          <p:spPr bwMode="auto">
            <a:xfrm>
              <a:off x="3065463" y="1438276"/>
              <a:ext cx="1076325" cy="346075"/>
            </a:xfrm>
            <a:custGeom>
              <a:avLst/>
              <a:gdLst>
                <a:gd name="T0" fmla="*/ 0 w 678"/>
                <a:gd name="T1" fmla="*/ 7 h 218"/>
                <a:gd name="T2" fmla="*/ 678 w 678"/>
                <a:gd name="T3" fmla="*/ 218 h 218"/>
                <a:gd name="T4" fmla="*/ 678 w 678"/>
                <a:gd name="T5" fmla="*/ 207 h 218"/>
                <a:gd name="T6" fmla="*/ 0 w 678"/>
                <a:gd name="T7" fmla="*/ 0 h 218"/>
                <a:gd name="T8" fmla="*/ 0 w 678"/>
                <a:gd name="T9" fmla="*/ 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8" h="218">
                  <a:moveTo>
                    <a:pt x="0" y="7"/>
                  </a:moveTo>
                  <a:lnTo>
                    <a:pt x="678" y="218"/>
                  </a:lnTo>
                  <a:lnTo>
                    <a:pt x="678" y="207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50"/>
            <p:cNvSpPr/>
            <p:nvPr/>
          </p:nvSpPr>
          <p:spPr bwMode="auto">
            <a:xfrm>
              <a:off x="4037013" y="1520826"/>
              <a:ext cx="1063625" cy="681038"/>
            </a:xfrm>
            <a:custGeom>
              <a:avLst/>
              <a:gdLst>
                <a:gd name="T0" fmla="*/ 0 w 670"/>
                <a:gd name="T1" fmla="*/ 12 h 429"/>
                <a:gd name="T2" fmla="*/ 663 w 670"/>
                <a:gd name="T3" fmla="*/ 429 h 429"/>
                <a:gd name="T4" fmla="*/ 670 w 670"/>
                <a:gd name="T5" fmla="*/ 421 h 429"/>
                <a:gd name="T6" fmla="*/ 8 w 670"/>
                <a:gd name="T7" fmla="*/ 0 h 429"/>
                <a:gd name="T8" fmla="*/ 0 w 670"/>
                <a:gd name="T9" fmla="*/ 1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429">
                  <a:moveTo>
                    <a:pt x="0" y="12"/>
                  </a:moveTo>
                  <a:lnTo>
                    <a:pt x="663" y="429"/>
                  </a:lnTo>
                  <a:lnTo>
                    <a:pt x="670" y="421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1"/>
            <p:cNvSpPr/>
            <p:nvPr/>
          </p:nvSpPr>
          <p:spPr bwMode="auto">
            <a:xfrm>
              <a:off x="5162550" y="3586163"/>
              <a:ext cx="455613" cy="1246188"/>
            </a:xfrm>
            <a:custGeom>
              <a:avLst/>
              <a:gdLst>
                <a:gd name="T0" fmla="*/ 287 w 287"/>
                <a:gd name="T1" fmla="*/ 0 h 785"/>
                <a:gd name="T2" fmla="*/ 12 w 287"/>
                <a:gd name="T3" fmla="*/ 785 h 785"/>
                <a:gd name="T4" fmla="*/ 0 w 287"/>
                <a:gd name="T5" fmla="*/ 785 h 785"/>
                <a:gd name="T6" fmla="*/ 275 w 287"/>
                <a:gd name="T7" fmla="*/ 0 h 785"/>
                <a:gd name="T8" fmla="*/ 287 w 287"/>
                <a:gd name="T9" fmla="*/ 0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785">
                  <a:moveTo>
                    <a:pt x="287" y="0"/>
                  </a:moveTo>
                  <a:lnTo>
                    <a:pt x="12" y="785"/>
                  </a:lnTo>
                  <a:lnTo>
                    <a:pt x="0" y="785"/>
                  </a:lnTo>
                  <a:lnTo>
                    <a:pt x="275" y="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52"/>
            <p:cNvSpPr/>
            <p:nvPr/>
          </p:nvSpPr>
          <p:spPr bwMode="auto">
            <a:xfrm>
              <a:off x="4067175" y="4910138"/>
              <a:ext cx="1058863" cy="685800"/>
            </a:xfrm>
            <a:custGeom>
              <a:avLst/>
              <a:gdLst>
                <a:gd name="T0" fmla="*/ 0 w 667"/>
                <a:gd name="T1" fmla="*/ 432 h 432"/>
                <a:gd name="T2" fmla="*/ 667 w 667"/>
                <a:gd name="T3" fmla="*/ 8 h 432"/>
                <a:gd name="T4" fmla="*/ 659 w 667"/>
                <a:gd name="T5" fmla="*/ 0 h 432"/>
                <a:gd name="T6" fmla="*/ 0 w 667"/>
                <a:gd name="T7" fmla="*/ 425 h 432"/>
                <a:gd name="T8" fmla="*/ 0 w 667"/>
                <a:gd name="T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7" h="432">
                  <a:moveTo>
                    <a:pt x="0" y="432"/>
                  </a:moveTo>
                  <a:lnTo>
                    <a:pt x="667" y="8"/>
                  </a:lnTo>
                  <a:lnTo>
                    <a:pt x="659" y="0"/>
                  </a:lnTo>
                  <a:lnTo>
                    <a:pt x="0" y="425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53"/>
            <p:cNvSpPr/>
            <p:nvPr/>
          </p:nvSpPr>
          <p:spPr bwMode="auto">
            <a:xfrm>
              <a:off x="1908175" y="5221288"/>
              <a:ext cx="1065213" cy="434975"/>
            </a:xfrm>
            <a:custGeom>
              <a:avLst/>
              <a:gdLst>
                <a:gd name="T0" fmla="*/ 0 w 671"/>
                <a:gd name="T1" fmla="*/ 15 h 274"/>
                <a:gd name="T2" fmla="*/ 671 w 671"/>
                <a:gd name="T3" fmla="*/ 274 h 274"/>
                <a:gd name="T4" fmla="*/ 671 w 671"/>
                <a:gd name="T5" fmla="*/ 255 h 274"/>
                <a:gd name="T6" fmla="*/ 12 w 671"/>
                <a:gd name="T7" fmla="*/ 0 h 274"/>
                <a:gd name="T8" fmla="*/ 0 w 671"/>
                <a:gd name="T9" fmla="*/ 1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274">
                  <a:moveTo>
                    <a:pt x="0" y="15"/>
                  </a:moveTo>
                  <a:lnTo>
                    <a:pt x="671" y="274"/>
                  </a:lnTo>
                  <a:lnTo>
                    <a:pt x="671" y="255"/>
                  </a:lnTo>
                  <a:lnTo>
                    <a:pt x="12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54"/>
            <p:cNvSpPr/>
            <p:nvPr/>
          </p:nvSpPr>
          <p:spPr bwMode="auto">
            <a:xfrm>
              <a:off x="1208088" y="4213226"/>
              <a:ext cx="644525" cy="960438"/>
            </a:xfrm>
            <a:custGeom>
              <a:avLst/>
              <a:gdLst>
                <a:gd name="T0" fmla="*/ 0 w 406"/>
                <a:gd name="T1" fmla="*/ 0 h 605"/>
                <a:gd name="T2" fmla="*/ 395 w 406"/>
                <a:gd name="T3" fmla="*/ 605 h 605"/>
                <a:gd name="T4" fmla="*/ 406 w 406"/>
                <a:gd name="T5" fmla="*/ 597 h 605"/>
                <a:gd name="T6" fmla="*/ 7 w 406"/>
                <a:gd name="T7" fmla="*/ 0 h 605"/>
                <a:gd name="T8" fmla="*/ 0 w 406"/>
                <a:gd name="T9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605">
                  <a:moveTo>
                    <a:pt x="0" y="0"/>
                  </a:moveTo>
                  <a:lnTo>
                    <a:pt x="395" y="605"/>
                  </a:lnTo>
                  <a:lnTo>
                    <a:pt x="406" y="597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Rectangle 455"/>
            <p:cNvSpPr>
              <a:spLocks noChangeArrowheads="1"/>
            </p:cNvSpPr>
            <p:nvPr/>
          </p:nvSpPr>
          <p:spPr bwMode="auto">
            <a:xfrm>
              <a:off x="1189038" y="3006726"/>
              <a:ext cx="12700" cy="1109663"/>
            </a:xfrm>
            <a:prstGeom prst="rect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56"/>
            <p:cNvSpPr/>
            <p:nvPr/>
          </p:nvSpPr>
          <p:spPr bwMode="auto">
            <a:xfrm>
              <a:off x="1219200" y="1998663"/>
              <a:ext cx="590550" cy="930275"/>
            </a:xfrm>
            <a:custGeom>
              <a:avLst/>
              <a:gdLst>
                <a:gd name="T0" fmla="*/ 0 w 372"/>
                <a:gd name="T1" fmla="*/ 575 h 586"/>
                <a:gd name="T2" fmla="*/ 361 w 372"/>
                <a:gd name="T3" fmla="*/ 0 h 586"/>
                <a:gd name="T4" fmla="*/ 372 w 372"/>
                <a:gd name="T5" fmla="*/ 0 h 586"/>
                <a:gd name="T6" fmla="*/ 8 w 372"/>
                <a:gd name="T7" fmla="*/ 586 h 586"/>
                <a:gd name="T8" fmla="*/ 0 w 372"/>
                <a:gd name="T9" fmla="*/ 575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2" h="586">
                  <a:moveTo>
                    <a:pt x="0" y="575"/>
                  </a:moveTo>
                  <a:lnTo>
                    <a:pt x="361" y="0"/>
                  </a:lnTo>
                  <a:lnTo>
                    <a:pt x="372" y="0"/>
                  </a:lnTo>
                  <a:lnTo>
                    <a:pt x="8" y="586"/>
                  </a:lnTo>
                  <a:lnTo>
                    <a:pt x="0" y="575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57"/>
            <p:cNvSpPr/>
            <p:nvPr/>
          </p:nvSpPr>
          <p:spPr bwMode="auto">
            <a:xfrm>
              <a:off x="1441450" y="2011363"/>
              <a:ext cx="368300" cy="1085850"/>
            </a:xfrm>
            <a:custGeom>
              <a:avLst/>
              <a:gdLst>
                <a:gd name="T0" fmla="*/ 221 w 232"/>
                <a:gd name="T1" fmla="*/ 0 h 684"/>
                <a:gd name="T2" fmla="*/ 0 w 232"/>
                <a:gd name="T3" fmla="*/ 676 h 684"/>
                <a:gd name="T4" fmla="*/ 15 w 232"/>
                <a:gd name="T5" fmla="*/ 684 h 684"/>
                <a:gd name="T6" fmla="*/ 232 w 232"/>
                <a:gd name="T7" fmla="*/ 0 h 684"/>
                <a:gd name="T8" fmla="*/ 221 w 232"/>
                <a:gd name="T9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684">
                  <a:moveTo>
                    <a:pt x="221" y="0"/>
                  </a:moveTo>
                  <a:lnTo>
                    <a:pt x="0" y="676"/>
                  </a:lnTo>
                  <a:lnTo>
                    <a:pt x="15" y="684"/>
                  </a:lnTo>
                  <a:lnTo>
                    <a:pt x="232" y="0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58"/>
            <p:cNvSpPr/>
            <p:nvPr/>
          </p:nvSpPr>
          <p:spPr bwMode="auto">
            <a:xfrm>
              <a:off x="2665413" y="1468438"/>
              <a:ext cx="338138" cy="625475"/>
            </a:xfrm>
            <a:custGeom>
              <a:avLst/>
              <a:gdLst>
                <a:gd name="T0" fmla="*/ 198 w 213"/>
                <a:gd name="T1" fmla="*/ 0 h 394"/>
                <a:gd name="T2" fmla="*/ 0 w 213"/>
                <a:gd name="T3" fmla="*/ 387 h 394"/>
                <a:gd name="T4" fmla="*/ 12 w 213"/>
                <a:gd name="T5" fmla="*/ 394 h 394"/>
                <a:gd name="T6" fmla="*/ 213 w 213"/>
                <a:gd name="T7" fmla="*/ 0 h 394"/>
                <a:gd name="T8" fmla="*/ 198 w 213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394">
                  <a:moveTo>
                    <a:pt x="198" y="0"/>
                  </a:moveTo>
                  <a:lnTo>
                    <a:pt x="0" y="387"/>
                  </a:lnTo>
                  <a:lnTo>
                    <a:pt x="12" y="394"/>
                  </a:lnTo>
                  <a:lnTo>
                    <a:pt x="213" y="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59"/>
            <p:cNvSpPr/>
            <p:nvPr/>
          </p:nvSpPr>
          <p:spPr bwMode="auto">
            <a:xfrm>
              <a:off x="2708275" y="1790701"/>
              <a:ext cx="1446213" cy="350838"/>
            </a:xfrm>
            <a:custGeom>
              <a:avLst/>
              <a:gdLst>
                <a:gd name="T0" fmla="*/ 0 w 911"/>
                <a:gd name="T1" fmla="*/ 206 h 221"/>
                <a:gd name="T2" fmla="*/ 911 w 911"/>
                <a:gd name="T3" fmla="*/ 0 h 221"/>
                <a:gd name="T4" fmla="*/ 911 w 911"/>
                <a:gd name="T5" fmla="*/ 11 h 221"/>
                <a:gd name="T6" fmla="*/ 0 w 911"/>
                <a:gd name="T7" fmla="*/ 221 h 221"/>
                <a:gd name="T8" fmla="*/ 0 w 911"/>
                <a:gd name="T9" fmla="*/ 20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1" h="221">
                  <a:moveTo>
                    <a:pt x="0" y="206"/>
                  </a:moveTo>
                  <a:lnTo>
                    <a:pt x="911" y="0"/>
                  </a:lnTo>
                  <a:lnTo>
                    <a:pt x="911" y="11"/>
                  </a:lnTo>
                  <a:lnTo>
                    <a:pt x="0" y="221"/>
                  </a:lnTo>
                  <a:lnTo>
                    <a:pt x="0" y="206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60"/>
            <p:cNvSpPr/>
            <p:nvPr/>
          </p:nvSpPr>
          <p:spPr bwMode="auto">
            <a:xfrm>
              <a:off x="2689225" y="2154238"/>
              <a:ext cx="1268413" cy="889000"/>
            </a:xfrm>
            <a:custGeom>
              <a:avLst/>
              <a:gdLst>
                <a:gd name="T0" fmla="*/ 0 w 799"/>
                <a:gd name="T1" fmla="*/ 0 h 560"/>
                <a:gd name="T2" fmla="*/ 799 w 799"/>
                <a:gd name="T3" fmla="*/ 549 h 560"/>
                <a:gd name="T4" fmla="*/ 787 w 799"/>
                <a:gd name="T5" fmla="*/ 560 h 560"/>
                <a:gd name="T6" fmla="*/ 0 w 799"/>
                <a:gd name="T7" fmla="*/ 15 h 560"/>
                <a:gd name="T8" fmla="*/ 0 w 799"/>
                <a:gd name="T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9" h="560">
                  <a:moveTo>
                    <a:pt x="0" y="0"/>
                  </a:moveTo>
                  <a:lnTo>
                    <a:pt x="799" y="549"/>
                  </a:lnTo>
                  <a:lnTo>
                    <a:pt x="787" y="560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61"/>
            <p:cNvSpPr/>
            <p:nvPr/>
          </p:nvSpPr>
          <p:spPr bwMode="auto">
            <a:xfrm>
              <a:off x="1201738" y="3192463"/>
              <a:ext cx="239713" cy="923925"/>
            </a:xfrm>
            <a:custGeom>
              <a:avLst/>
              <a:gdLst>
                <a:gd name="T0" fmla="*/ 139 w 151"/>
                <a:gd name="T1" fmla="*/ 0 h 582"/>
                <a:gd name="T2" fmla="*/ 0 w 151"/>
                <a:gd name="T3" fmla="*/ 582 h 582"/>
                <a:gd name="T4" fmla="*/ 15 w 151"/>
                <a:gd name="T5" fmla="*/ 582 h 582"/>
                <a:gd name="T6" fmla="*/ 151 w 151"/>
                <a:gd name="T7" fmla="*/ 0 h 582"/>
                <a:gd name="T8" fmla="*/ 139 w 151"/>
                <a:gd name="T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582">
                  <a:moveTo>
                    <a:pt x="139" y="0"/>
                  </a:moveTo>
                  <a:lnTo>
                    <a:pt x="0" y="582"/>
                  </a:lnTo>
                  <a:lnTo>
                    <a:pt x="15" y="582"/>
                  </a:lnTo>
                  <a:lnTo>
                    <a:pt x="151" y="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62"/>
            <p:cNvSpPr/>
            <p:nvPr/>
          </p:nvSpPr>
          <p:spPr bwMode="auto">
            <a:xfrm>
              <a:off x="4017963" y="1520826"/>
              <a:ext cx="160338" cy="215900"/>
            </a:xfrm>
            <a:custGeom>
              <a:avLst/>
              <a:gdLst>
                <a:gd name="T0" fmla="*/ 0 w 101"/>
                <a:gd name="T1" fmla="*/ 12 h 136"/>
                <a:gd name="T2" fmla="*/ 86 w 101"/>
                <a:gd name="T3" fmla="*/ 136 h 136"/>
                <a:gd name="T4" fmla="*/ 101 w 101"/>
                <a:gd name="T5" fmla="*/ 136 h 136"/>
                <a:gd name="T6" fmla="*/ 12 w 101"/>
                <a:gd name="T7" fmla="*/ 0 h 136"/>
                <a:gd name="T8" fmla="*/ 0 w 101"/>
                <a:gd name="T9" fmla="*/ 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36">
                  <a:moveTo>
                    <a:pt x="0" y="12"/>
                  </a:moveTo>
                  <a:lnTo>
                    <a:pt x="86" y="136"/>
                  </a:lnTo>
                  <a:lnTo>
                    <a:pt x="101" y="136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63"/>
            <p:cNvSpPr/>
            <p:nvPr/>
          </p:nvSpPr>
          <p:spPr bwMode="auto">
            <a:xfrm>
              <a:off x="4246563" y="1790701"/>
              <a:ext cx="842963" cy="411163"/>
            </a:xfrm>
            <a:custGeom>
              <a:avLst/>
              <a:gdLst>
                <a:gd name="T0" fmla="*/ 0 w 531"/>
                <a:gd name="T1" fmla="*/ 15 h 259"/>
                <a:gd name="T2" fmla="*/ 531 w 531"/>
                <a:gd name="T3" fmla="*/ 259 h 259"/>
                <a:gd name="T4" fmla="*/ 531 w 531"/>
                <a:gd name="T5" fmla="*/ 244 h 259"/>
                <a:gd name="T6" fmla="*/ 0 w 531"/>
                <a:gd name="T7" fmla="*/ 0 h 259"/>
                <a:gd name="T8" fmla="*/ 0 w 531"/>
                <a:gd name="T9" fmla="*/ 1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259">
                  <a:moveTo>
                    <a:pt x="0" y="15"/>
                  </a:moveTo>
                  <a:lnTo>
                    <a:pt x="531" y="259"/>
                  </a:lnTo>
                  <a:lnTo>
                    <a:pt x="531" y="244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64"/>
            <p:cNvSpPr/>
            <p:nvPr/>
          </p:nvSpPr>
          <p:spPr bwMode="auto">
            <a:xfrm>
              <a:off x="4221163" y="1814513"/>
              <a:ext cx="892175" cy="966788"/>
            </a:xfrm>
            <a:custGeom>
              <a:avLst/>
              <a:gdLst>
                <a:gd name="T0" fmla="*/ 0 w 562"/>
                <a:gd name="T1" fmla="*/ 7 h 609"/>
                <a:gd name="T2" fmla="*/ 554 w 562"/>
                <a:gd name="T3" fmla="*/ 609 h 609"/>
                <a:gd name="T4" fmla="*/ 562 w 562"/>
                <a:gd name="T5" fmla="*/ 597 h 609"/>
                <a:gd name="T6" fmla="*/ 16 w 562"/>
                <a:gd name="T7" fmla="*/ 0 h 609"/>
                <a:gd name="T8" fmla="*/ 0 w 562"/>
                <a:gd name="T9" fmla="*/ 7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609">
                  <a:moveTo>
                    <a:pt x="0" y="7"/>
                  </a:moveTo>
                  <a:lnTo>
                    <a:pt x="554" y="609"/>
                  </a:lnTo>
                  <a:lnTo>
                    <a:pt x="562" y="597"/>
                  </a:lnTo>
                  <a:lnTo>
                    <a:pt x="1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65"/>
            <p:cNvSpPr/>
            <p:nvPr/>
          </p:nvSpPr>
          <p:spPr bwMode="auto">
            <a:xfrm>
              <a:off x="4013200" y="1838326"/>
              <a:ext cx="190500" cy="1163638"/>
            </a:xfrm>
            <a:custGeom>
              <a:avLst/>
              <a:gdLst>
                <a:gd name="T0" fmla="*/ 104 w 120"/>
                <a:gd name="T1" fmla="*/ 0 h 733"/>
                <a:gd name="T2" fmla="*/ 0 w 120"/>
                <a:gd name="T3" fmla="*/ 733 h 733"/>
                <a:gd name="T4" fmla="*/ 15 w 120"/>
                <a:gd name="T5" fmla="*/ 733 h 733"/>
                <a:gd name="T6" fmla="*/ 120 w 120"/>
                <a:gd name="T7" fmla="*/ 0 h 733"/>
                <a:gd name="T8" fmla="*/ 104 w 120"/>
                <a:gd name="T9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733">
                  <a:moveTo>
                    <a:pt x="104" y="0"/>
                  </a:moveTo>
                  <a:lnTo>
                    <a:pt x="0" y="733"/>
                  </a:lnTo>
                  <a:lnTo>
                    <a:pt x="15" y="733"/>
                  </a:lnTo>
                  <a:lnTo>
                    <a:pt x="120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66"/>
            <p:cNvSpPr/>
            <p:nvPr/>
          </p:nvSpPr>
          <p:spPr bwMode="auto">
            <a:xfrm>
              <a:off x="4049713" y="3125788"/>
              <a:ext cx="977900" cy="1104900"/>
            </a:xfrm>
            <a:custGeom>
              <a:avLst/>
              <a:gdLst>
                <a:gd name="T0" fmla="*/ 0 w 616"/>
                <a:gd name="T1" fmla="*/ 8 h 696"/>
                <a:gd name="T2" fmla="*/ 597 w 616"/>
                <a:gd name="T3" fmla="*/ 696 h 696"/>
                <a:gd name="T4" fmla="*/ 616 w 616"/>
                <a:gd name="T5" fmla="*/ 685 h 696"/>
                <a:gd name="T6" fmla="*/ 19 w 616"/>
                <a:gd name="T7" fmla="*/ 0 h 696"/>
                <a:gd name="T8" fmla="*/ 0 w 616"/>
                <a:gd name="T9" fmla="*/ 8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696">
                  <a:moveTo>
                    <a:pt x="0" y="8"/>
                  </a:moveTo>
                  <a:lnTo>
                    <a:pt x="597" y="696"/>
                  </a:lnTo>
                  <a:lnTo>
                    <a:pt x="616" y="685"/>
                  </a:lnTo>
                  <a:lnTo>
                    <a:pt x="1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67"/>
            <p:cNvSpPr/>
            <p:nvPr/>
          </p:nvSpPr>
          <p:spPr bwMode="auto">
            <a:xfrm>
              <a:off x="1231900" y="4183063"/>
              <a:ext cx="620713" cy="447675"/>
            </a:xfrm>
            <a:custGeom>
              <a:avLst/>
              <a:gdLst>
                <a:gd name="T0" fmla="*/ 0 w 391"/>
                <a:gd name="T1" fmla="*/ 7 h 282"/>
                <a:gd name="T2" fmla="*/ 380 w 391"/>
                <a:gd name="T3" fmla="*/ 282 h 282"/>
                <a:gd name="T4" fmla="*/ 391 w 391"/>
                <a:gd name="T5" fmla="*/ 274 h 282"/>
                <a:gd name="T6" fmla="*/ 8 w 391"/>
                <a:gd name="T7" fmla="*/ 0 h 282"/>
                <a:gd name="T8" fmla="*/ 0 w 391"/>
                <a:gd name="T9" fmla="*/ 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282">
                  <a:moveTo>
                    <a:pt x="0" y="7"/>
                  </a:moveTo>
                  <a:lnTo>
                    <a:pt x="380" y="282"/>
                  </a:lnTo>
                  <a:lnTo>
                    <a:pt x="391" y="274"/>
                  </a:lnTo>
                  <a:lnTo>
                    <a:pt x="8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68"/>
            <p:cNvSpPr/>
            <p:nvPr/>
          </p:nvSpPr>
          <p:spPr bwMode="auto">
            <a:xfrm>
              <a:off x="5027613" y="2870201"/>
              <a:ext cx="122238" cy="1293813"/>
            </a:xfrm>
            <a:custGeom>
              <a:avLst/>
              <a:gdLst>
                <a:gd name="T0" fmla="*/ 70 w 77"/>
                <a:gd name="T1" fmla="*/ 0 h 815"/>
                <a:gd name="T2" fmla="*/ 0 w 77"/>
                <a:gd name="T3" fmla="*/ 815 h 815"/>
                <a:gd name="T4" fmla="*/ 8 w 77"/>
                <a:gd name="T5" fmla="*/ 815 h 815"/>
                <a:gd name="T6" fmla="*/ 77 w 77"/>
                <a:gd name="T7" fmla="*/ 0 h 815"/>
                <a:gd name="T8" fmla="*/ 70 w 77"/>
                <a:gd name="T9" fmla="*/ 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815">
                  <a:moveTo>
                    <a:pt x="70" y="0"/>
                  </a:moveTo>
                  <a:lnTo>
                    <a:pt x="0" y="815"/>
                  </a:lnTo>
                  <a:lnTo>
                    <a:pt x="8" y="815"/>
                  </a:lnTo>
                  <a:lnTo>
                    <a:pt x="77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69"/>
            <p:cNvSpPr/>
            <p:nvPr/>
          </p:nvSpPr>
          <p:spPr bwMode="auto">
            <a:xfrm>
              <a:off x="5070475" y="3579813"/>
              <a:ext cx="528638" cy="603250"/>
            </a:xfrm>
            <a:custGeom>
              <a:avLst/>
              <a:gdLst>
                <a:gd name="T0" fmla="*/ 0 w 333"/>
                <a:gd name="T1" fmla="*/ 372 h 380"/>
                <a:gd name="T2" fmla="*/ 326 w 333"/>
                <a:gd name="T3" fmla="*/ 0 h 380"/>
                <a:gd name="T4" fmla="*/ 333 w 333"/>
                <a:gd name="T5" fmla="*/ 4 h 380"/>
                <a:gd name="T6" fmla="*/ 8 w 333"/>
                <a:gd name="T7" fmla="*/ 380 h 380"/>
                <a:gd name="T8" fmla="*/ 0 w 333"/>
                <a:gd name="T9" fmla="*/ 372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380">
                  <a:moveTo>
                    <a:pt x="0" y="372"/>
                  </a:moveTo>
                  <a:lnTo>
                    <a:pt x="326" y="0"/>
                  </a:lnTo>
                  <a:lnTo>
                    <a:pt x="333" y="4"/>
                  </a:lnTo>
                  <a:lnTo>
                    <a:pt x="8" y="380"/>
                  </a:lnTo>
                  <a:lnTo>
                    <a:pt x="0" y="37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470"/>
            <p:cNvSpPr/>
            <p:nvPr/>
          </p:nvSpPr>
          <p:spPr bwMode="auto">
            <a:xfrm>
              <a:off x="4308475" y="4265613"/>
              <a:ext cx="700088" cy="1044575"/>
            </a:xfrm>
            <a:custGeom>
              <a:avLst/>
              <a:gdLst>
                <a:gd name="T0" fmla="*/ 426 w 441"/>
                <a:gd name="T1" fmla="*/ 0 h 658"/>
                <a:gd name="T2" fmla="*/ 0 w 441"/>
                <a:gd name="T3" fmla="*/ 632 h 658"/>
                <a:gd name="T4" fmla="*/ 0 w 441"/>
                <a:gd name="T5" fmla="*/ 658 h 658"/>
                <a:gd name="T6" fmla="*/ 441 w 441"/>
                <a:gd name="T7" fmla="*/ 15 h 658"/>
                <a:gd name="T8" fmla="*/ 426 w 44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658">
                  <a:moveTo>
                    <a:pt x="426" y="0"/>
                  </a:moveTo>
                  <a:lnTo>
                    <a:pt x="0" y="632"/>
                  </a:lnTo>
                  <a:lnTo>
                    <a:pt x="0" y="658"/>
                  </a:lnTo>
                  <a:lnTo>
                    <a:pt x="441" y="1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471"/>
            <p:cNvSpPr/>
            <p:nvPr/>
          </p:nvSpPr>
          <p:spPr bwMode="auto">
            <a:xfrm>
              <a:off x="3557588" y="4237038"/>
              <a:ext cx="1420813" cy="469900"/>
            </a:xfrm>
            <a:custGeom>
              <a:avLst/>
              <a:gdLst>
                <a:gd name="T0" fmla="*/ 0 w 895"/>
                <a:gd name="T1" fmla="*/ 285 h 296"/>
                <a:gd name="T2" fmla="*/ 895 w 895"/>
                <a:gd name="T3" fmla="*/ 0 h 296"/>
                <a:gd name="T4" fmla="*/ 895 w 895"/>
                <a:gd name="T5" fmla="*/ 11 h 296"/>
                <a:gd name="T6" fmla="*/ 0 w 895"/>
                <a:gd name="T7" fmla="*/ 296 h 296"/>
                <a:gd name="T8" fmla="*/ 0 w 895"/>
                <a:gd name="T9" fmla="*/ 28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5" h="296">
                  <a:moveTo>
                    <a:pt x="0" y="285"/>
                  </a:moveTo>
                  <a:lnTo>
                    <a:pt x="895" y="0"/>
                  </a:lnTo>
                  <a:lnTo>
                    <a:pt x="895" y="11"/>
                  </a:lnTo>
                  <a:lnTo>
                    <a:pt x="0" y="296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472"/>
            <p:cNvSpPr/>
            <p:nvPr/>
          </p:nvSpPr>
          <p:spPr bwMode="auto">
            <a:xfrm>
              <a:off x="1927225" y="4689476"/>
              <a:ext cx="1008063" cy="889000"/>
            </a:xfrm>
            <a:custGeom>
              <a:avLst/>
              <a:gdLst>
                <a:gd name="T0" fmla="*/ 0 w 635"/>
                <a:gd name="T1" fmla="*/ 8 h 560"/>
                <a:gd name="T2" fmla="*/ 628 w 635"/>
                <a:gd name="T3" fmla="*/ 560 h 560"/>
                <a:gd name="T4" fmla="*/ 635 w 635"/>
                <a:gd name="T5" fmla="*/ 560 h 560"/>
                <a:gd name="T6" fmla="*/ 12 w 635"/>
                <a:gd name="T7" fmla="*/ 0 h 560"/>
                <a:gd name="T8" fmla="*/ 0 w 635"/>
                <a:gd name="T9" fmla="*/ 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560">
                  <a:moveTo>
                    <a:pt x="0" y="8"/>
                  </a:moveTo>
                  <a:lnTo>
                    <a:pt x="628" y="560"/>
                  </a:lnTo>
                  <a:lnTo>
                    <a:pt x="635" y="560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73"/>
            <p:cNvSpPr/>
            <p:nvPr/>
          </p:nvSpPr>
          <p:spPr bwMode="auto">
            <a:xfrm>
              <a:off x="4351338" y="4892676"/>
              <a:ext cx="762000" cy="434975"/>
            </a:xfrm>
            <a:custGeom>
              <a:avLst/>
              <a:gdLst>
                <a:gd name="T0" fmla="*/ 0 w 480"/>
                <a:gd name="T1" fmla="*/ 267 h 274"/>
                <a:gd name="T2" fmla="*/ 476 w 480"/>
                <a:gd name="T3" fmla="*/ 0 h 274"/>
                <a:gd name="T4" fmla="*/ 480 w 480"/>
                <a:gd name="T5" fmla="*/ 7 h 274"/>
                <a:gd name="T6" fmla="*/ 4 w 480"/>
                <a:gd name="T7" fmla="*/ 274 h 274"/>
                <a:gd name="T8" fmla="*/ 0 w 480"/>
                <a:gd name="T9" fmla="*/ 26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274">
                  <a:moveTo>
                    <a:pt x="0" y="267"/>
                  </a:moveTo>
                  <a:lnTo>
                    <a:pt x="476" y="0"/>
                  </a:lnTo>
                  <a:lnTo>
                    <a:pt x="480" y="7"/>
                  </a:lnTo>
                  <a:lnTo>
                    <a:pt x="4" y="274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474"/>
            <p:cNvSpPr/>
            <p:nvPr/>
          </p:nvSpPr>
          <p:spPr bwMode="auto">
            <a:xfrm>
              <a:off x="3016250" y="5346701"/>
              <a:ext cx="1247775" cy="273050"/>
            </a:xfrm>
            <a:custGeom>
              <a:avLst/>
              <a:gdLst>
                <a:gd name="T0" fmla="*/ 0 w 786"/>
                <a:gd name="T1" fmla="*/ 157 h 172"/>
                <a:gd name="T2" fmla="*/ 786 w 786"/>
                <a:gd name="T3" fmla="*/ 0 h 172"/>
                <a:gd name="T4" fmla="*/ 786 w 786"/>
                <a:gd name="T5" fmla="*/ 11 h 172"/>
                <a:gd name="T6" fmla="*/ 4 w 786"/>
                <a:gd name="T7" fmla="*/ 172 h 172"/>
                <a:gd name="T8" fmla="*/ 0 w 786"/>
                <a:gd name="T9" fmla="*/ 15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6" h="172">
                  <a:moveTo>
                    <a:pt x="0" y="157"/>
                  </a:moveTo>
                  <a:lnTo>
                    <a:pt x="786" y="0"/>
                  </a:lnTo>
                  <a:lnTo>
                    <a:pt x="786" y="11"/>
                  </a:lnTo>
                  <a:lnTo>
                    <a:pt x="4" y="172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75"/>
            <p:cNvSpPr/>
            <p:nvPr/>
          </p:nvSpPr>
          <p:spPr bwMode="auto">
            <a:xfrm>
              <a:off x="1477963" y="2165351"/>
              <a:ext cx="1125538" cy="942975"/>
            </a:xfrm>
            <a:custGeom>
              <a:avLst/>
              <a:gdLst>
                <a:gd name="T0" fmla="*/ 0 w 709"/>
                <a:gd name="T1" fmla="*/ 587 h 594"/>
                <a:gd name="T2" fmla="*/ 701 w 709"/>
                <a:gd name="T3" fmla="*/ 0 h 594"/>
                <a:gd name="T4" fmla="*/ 709 w 709"/>
                <a:gd name="T5" fmla="*/ 8 h 594"/>
                <a:gd name="T6" fmla="*/ 12 w 709"/>
                <a:gd name="T7" fmla="*/ 594 h 594"/>
                <a:gd name="T8" fmla="*/ 0 w 709"/>
                <a:gd name="T9" fmla="*/ 58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594">
                  <a:moveTo>
                    <a:pt x="0" y="587"/>
                  </a:moveTo>
                  <a:lnTo>
                    <a:pt x="701" y="0"/>
                  </a:lnTo>
                  <a:lnTo>
                    <a:pt x="709" y="8"/>
                  </a:lnTo>
                  <a:lnTo>
                    <a:pt x="12" y="594"/>
                  </a:lnTo>
                  <a:lnTo>
                    <a:pt x="0" y="58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Freeform 476"/>
            <p:cNvSpPr/>
            <p:nvPr/>
          </p:nvSpPr>
          <p:spPr bwMode="auto">
            <a:xfrm>
              <a:off x="1435100" y="3192463"/>
              <a:ext cx="449263" cy="1408113"/>
            </a:xfrm>
            <a:custGeom>
              <a:avLst/>
              <a:gdLst>
                <a:gd name="T0" fmla="*/ 0 w 283"/>
                <a:gd name="T1" fmla="*/ 4 h 887"/>
                <a:gd name="T2" fmla="*/ 271 w 283"/>
                <a:gd name="T3" fmla="*/ 887 h 887"/>
                <a:gd name="T4" fmla="*/ 283 w 283"/>
                <a:gd name="T5" fmla="*/ 883 h 887"/>
                <a:gd name="T6" fmla="*/ 12 w 283"/>
                <a:gd name="T7" fmla="*/ 0 h 887"/>
                <a:gd name="T8" fmla="*/ 0 w 283"/>
                <a:gd name="T9" fmla="*/ 4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887">
                  <a:moveTo>
                    <a:pt x="0" y="4"/>
                  </a:moveTo>
                  <a:lnTo>
                    <a:pt x="271" y="887"/>
                  </a:lnTo>
                  <a:lnTo>
                    <a:pt x="283" y="883"/>
                  </a:lnTo>
                  <a:lnTo>
                    <a:pt x="1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77"/>
            <p:cNvSpPr/>
            <p:nvPr/>
          </p:nvSpPr>
          <p:spPr bwMode="auto">
            <a:xfrm>
              <a:off x="3502025" y="3060701"/>
              <a:ext cx="515938" cy="1587500"/>
            </a:xfrm>
            <a:custGeom>
              <a:avLst/>
              <a:gdLst>
                <a:gd name="T0" fmla="*/ 314 w 325"/>
                <a:gd name="T1" fmla="*/ 0 h 1000"/>
                <a:gd name="T2" fmla="*/ 0 w 325"/>
                <a:gd name="T3" fmla="*/ 1000 h 1000"/>
                <a:gd name="T4" fmla="*/ 15 w 325"/>
                <a:gd name="T5" fmla="*/ 1000 h 1000"/>
                <a:gd name="T6" fmla="*/ 325 w 325"/>
                <a:gd name="T7" fmla="*/ 11 h 1000"/>
                <a:gd name="T8" fmla="*/ 314 w 325"/>
                <a:gd name="T9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1000">
                  <a:moveTo>
                    <a:pt x="314" y="0"/>
                  </a:moveTo>
                  <a:lnTo>
                    <a:pt x="0" y="1000"/>
                  </a:lnTo>
                  <a:lnTo>
                    <a:pt x="15" y="1000"/>
                  </a:lnTo>
                  <a:lnTo>
                    <a:pt x="325" y="1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Freeform 478"/>
            <p:cNvSpPr/>
            <p:nvPr/>
          </p:nvSpPr>
          <p:spPr bwMode="auto">
            <a:xfrm>
              <a:off x="1858963" y="1968501"/>
              <a:ext cx="727075" cy="173038"/>
            </a:xfrm>
            <a:custGeom>
              <a:avLst/>
              <a:gdLst>
                <a:gd name="T0" fmla="*/ 0 w 458"/>
                <a:gd name="T1" fmla="*/ 12 h 109"/>
                <a:gd name="T2" fmla="*/ 458 w 458"/>
                <a:gd name="T3" fmla="*/ 109 h 109"/>
                <a:gd name="T4" fmla="*/ 458 w 458"/>
                <a:gd name="T5" fmla="*/ 94 h 109"/>
                <a:gd name="T6" fmla="*/ 8 w 458"/>
                <a:gd name="T7" fmla="*/ 0 h 109"/>
                <a:gd name="T8" fmla="*/ 0 w 458"/>
                <a:gd name="T9" fmla="*/ 1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109">
                  <a:moveTo>
                    <a:pt x="0" y="12"/>
                  </a:moveTo>
                  <a:lnTo>
                    <a:pt x="458" y="109"/>
                  </a:lnTo>
                  <a:lnTo>
                    <a:pt x="458" y="94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Freeform 479"/>
            <p:cNvSpPr/>
            <p:nvPr/>
          </p:nvSpPr>
          <p:spPr bwMode="auto">
            <a:xfrm>
              <a:off x="4079875" y="2828926"/>
              <a:ext cx="1039813" cy="238125"/>
            </a:xfrm>
            <a:custGeom>
              <a:avLst/>
              <a:gdLst>
                <a:gd name="T0" fmla="*/ 0 w 655"/>
                <a:gd name="T1" fmla="*/ 139 h 150"/>
                <a:gd name="T2" fmla="*/ 647 w 655"/>
                <a:gd name="T3" fmla="*/ 0 h 150"/>
                <a:gd name="T4" fmla="*/ 655 w 655"/>
                <a:gd name="T5" fmla="*/ 11 h 150"/>
                <a:gd name="T6" fmla="*/ 0 w 655"/>
                <a:gd name="T7" fmla="*/ 150 h 150"/>
                <a:gd name="T8" fmla="*/ 0 w 655"/>
                <a:gd name="T9" fmla="*/ 13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150">
                  <a:moveTo>
                    <a:pt x="0" y="139"/>
                  </a:moveTo>
                  <a:lnTo>
                    <a:pt x="647" y="0"/>
                  </a:lnTo>
                  <a:lnTo>
                    <a:pt x="655" y="11"/>
                  </a:lnTo>
                  <a:lnTo>
                    <a:pt x="0" y="15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Freeform 480"/>
            <p:cNvSpPr/>
            <p:nvPr/>
          </p:nvSpPr>
          <p:spPr bwMode="auto">
            <a:xfrm>
              <a:off x="3521075" y="4737101"/>
              <a:ext cx="749300" cy="579438"/>
            </a:xfrm>
            <a:custGeom>
              <a:avLst/>
              <a:gdLst>
                <a:gd name="T0" fmla="*/ 0 w 472"/>
                <a:gd name="T1" fmla="*/ 8 h 365"/>
                <a:gd name="T2" fmla="*/ 472 w 472"/>
                <a:gd name="T3" fmla="*/ 365 h 365"/>
                <a:gd name="T4" fmla="*/ 472 w 472"/>
                <a:gd name="T5" fmla="*/ 354 h 365"/>
                <a:gd name="T6" fmla="*/ 11 w 472"/>
                <a:gd name="T7" fmla="*/ 0 h 365"/>
                <a:gd name="T8" fmla="*/ 0 w 472"/>
                <a:gd name="T9" fmla="*/ 8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65">
                  <a:moveTo>
                    <a:pt x="0" y="8"/>
                  </a:moveTo>
                  <a:lnTo>
                    <a:pt x="472" y="365"/>
                  </a:lnTo>
                  <a:lnTo>
                    <a:pt x="472" y="354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Freeform 481"/>
            <p:cNvSpPr/>
            <p:nvPr/>
          </p:nvSpPr>
          <p:spPr bwMode="auto">
            <a:xfrm>
              <a:off x="3003550" y="4767263"/>
              <a:ext cx="461963" cy="800100"/>
            </a:xfrm>
            <a:custGeom>
              <a:avLst/>
              <a:gdLst>
                <a:gd name="T0" fmla="*/ 0 w 291"/>
                <a:gd name="T1" fmla="*/ 500 h 504"/>
                <a:gd name="T2" fmla="*/ 279 w 291"/>
                <a:gd name="T3" fmla="*/ 0 h 504"/>
                <a:gd name="T4" fmla="*/ 291 w 291"/>
                <a:gd name="T5" fmla="*/ 0 h 504"/>
                <a:gd name="T6" fmla="*/ 8 w 291"/>
                <a:gd name="T7" fmla="*/ 504 h 504"/>
                <a:gd name="T8" fmla="*/ 0 w 291"/>
                <a:gd name="T9" fmla="*/ 50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504">
                  <a:moveTo>
                    <a:pt x="0" y="500"/>
                  </a:moveTo>
                  <a:lnTo>
                    <a:pt x="279" y="0"/>
                  </a:lnTo>
                  <a:lnTo>
                    <a:pt x="291" y="0"/>
                  </a:lnTo>
                  <a:lnTo>
                    <a:pt x="8" y="504"/>
                  </a:lnTo>
                  <a:lnTo>
                    <a:pt x="0" y="50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Rectangle 482"/>
            <p:cNvSpPr>
              <a:spLocks noChangeArrowheads="1"/>
            </p:cNvSpPr>
            <p:nvPr/>
          </p:nvSpPr>
          <p:spPr bwMode="auto">
            <a:xfrm>
              <a:off x="1884363" y="4713288"/>
              <a:ext cx="12700" cy="441325"/>
            </a:xfrm>
            <a:prstGeom prst="rect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Freeform 483"/>
            <p:cNvSpPr/>
            <p:nvPr/>
          </p:nvSpPr>
          <p:spPr bwMode="auto">
            <a:xfrm>
              <a:off x="2524125" y="3579813"/>
              <a:ext cx="915988" cy="1092200"/>
            </a:xfrm>
            <a:custGeom>
              <a:avLst/>
              <a:gdLst>
                <a:gd name="T0" fmla="*/ 0 w 577"/>
                <a:gd name="T1" fmla="*/ 11 h 688"/>
                <a:gd name="T2" fmla="*/ 569 w 577"/>
                <a:gd name="T3" fmla="*/ 688 h 688"/>
                <a:gd name="T4" fmla="*/ 577 w 577"/>
                <a:gd name="T5" fmla="*/ 680 h 688"/>
                <a:gd name="T6" fmla="*/ 11 w 577"/>
                <a:gd name="T7" fmla="*/ 0 h 688"/>
                <a:gd name="T8" fmla="*/ 0 w 577"/>
                <a:gd name="T9" fmla="*/ 1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688">
                  <a:moveTo>
                    <a:pt x="0" y="11"/>
                  </a:moveTo>
                  <a:lnTo>
                    <a:pt x="569" y="688"/>
                  </a:lnTo>
                  <a:lnTo>
                    <a:pt x="577" y="680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1" name="文本占位符 81"/>
          <p:cNvSpPr>
            <a:spLocks noGrp="1"/>
          </p:cNvSpPr>
          <p:nvPr>
            <p:ph type="body" sz="quarter" idx="10" hasCustomPrompt="1"/>
          </p:nvPr>
        </p:nvSpPr>
        <p:spPr>
          <a:xfrm>
            <a:off x="6018211" y="2986346"/>
            <a:ext cx="555159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编辑母版文本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259171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4"/>
          <p:cNvSpPr>
            <a:spLocks noGrp="1"/>
          </p:cNvSpPr>
          <p:nvPr>
            <p:ph type="title"/>
          </p:nvPr>
        </p:nvSpPr>
        <p:spPr>
          <a:xfrm>
            <a:off x="1483750" y="1495491"/>
            <a:ext cx="10515600" cy="847187"/>
          </a:xfrm>
          <a:prstGeom prst="rect">
            <a:avLst/>
          </a:prstGeom>
        </p:spPr>
        <p:txBody>
          <a:bodyPr/>
          <a:lstStyle>
            <a:lvl1pPr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21" name="文本占位符 19"/>
          <p:cNvSpPr>
            <a:spLocks noGrp="1"/>
          </p:cNvSpPr>
          <p:nvPr>
            <p:ph type="body" sz="quarter" idx="10" hasCustomPrompt="1"/>
          </p:nvPr>
        </p:nvSpPr>
        <p:spPr>
          <a:xfrm>
            <a:off x="1498864" y="2532253"/>
            <a:ext cx="4473693" cy="5586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343578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 userDrawn="1"/>
        </p:nvSpPr>
        <p:spPr>
          <a:xfrm>
            <a:off x="2366203" y="1083837"/>
            <a:ext cx="194627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7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zh-CN" altLang="en-US" sz="287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127125" y="1366838"/>
            <a:ext cx="4546600" cy="4295775"/>
            <a:chOff x="1127125" y="1366838"/>
            <a:chExt cx="4546600" cy="4295775"/>
          </a:xfrm>
        </p:grpSpPr>
        <p:sp>
          <p:nvSpPr>
            <p:cNvPr id="5" name="Freeform 414"/>
            <p:cNvSpPr/>
            <p:nvPr/>
          </p:nvSpPr>
          <p:spPr bwMode="auto">
            <a:xfrm>
              <a:off x="5156200" y="2249488"/>
              <a:ext cx="455613" cy="1247775"/>
            </a:xfrm>
            <a:custGeom>
              <a:avLst/>
              <a:gdLst>
                <a:gd name="T0" fmla="*/ 12 w 287"/>
                <a:gd name="T1" fmla="*/ 0 h 786"/>
                <a:gd name="T2" fmla="*/ 287 w 287"/>
                <a:gd name="T3" fmla="*/ 786 h 786"/>
                <a:gd name="T4" fmla="*/ 272 w 287"/>
                <a:gd name="T5" fmla="*/ 786 h 786"/>
                <a:gd name="T6" fmla="*/ 0 w 287"/>
                <a:gd name="T7" fmla="*/ 11 h 786"/>
                <a:gd name="T8" fmla="*/ 12 w 287"/>
                <a:gd name="T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786">
                  <a:moveTo>
                    <a:pt x="12" y="0"/>
                  </a:moveTo>
                  <a:lnTo>
                    <a:pt x="287" y="786"/>
                  </a:lnTo>
                  <a:lnTo>
                    <a:pt x="272" y="786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415"/>
            <p:cNvSpPr/>
            <p:nvPr/>
          </p:nvSpPr>
          <p:spPr bwMode="auto">
            <a:xfrm>
              <a:off x="5149850" y="2255838"/>
              <a:ext cx="12700" cy="506413"/>
            </a:xfrm>
            <a:custGeom>
              <a:avLst/>
              <a:gdLst>
                <a:gd name="T0" fmla="*/ 0 w 8"/>
                <a:gd name="T1" fmla="*/ 0 h 319"/>
                <a:gd name="T2" fmla="*/ 0 w 8"/>
                <a:gd name="T3" fmla="*/ 319 h 319"/>
                <a:gd name="T4" fmla="*/ 8 w 8"/>
                <a:gd name="T5" fmla="*/ 319 h 319"/>
                <a:gd name="T6" fmla="*/ 8 w 8"/>
                <a:gd name="T7" fmla="*/ 11 h 319"/>
                <a:gd name="T8" fmla="*/ 0 w 8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19">
                  <a:moveTo>
                    <a:pt x="0" y="0"/>
                  </a:moveTo>
                  <a:lnTo>
                    <a:pt x="0" y="319"/>
                  </a:lnTo>
                  <a:lnTo>
                    <a:pt x="8" y="319"/>
                  </a:lnTo>
                  <a:lnTo>
                    <a:pt x="8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Rectangle 416"/>
            <p:cNvSpPr>
              <a:spLocks noChangeArrowheads="1"/>
            </p:cNvSpPr>
            <p:nvPr/>
          </p:nvSpPr>
          <p:spPr bwMode="auto">
            <a:xfrm>
              <a:off x="3016250" y="5619751"/>
              <a:ext cx="971550" cy="19050"/>
            </a:xfrm>
            <a:prstGeom prst="rect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417"/>
            <p:cNvSpPr/>
            <p:nvPr/>
          </p:nvSpPr>
          <p:spPr bwMode="auto">
            <a:xfrm>
              <a:off x="1231900" y="2989263"/>
              <a:ext cx="160338" cy="136525"/>
            </a:xfrm>
            <a:custGeom>
              <a:avLst/>
              <a:gdLst>
                <a:gd name="T0" fmla="*/ 0 w 101"/>
                <a:gd name="T1" fmla="*/ 8 h 86"/>
                <a:gd name="T2" fmla="*/ 89 w 101"/>
                <a:gd name="T3" fmla="*/ 86 h 86"/>
                <a:gd name="T4" fmla="*/ 101 w 101"/>
                <a:gd name="T5" fmla="*/ 71 h 86"/>
                <a:gd name="T6" fmla="*/ 8 w 101"/>
                <a:gd name="T7" fmla="*/ 0 h 86"/>
                <a:gd name="T8" fmla="*/ 0 w 101"/>
                <a:gd name="T9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6">
                  <a:moveTo>
                    <a:pt x="0" y="8"/>
                  </a:moveTo>
                  <a:lnTo>
                    <a:pt x="89" y="86"/>
                  </a:lnTo>
                  <a:lnTo>
                    <a:pt x="101" y="71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418"/>
            <p:cNvSpPr/>
            <p:nvPr/>
          </p:nvSpPr>
          <p:spPr bwMode="auto">
            <a:xfrm>
              <a:off x="2498725" y="2136776"/>
              <a:ext cx="136525" cy="1335088"/>
            </a:xfrm>
            <a:custGeom>
              <a:avLst/>
              <a:gdLst>
                <a:gd name="T0" fmla="*/ 78 w 86"/>
                <a:gd name="T1" fmla="*/ 0 h 841"/>
                <a:gd name="T2" fmla="*/ 0 w 86"/>
                <a:gd name="T3" fmla="*/ 841 h 841"/>
                <a:gd name="T4" fmla="*/ 8 w 86"/>
                <a:gd name="T5" fmla="*/ 841 h 841"/>
                <a:gd name="T6" fmla="*/ 86 w 86"/>
                <a:gd name="T7" fmla="*/ 0 h 841"/>
                <a:gd name="T8" fmla="*/ 78 w 86"/>
                <a:gd name="T9" fmla="*/ 0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41">
                  <a:moveTo>
                    <a:pt x="78" y="0"/>
                  </a:moveTo>
                  <a:lnTo>
                    <a:pt x="0" y="841"/>
                  </a:lnTo>
                  <a:lnTo>
                    <a:pt x="8" y="841"/>
                  </a:lnTo>
                  <a:lnTo>
                    <a:pt x="86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19"/>
            <p:cNvSpPr/>
            <p:nvPr/>
          </p:nvSpPr>
          <p:spPr bwMode="auto">
            <a:xfrm>
              <a:off x="5175250" y="2870201"/>
              <a:ext cx="412750" cy="627063"/>
            </a:xfrm>
            <a:custGeom>
              <a:avLst/>
              <a:gdLst>
                <a:gd name="T0" fmla="*/ 0 w 260"/>
                <a:gd name="T1" fmla="*/ 0 h 395"/>
                <a:gd name="T2" fmla="*/ 248 w 260"/>
                <a:gd name="T3" fmla="*/ 395 h 395"/>
                <a:gd name="T4" fmla="*/ 260 w 260"/>
                <a:gd name="T5" fmla="*/ 395 h 395"/>
                <a:gd name="T6" fmla="*/ 12 w 260"/>
                <a:gd name="T7" fmla="*/ 0 h 395"/>
                <a:gd name="T8" fmla="*/ 0 w 26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395">
                  <a:moveTo>
                    <a:pt x="0" y="0"/>
                  </a:moveTo>
                  <a:lnTo>
                    <a:pt x="248" y="395"/>
                  </a:lnTo>
                  <a:lnTo>
                    <a:pt x="260" y="395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20"/>
            <p:cNvSpPr/>
            <p:nvPr/>
          </p:nvSpPr>
          <p:spPr bwMode="auto">
            <a:xfrm>
              <a:off x="2554288" y="3084513"/>
              <a:ext cx="1409700" cy="454025"/>
            </a:xfrm>
            <a:custGeom>
              <a:avLst/>
              <a:gdLst>
                <a:gd name="T0" fmla="*/ 0 w 888"/>
                <a:gd name="T1" fmla="*/ 278 h 286"/>
                <a:gd name="T2" fmla="*/ 880 w 888"/>
                <a:gd name="T3" fmla="*/ 0 h 286"/>
                <a:gd name="T4" fmla="*/ 888 w 888"/>
                <a:gd name="T5" fmla="*/ 11 h 286"/>
                <a:gd name="T6" fmla="*/ 4 w 888"/>
                <a:gd name="T7" fmla="*/ 286 h 286"/>
                <a:gd name="T8" fmla="*/ 0 w 888"/>
                <a:gd name="T9" fmla="*/ 278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8" h="286">
                  <a:moveTo>
                    <a:pt x="0" y="278"/>
                  </a:moveTo>
                  <a:lnTo>
                    <a:pt x="880" y="0"/>
                  </a:lnTo>
                  <a:lnTo>
                    <a:pt x="888" y="11"/>
                  </a:lnTo>
                  <a:lnTo>
                    <a:pt x="4" y="286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421"/>
            <p:cNvSpPr/>
            <p:nvPr/>
          </p:nvSpPr>
          <p:spPr bwMode="auto">
            <a:xfrm>
              <a:off x="1458913" y="3162301"/>
              <a:ext cx="973138" cy="363538"/>
            </a:xfrm>
            <a:custGeom>
              <a:avLst/>
              <a:gdLst>
                <a:gd name="T0" fmla="*/ 0 w 613"/>
                <a:gd name="T1" fmla="*/ 8 h 229"/>
                <a:gd name="T2" fmla="*/ 613 w 613"/>
                <a:gd name="T3" fmla="*/ 229 h 229"/>
                <a:gd name="T4" fmla="*/ 613 w 613"/>
                <a:gd name="T5" fmla="*/ 226 h 229"/>
                <a:gd name="T6" fmla="*/ 16 w 613"/>
                <a:gd name="T7" fmla="*/ 0 h 229"/>
                <a:gd name="T8" fmla="*/ 0 w 613"/>
                <a:gd name="T9" fmla="*/ 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229">
                  <a:moveTo>
                    <a:pt x="0" y="8"/>
                  </a:moveTo>
                  <a:lnTo>
                    <a:pt x="613" y="229"/>
                  </a:lnTo>
                  <a:lnTo>
                    <a:pt x="613" y="226"/>
                  </a:lnTo>
                  <a:lnTo>
                    <a:pt x="16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422"/>
            <p:cNvSpPr/>
            <p:nvPr/>
          </p:nvSpPr>
          <p:spPr bwMode="auto">
            <a:xfrm>
              <a:off x="1927225" y="3586163"/>
              <a:ext cx="547688" cy="1014413"/>
            </a:xfrm>
            <a:custGeom>
              <a:avLst/>
              <a:gdLst>
                <a:gd name="T0" fmla="*/ 341 w 345"/>
                <a:gd name="T1" fmla="*/ 0 h 639"/>
                <a:gd name="T2" fmla="*/ 0 w 345"/>
                <a:gd name="T3" fmla="*/ 639 h 639"/>
                <a:gd name="T4" fmla="*/ 12 w 345"/>
                <a:gd name="T5" fmla="*/ 639 h 639"/>
                <a:gd name="T6" fmla="*/ 345 w 345"/>
                <a:gd name="T7" fmla="*/ 7 h 639"/>
                <a:gd name="T8" fmla="*/ 341 w 345"/>
                <a:gd name="T9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639">
                  <a:moveTo>
                    <a:pt x="341" y="0"/>
                  </a:moveTo>
                  <a:lnTo>
                    <a:pt x="0" y="639"/>
                  </a:lnTo>
                  <a:lnTo>
                    <a:pt x="12" y="639"/>
                  </a:lnTo>
                  <a:lnTo>
                    <a:pt x="345" y="7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423"/>
            <p:cNvSpPr/>
            <p:nvPr/>
          </p:nvSpPr>
          <p:spPr bwMode="auto">
            <a:xfrm>
              <a:off x="5027613" y="4265613"/>
              <a:ext cx="122238" cy="566738"/>
            </a:xfrm>
            <a:custGeom>
              <a:avLst/>
              <a:gdLst>
                <a:gd name="T0" fmla="*/ 0 w 77"/>
                <a:gd name="T1" fmla="*/ 0 h 357"/>
                <a:gd name="T2" fmla="*/ 66 w 77"/>
                <a:gd name="T3" fmla="*/ 357 h 357"/>
                <a:gd name="T4" fmla="*/ 77 w 77"/>
                <a:gd name="T5" fmla="*/ 357 h 357"/>
                <a:gd name="T6" fmla="*/ 12 w 77"/>
                <a:gd name="T7" fmla="*/ 0 h 357"/>
                <a:gd name="T8" fmla="*/ 0 w 77"/>
                <a:gd name="T9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357">
                  <a:moveTo>
                    <a:pt x="0" y="0"/>
                  </a:moveTo>
                  <a:lnTo>
                    <a:pt x="66" y="357"/>
                  </a:lnTo>
                  <a:lnTo>
                    <a:pt x="77" y="357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424"/>
            <p:cNvSpPr/>
            <p:nvPr/>
          </p:nvSpPr>
          <p:spPr bwMode="auto">
            <a:xfrm>
              <a:off x="1951038" y="4654551"/>
              <a:ext cx="1465263" cy="65088"/>
            </a:xfrm>
            <a:custGeom>
              <a:avLst/>
              <a:gdLst>
                <a:gd name="T0" fmla="*/ 0 w 923"/>
                <a:gd name="T1" fmla="*/ 0 h 41"/>
                <a:gd name="T2" fmla="*/ 923 w 923"/>
                <a:gd name="T3" fmla="*/ 30 h 41"/>
                <a:gd name="T4" fmla="*/ 923 w 923"/>
                <a:gd name="T5" fmla="*/ 41 h 41"/>
                <a:gd name="T6" fmla="*/ 0 w 923"/>
                <a:gd name="T7" fmla="*/ 11 h 41"/>
                <a:gd name="T8" fmla="*/ 0 w 92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3" h="41">
                  <a:moveTo>
                    <a:pt x="0" y="0"/>
                  </a:moveTo>
                  <a:lnTo>
                    <a:pt x="923" y="30"/>
                  </a:lnTo>
                  <a:lnTo>
                    <a:pt x="923" y="4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425"/>
            <p:cNvSpPr/>
            <p:nvPr/>
          </p:nvSpPr>
          <p:spPr bwMode="auto">
            <a:xfrm>
              <a:off x="4056063" y="5370513"/>
              <a:ext cx="227013" cy="207963"/>
            </a:xfrm>
            <a:custGeom>
              <a:avLst/>
              <a:gdLst>
                <a:gd name="T0" fmla="*/ 143 w 143"/>
                <a:gd name="T1" fmla="*/ 0 h 131"/>
                <a:gd name="T2" fmla="*/ 0 w 143"/>
                <a:gd name="T3" fmla="*/ 124 h 131"/>
                <a:gd name="T4" fmla="*/ 7 w 143"/>
                <a:gd name="T5" fmla="*/ 131 h 131"/>
                <a:gd name="T6" fmla="*/ 143 w 143"/>
                <a:gd name="T7" fmla="*/ 7 h 131"/>
                <a:gd name="T8" fmla="*/ 143 w 143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1">
                  <a:moveTo>
                    <a:pt x="143" y="0"/>
                  </a:moveTo>
                  <a:lnTo>
                    <a:pt x="0" y="124"/>
                  </a:lnTo>
                  <a:lnTo>
                    <a:pt x="7" y="131"/>
                  </a:lnTo>
                  <a:lnTo>
                    <a:pt x="143" y="7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Oval 426"/>
            <p:cNvSpPr>
              <a:spLocks noChangeArrowheads="1"/>
            </p:cNvSpPr>
            <p:nvPr/>
          </p:nvSpPr>
          <p:spPr bwMode="auto">
            <a:xfrm>
              <a:off x="1760538" y="1909763"/>
              <a:ext cx="117475" cy="1127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Oval 427"/>
            <p:cNvSpPr>
              <a:spLocks noChangeArrowheads="1"/>
            </p:cNvSpPr>
            <p:nvPr/>
          </p:nvSpPr>
          <p:spPr bwMode="auto">
            <a:xfrm>
              <a:off x="2586038" y="2076451"/>
              <a:ext cx="128588" cy="1254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Oval 428"/>
            <p:cNvSpPr>
              <a:spLocks noChangeArrowheads="1"/>
            </p:cNvSpPr>
            <p:nvPr/>
          </p:nvSpPr>
          <p:spPr bwMode="auto">
            <a:xfrm>
              <a:off x="2954338" y="1366838"/>
              <a:ext cx="123825" cy="11906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Oval 429"/>
            <p:cNvSpPr>
              <a:spLocks noChangeArrowheads="1"/>
            </p:cNvSpPr>
            <p:nvPr/>
          </p:nvSpPr>
          <p:spPr bwMode="auto">
            <a:xfrm>
              <a:off x="4129088" y="1719263"/>
              <a:ext cx="130175" cy="1238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Oval 430"/>
            <p:cNvSpPr>
              <a:spLocks noChangeArrowheads="1"/>
            </p:cNvSpPr>
            <p:nvPr/>
          </p:nvSpPr>
          <p:spPr bwMode="auto">
            <a:xfrm>
              <a:off x="4959350" y="4152901"/>
              <a:ext cx="136525" cy="1365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Oval 431"/>
            <p:cNvSpPr>
              <a:spLocks noChangeArrowheads="1"/>
            </p:cNvSpPr>
            <p:nvPr/>
          </p:nvSpPr>
          <p:spPr bwMode="auto">
            <a:xfrm>
              <a:off x="3932238" y="2995613"/>
              <a:ext cx="166688" cy="15557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Oval 432"/>
            <p:cNvSpPr>
              <a:spLocks noChangeArrowheads="1"/>
            </p:cNvSpPr>
            <p:nvPr/>
          </p:nvSpPr>
          <p:spPr bwMode="auto">
            <a:xfrm>
              <a:off x="5083175" y="2141538"/>
              <a:ext cx="128588" cy="1254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433"/>
            <p:cNvSpPr>
              <a:spLocks noChangeArrowheads="1"/>
            </p:cNvSpPr>
            <p:nvPr/>
          </p:nvSpPr>
          <p:spPr bwMode="auto">
            <a:xfrm>
              <a:off x="5095875" y="2744788"/>
              <a:ext cx="141288" cy="1365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Oval 434"/>
            <p:cNvSpPr>
              <a:spLocks noChangeArrowheads="1"/>
            </p:cNvSpPr>
            <p:nvPr/>
          </p:nvSpPr>
          <p:spPr bwMode="auto">
            <a:xfrm>
              <a:off x="5549900" y="3484563"/>
              <a:ext cx="123825" cy="11906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Oval 435"/>
            <p:cNvSpPr>
              <a:spLocks noChangeArrowheads="1"/>
            </p:cNvSpPr>
            <p:nvPr/>
          </p:nvSpPr>
          <p:spPr bwMode="auto">
            <a:xfrm>
              <a:off x="3968750" y="5548313"/>
              <a:ext cx="111125" cy="11430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Oval 436"/>
            <p:cNvSpPr>
              <a:spLocks noChangeArrowheads="1"/>
            </p:cNvSpPr>
            <p:nvPr/>
          </p:nvSpPr>
          <p:spPr bwMode="auto">
            <a:xfrm>
              <a:off x="4252913" y="5286376"/>
              <a:ext cx="109538" cy="1079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Oval 437"/>
            <p:cNvSpPr>
              <a:spLocks noChangeArrowheads="1"/>
            </p:cNvSpPr>
            <p:nvPr/>
          </p:nvSpPr>
          <p:spPr bwMode="auto">
            <a:xfrm>
              <a:off x="5095875" y="4821238"/>
              <a:ext cx="115888" cy="1127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Oval 438"/>
            <p:cNvSpPr>
              <a:spLocks noChangeArrowheads="1"/>
            </p:cNvSpPr>
            <p:nvPr/>
          </p:nvSpPr>
          <p:spPr bwMode="auto">
            <a:xfrm>
              <a:off x="1127125" y="4098926"/>
              <a:ext cx="134938" cy="1254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Oval 439"/>
            <p:cNvSpPr>
              <a:spLocks noChangeArrowheads="1"/>
            </p:cNvSpPr>
            <p:nvPr/>
          </p:nvSpPr>
          <p:spPr bwMode="auto">
            <a:xfrm>
              <a:off x="1822450" y="5143501"/>
              <a:ext cx="111125" cy="1127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Oval 440"/>
            <p:cNvSpPr>
              <a:spLocks noChangeArrowheads="1"/>
            </p:cNvSpPr>
            <p:nvPr/>
          </p:nvSpPr>
          <p:spPr bwMode="auto">
            <a:xfrm>
              <a:off x="1822450" y="4583113"/>
              <a:ext cx="141288" cy="1365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Oval 441"/>
            <p:cNvSpPr>
              <a:spLocks noChangeArrowheads="1"/>
            </p:cNvSpPr>
            <p:nvPr/>
          </p:nvSpPr>
          <p:spPr bwMode="auto">
            <a:xfrm>
              <a:off x="1127125" y="2894013"/>
              <a:ext cx="134938" cy="1254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Oval 442"/>
            <p:cNvSpPr>
              <a:spLocks noChangeArrowheads="1"/>
            </p:cNvSpPr>
            <p:nvPr/>
          </p:nvSpPr>
          <p:spPr bwMode="auto">
            <a:xfrm>
              <a:off x="2917825" y="5543551"/>
              <a:ext cx="115888" cy="1127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Oval 443"/>
            <p:cNvSpPr>
              <a:spLocks noChangeArrowheads="1"/>
            </p:cNvSpPr>
            <p:nvPr/>
          </p:nvSpPr>
          <p:spPr bwMode="auto">
            <a:xfrm>
              <a:off x="1360488" y="3067051"/>
              <a:ext cx="142875" cy="1365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Oval 444"/>
            <p:cNvSpPr>
              <a:spLocks noChangeArrowheads="1"/>
            </p:cNvSpPr>
            <p:nvPr/>
          </p:nvSpPr>
          <p:spPr bwMode="auto">
            <a:xfrm>
              <a:off x="2413000" y="3467101"/>
              <a:ext cx="153988" cy="1492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Oval 445"/>
            <p:cNvSpPr>
              <a:spLocks noChangeArrowheads="1"/>
            </p:cNvSpPr>
            <p:nvPr/>
          </p:nvSpPr>
          <p:spPr bwMode="auto">
            <a:xfrm>
              <a:off x="3403600" y="4635501"/>
              <a:ext cx="153988" cy="1492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446"/>
            <p:cNvSpPr>
              <a:spLocks noChangeArrowheads="1"/>
            </p:cNvSpPr>
            <p:nvPr/>
          </p:nvSpPr>
          <p:spPr bwMode="auto">
            <a:xfrm>
              <a:off x="3951288" y="1431926"/>
              <a:ext cx="115888" cy="11430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47"/>
            <p:cNvSpPr/>
            <p:nvPr/>
          </p:nvSpPr>
          <p:spPr bwMode="auto">
            <a:xfrm>
              <a:off x="1858963" y="1438276"/>
              <a:ext cx="1120775" cy="519113"/>
            </a:xfrm>
            <a:custGeom>
              <a:avLst/>
              <a:gdLst>
                <a:gd name="T0" fmla="*/ 0 w 706"/>
                <a:gd name="T1" fmla="*/ 316 h 327"/>
                <a:gd name="T2" fmla="*/ 698 w 706"/>
                <a:gd name="T3" fmla="*/ 0 h 327"/>
                <a:gd name="T4" fmla="*/ 706 w 706"/>
                <a:gd name="T5" fmla="*/ 11 h 327"/>
                <a:gd name="T6" fmla="*/ 8 w 706"/>
                <a:gd name="T7" fmla="*/ 327 h 327"/>
                <a:gd name="T8" fmla="*/ 0 w 706"/>
                <a:gd name="T9" fmla="*/ 316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327">
                  <a:moveTo>
                    <a:pt x="0" y="316"/>
                  </a:moveTo>
                  <a:lnTo>
                    <a:pt x="698" y="0"/>
                  </a:lnTo>
                  <a:lnTo>
                    <a:pt x="706" y="11"/>
                  </a:lnTo>
                  <a:lnTo>
                    <a:pt x="8" y="327"/>
                  </a:lnTo>
                  <a:lnTo>
                    <a:pt x="0" y="316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48"/>
            <p:cNvSpPr/>
            <p:nvPr/>
          </p:nvSpPr>
          <p:spPr bwMode="auto">
            <a:xfrm>
              <a:off x="3065463" y="1425576"/>
              <a:ext cx="892175" cy="77788"/>
            </a:xfrm>
            <a:custGeom>
              <a:avLst/>
              <a:gdLst>
                <a:gd name="T0" fmla="*/ 0 w 562"/>
                <a:gd name="T1" fmla="*/ 0 h 49"/>
                <a:gd name="T2" fmla="*/ 562 w 562"/>
                <a:gd name="T3" fmla="*/ 38 h 49"/>
                <a:gd name="T4" fmla="*/ 562 w 562"/>
                <a:gd name="T5" fmla="*/ 49 h 49"/>
                <a:gd name="T6" fmla="*/ 0 w 562"/>
                <a:gd name="T7" fmla="*/ 12 h 49"/>
                <a:gd name="T8" fmla="*/ 0 w 562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49">
                  <a:moveTo>
                    <a:pt x="0" y="0"/>
                  </a:moveTo>
                  <a:lnTo>
                    <a:pt x="562" y="38"/>
                  </a:lnTo>
                  <a:lnTo>
                    <a:pt x="562" y="49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49"/>
            <p:cNvSpPr/>
            <p:nvPr/>
          </p:nvSpPr>
          <p:spPr bwMode="auto">
            <a:xfrm>
              <a:off x="3065463" y="1438276"/>
              <a:ext cx="1076325" cy="346075"/>
            </a:xfrm>
            <a:custGeom>
              <a:avLst/>
              <a:gdLst>
                <a:gd name="T0" fmla="*/ 0 w 678"/>
                <a:gd name="T1" fmla="*/ 7 h 218"/>
                <a:gd name="T2" fmla="*/ 678 w 678"/>
                <a:gd name="T3" fmla="*/ 218 h 218"/>
                <a:gd name="T4" fmla="*/ 678 w 678"/>
                <a:gd name="T5" fmla="*/ 207 h 218"/>
                <a:gd name="T6" fmla="*/ 0 w 678"/>
                <a:gd name="T7" fmla="*/ 0 h 218"/>
                <a:gd name="T8" fmla="*/ 0 w 678"/>
                <a:gd name="T9" fmla="*/ 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8" h="218">
                  <a:moveTo>
                    <a:pt x="0" y="7"/>
                  </a:moveTo>
                  <a:lnTo>
                    <a:pt x="678" y="218"/>
                  </a:lnTo>
                  <a:lnTo>
                    <a:pt x="678" y="207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50"/>
            <p:cNvSpPr/>
            <p:nvPr/>
          </p:nvSpPr>
          <p:spPr bwMode="auto">
            <a:xfrm>
              <a:off x="4037013" y="1520826"/>
              <a:ext cx="1063625" cy="681038"/>
            </a:xfrm>
            <a:custGeom>
              <a:avLst/>
              <a:gdLst>
                <a:gd name="T0" fmla="*/ 0 w 670"/>
                <a:gd name="T1" fmla="*/ 12 h 429"/>
                <a:gd name="T2" fmla="*/ 663 w 670"/>
                <a:gd name="T3" fmla="*/ 429 h 429"/>
                <a:gd name="T4" fmla="*/ 670 w 670"/>
                <a:gd name="T5" fmla="*/ 421 h 429"/>
                <a:gd name="T6" fmla="*/ 8 w 670"/>
                <a:gd name="T7" fmla="*/ 0 h 429"/>
                <a:gd name="T8" fmla="*/ 0 w 670"/>
                <a:gd name="T9" fmla="*/ 1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429">
                  <a:moveTo>
                    <a:pt x="0" y="12"/>
                  </a:moveTo>
                  <a:lnTo>
                    <a:pt x="663" y="429"/>
                  </a:lnTo>
                  <a:lnTo>
                    <a:pt x="670" y="421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51"/>
            <p:cNvSpPr/>
            <p:nvPr/>
          </p:nvSpPr>
          <p:spPr bwMode="auto">
            <a:xfrm>
              <a:off x="5162550" y="3586163"/>
              <a:ext cx="455613" cy="1246188"/>
            </a:xfrm>
            <a:custGeom>
              <a:avLst/>
              <a:gdLst>
                <a:gd name="T0" fmla="*/ 287 w 287"/>
                <a:gd name="T1" fmla="*/ 0 h 785"/>
                <a:gd name="T2" fmla="*/ 12 w 287"/>
                <a:gd name="T3" fmla="*/ 785 h 785"/>
                <a:gd name="T4" fmla="*/ 0 w 287"/>
                <a:gd name="T5" fmla="*/ 785 h 785"/>
                <a:gd name="T6" fmla="*/ 275 w 287"/>
                <a:gd name="T7" fmla="*/ 0 h 785"/>
                <a:gd name="T8" fmla="*/ 287 w 287"/>
                <a:gd name="T9" fmla="*/ 0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785">
                  <a:moveTo>
                    <a:pt x="287" y="0"/>
                  </a:moveTo>
                  <a:lnTo>
                    <a:pt x="12" y="785"/>
                  </a:lnTo>
                  <a:lnTo>
                    <a:pt x="0" y="785"/>
                  </a:lnTo>
                  <a:lnTo>
                    <a:pt x="275" y="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52"/>
            <p:cNvSpPr/>
            <p:nvPr/>
          </p:nvSpPr>
          <p:spPr bwMode="auto">
            <a:xfrm>
              <a:off x="4067175" y="4910138"/>
              <a:ext cx="1058863" cy="685800"/>
            </a:xfrm>
            <a:custGeom>
              <a:avLst/>
              <a:gdLst>
                <a:gd name="T0" fmla="*/ 0 w 667"/>
                <a:gd name="T1" fmla="*/ 432 h 432"/>
                <a:gd name="T2" fmla="*/ 667 w 667"/>
                <a:gd name="T3" fmla="*/ 8 h 432"/>
                <a:gd name="T4" fmla="*/ 659 w 667"/>
                <a:gd name="T5" fmla="*/ 0 h 432"/>
                <a:gd name="T6" fmla="*/ 0 w 667"/>
                <a:gd name="T7" fmla="*/ 425 h 432"/>
                <a:gd name="T8" fmla="*/ 0 w 667"/>
                <a:gd name="T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7" h="432">
                  <a:moveTo>
                    <a:pt x="0" y="432"/>
                  </a:moveTo>
                  <a:lnTo>
                    <a:pt x="667" y="8"/>
                  </a:lnTo>
                  <a:lnTo>
                    <a:pt x="659" y="0"/>
                  </a:lnTo>
                  <a:lnTo>
                    <a:pt x="0" y="425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53"/>
            <p:cNvSpPr/>
            <p:nvPr/>
          </p:nvSpPr>
          <p:spPr bwMode="auto">
            <a:xfrm>
              <a:off x="1908175" y="5221288"/>
              <a:ext cx="1065213" cy="434975"/>
            </a:xfrm>
            <a:custGeom>
              <a:avLst/>
              <a:gdLst>
                <a:gd name="T0" fmla="*/ 0 w 671"/>
                <a:gd name="T1" fmla="*/ 15 h 274"/>
                <a:gd name="T2" fmla="*/ 671 w 671"/>
                <a:gd name="T3" fmla="*/ 274 h 274"/>
                <a:gd name="T4" fmla="*/ 671 w 671"/>
                <a:gd name="T5" fmla="*/ 255 h 274"/>
                <a:gd name="T6" fmla="*/ 12 w 671"/>
                <a:gd name="T7" fmla="*/ 0 h 274"/>
                <a:gd name="T8" fmla="*/ 0 w 671"/>
                <a:gd name="T9" fmla="*/ 1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274">
                  <a:moveTo>
                    <a:pt x="0" y="15"/>
                  </a:moveTo>
                  <a:lnTo>
                    <a:pt x="671" y="274"/>
                  </a:lnTo>
                  <a:lnTo>
                    <a:pt x="671" y="255"/>
                  </a:lnTo>
                  <a:lnTo>
                    <a:pt x="12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54"/>
            <p:cNvSpPr/>
            <p:nvPr/>
          </p:nvSpPr>
          <p:spPr bwMode="auto">
            <a:xfrm>
              <a:off x="1208088" y="4213226"/>
              <a:ext cx="644525" cy="960438"/>
            </a:xfrm>
            <a:custGeom>
              <a:avLst/>
              <a:gdLst>
                <a:gd name="T0" fmla="*/ 0 w 406"/>
                <a:gd name="T1" fmla="*/ 0 h 605"/>
                <a:gd name="T2" fmla="*/ 395 w 406"/>
                <a:gd name="T3" fmla="*/ 605 h 605"/>
                <a:gd name="T4" fmla="*/ 406 w 406"/>
                <a:gd name="T5" fmla="*/ 597 h 605"/>
                <a:gd name="T6" fmla="*/ 7 w 406"/>
                <a:gd name="T7" fmla="*/ 0 h 605"/>
                <a:gd name="T8" fmla="*/ 0 w 406"/>
                <a:gd name="T9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605">
                  <a:moveTo>
                    <a:pt x="0" y="0"/>
                  </a:moveTo>
                  <a:lnTo>
                    <a:pt x="395" y="605"/>
                  </a:lnTo>
                  <a:lnTo>
                    <a:pt x="406" y="597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Rectangle 455"/>
            <p:cNvSpPr>
              <a:spLocks noChangeArrowheads="1"/>
            </p:cNvSpPr>
            <p:nvPr/>
          </p:nvSpPr>
          <p:spPr bwMode="auto">
            <a:xfrm>
              <a:off x="1189038" y="3006726"/>
              <a:ext cx="12700" cy="1109663"/>
            </a:xfrm>
            <a:prstGeom prst="rect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56"/>
            <p:cNvSpPr/>
            <p:nvPr/>
          </p:nvSpPr>
          <p:spPr bwMode="auto">
            <a:xfrm>
              <a:off x="1219200" y="1998663"/>
              <a:ext cx="590550" cy="930275"/>
            </a:xfrm>
            <a:custGeom>
              <a:avLst/>
              <a:gdLst>
                <a:gd name="T0" fmla="*/ 0 w 372"/>
                <a:gd name="T1" fmla="*/ 575 h 586"/>
                <a:gd name="T2" fmla="*/ 361 w 372"/>
                <a:gd name="T3" fmla="*/ 0 h 586"/>
                <a:gd name="T4" fmla="*/ 372 w 372"/>
                <a:gd name="T5" fmla="*/ 0 h 586"/>
                <a:gd name="T6" fmla="*/ 8 w 372"/>
                <a:gd name="T7" fmla="*/ 586 h 586"/>
                <a:gd name="T8" fmla="*/ 0 w 372"/>
                <a:gd name="T9" fmla="*/ 575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2" h="586">
                  <a:moveTo>
                    <a:pt x="0" y="575"/>
                  </a:moveTo>
                  <a:lnTo>
                    <a:pt x="361" y="0"/>
                  </a:lnTo>
                  <a:lnTo>
                    <a:pt x="372" y="0"/>
                  </a:lnTo>
                  <a:lnTo>
                    <a:pt x="8" y="586"/>
                  </a:lnTo>
                  <a:lnTo>
                    <a:pt x="0" y="575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7"/>
            <p:cNvSpPr/>
            <p:nvPr/>
          </p:nvSpPr>
          <p:spPr bwMode="auto">
            <a:xfrm>
              <a:off x="1441450" y="2011363"/>
              <a:ext cx="368300" cy="1085850"/>
            </a:xfrm>
            <a:custGeom>
              <a:avLst/>
              <a:gdLst>
                <a:gd name="T0" fmla="*/ 221 w 232"/>
                <a:gd name="T1" fmla="*/ 0 h 684"/>
                <a:gd name="T2" fmla="*/ 0 w 232"/>
                <a:gd name="T3" fmla="*/ 676 h 684"/>
                <a:gd name="T4" fmla="*/ 15 w 232"/>
                <a:gd name="T5" fmla="*/ 684 h 684"/>
                <a:gd name="T6" fmla="*/ 232 w 232"/>
                <a:gd name="T7" fmla="*/ 0 h 684"/>
                <a:gd name="T8" fmla="*/ 221 w 232"/>
                <a:gd name="T9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684">
                  <a:moveTo>
                    <a:pt x="221" y="0"/>
                  </a:moveTo>
                  <a:lnTo>
                    <a:pt x="0" y="676"/>
                  </a:lnTo>
                  <a:lnTo>
                    <a:pt x="15" y="684"/>
                  </a:lnTo>
                  <a:lnTo>
                    <a:pt x="232" y="0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58"/>
            <p:cNvSpPr/>
            <p:nvPr/>
          </p:nvSpPr>
          <p:spPr bwMode="auto">
            <a:xfrm>
              <a:off x="2665413" y="1468438"/>
              <a:ext cx="338138" cy="625475"/>
            </a:xfrm>
            <a:custGeom>
              <a:avLst/>
              <a:gdLst>
                <a:gd name="T0" fmla="*/ 198 w 213"/>
                <a:gd name="T1" fmla="*/ 0 h 394"/>
                <a:gd name="T2" fmla="*/ 0 w 213"/>
                <a:gd name="T3" fmla="*/ 387 h 394"/>
                <a:gd name="T4" fmla="*/ 12 w 213"/>
                <a:gd name="T5" fmla="*/ 394 h 394"/>
                <a:gd name="T6" fmla="*/ 213 w 213"/>
                <a:gd name="T7" fmla="*/ 0 h 394"/>
                <a:gd name="T8" fmla="*/ 198 w 213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394">
                  <a:moveTo>
                    <a:pt x="198" y="0"/>
                  </a:moveTo>
                  <a:lnTo>
                    <a:pt x="0" y="387"/>
                  </a:lnTo>
                  <a:lnTo>
                    <a:pt x="12" y="394"/>
                  </a:lnTo>
                  <a:lnTo>
                    <a:pt x="213" y="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59"/>
            <p:cNvSpPr/>
            <p:nvPr/>
          </p:nvSpPr>
          <p:spPr bwMode="auto">
            <a:xfrm>
              <a:off x="2708275" y="1790701"/>
              <a:ext cx="1446213" cy="350838"/>
            </a:xfrm>
            <a:custGeom>
              <a:avLst/>
              <a:gdLst>
                <a:gd name="T0" fmla="*/ 0 w 911"/>
                <a:gd name="T1" fmla="*/ 206 h 221"/>
                <a:gd name="T2" fmla="*/ 911 w 911"/>
                <a:gd name="T3" fmla="*/ 0 h 221"/>
                <a:gd name="T4" fmla="*/ 911 w 911"/>
                <a:gd name="T5" fmla="*/ 11 h 221"/>
                <a:gd name="T6" fmla="*/ 0 w 911"/>
                <a:gd name="T7" fmla="*/ 221 h 221"/>
                <a:gd name="T8" fmla="*/ 0 w 911"/>
                <a:gd name="T9" fmla="*/ 20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1" h="221">
                  <a:moveTo>
                    <a:pt x="0" y="206"/>
                  </a:moveTo>
                  <a:lnTo>
                    <a:pt x="911" y="0"/>
                  </a:lnTo>
                  <a:lnTo>
                    <a:pt x="911" y="11"/>
                  </a:lnTo>
                  <a:lnTo>
                    <a:pt x="0" y="221"/>
                  </a:lnTo>
                  <a:lnTo>
                    <a:pt x="0" y="206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60"/>
            <p:cNvSpPr/>
            <p:nvPr/>
          </p:nvSpPr>
          <p:spPr bwMode="auto">
            <a:xfrm>
              <a:off x="2689225" y="2154238"/>
              <a:ext cx="1268413" cy="889000"/>
            </a:xfrm>
            <a:custGeom>
              <a:avLst/>
              <a:gdLst>
                <a:gd name="T0" fmla="*/ 0 w 799"/>
                <a:gd name="T1" fmla="*/ 0 h 560"/>
                <a:gd name="T2" fmla="*/ 799 w 799"/>
                <a:gd name="T3" fmla="*/ 549 h 560"/>
                <a:gd name="T4" fmla="*/ 787 w 799"/>
                <a:gd name="T5" fmla="*/ 560 h 560"/>
                <a:gd name="T6" fmla="*/ 0 w 799"/>
                <a:gd name="T7" fmla="*/ 15 h 560"/>
                <a:gd name="T8" fmla="*/ 0 w 799"/>
                <a:gd name="T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9" h="560">
                  <a:moveTo>
                    <a:pt x="0" y="0"/>
                  </a:moveTo>
                  <a:lnTo>
                    <a:pt x="799" y="549"/>
                  </a:lnTo>
                  <a:lnTo>
                    <a:pt x="787" y="560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61"/>
            <p:cNvSpPr/>
            <p:nvPr/>
          </p:nvSpPr>
          <p:spPr bwMode="auto">
            <a:xfrm>
              <a:off x="1201738" y="3192463"/>
              <a:ext cx="239713" cy="923925"/>
            </a:xfrm>
            <a:custGeom>
              <a:avLst/>
              <a:gdLst>
                <a:gd name="T0" fmla="*/ 139 w 151"/>
                <a:gd name="T1" fmla="*/ 0 h 582"/>
                <a:gd name="T2" fmla="*/ 0 w 151"/>
                <a:gd name="T3" fmla="*/ 582 h 582"/>
                <a:gd name="T4" fmla="*/ 15 w 151"/>
                <a:gd name="T5" fmla="*/ 582 h 582"/>
                <a:gd name="T6" fmla="*/ 151 w 151"/>
                <a:gd name="T7" fmla="*/ 0 h 582"/>
                <a:gd name="T8" fmla="*/ 139 w 151"/>
                <a:gd name="T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582">
                  <a:moveTo>
                    <a:pt x="139" y="0"/>
                  </a:moveTo>
                  <a:lnTo>
                    <a:pt x="0" y="582"/>
                  </a:lnTo>
                  <a:lnTo>
                    <a:pt x="15" y="582"/>
                  </a:lnTo>
                  <a:lnTo>
                    <a:pt x="151" y="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62"/>
            <p:cNvSpPr/>
            <p:nvPr/>
          </p:nvSpPr>
          <p:spPr bwMode="auto">
            <a:xfrm>
              <a:off x="4017963" y="1520826"/>
              <a:ext cx="160338" cy="215900"/>
            </a:xfrm>
            <a:custGeom>
              <a:avLst/>
              <a:gdLst>
                <a:gd name="T0" fmla="*/ 0 w 101"/>
                <a:gd name="T1" fmla="*/ 12 h 136"/>
                <a:gd name="T2" fmla="*/ 86 w 101"/>
                <a:gd name="T3" fmla="*/ 136 h 136"/>
                <a:gd name="T4" fmla="*/ 101 w 101"/>
                <a:gd name="T5" fmla="*/ 136 h 136"/>
                <a:gd name="T6" fmla="*/ 12 w 101"/>
                <a:gd name="T7" fmla="*/ 0 h 136"/>
                <a:gd name="T8" fmla="*/ 0 w 101"/>
                <a:gd name="T9" fmla="*/ 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36">
                  <a:moveTo>
                    <a:pt x="0" y="12"/>
                  </a:moveTo>
                  <a:lnTo>
                    <a:pt x="86" y="136"/>
                  </a:lnTo>
                  <a:lnTo>
                    <a:pt x="101" y="136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63"/>
            <p:cNvSpPr/>
            <p:nvPr/>
          </p:nvSpPr>
          <p:spPr bwMode="auto">
            <a:xfrm>
              <a:off x="4246563" y="1790701"/>
              <a:ext cx="842963" cy="411163"/>
            </a:xfrm>
            <a:custGeom>
              <a:avLst/>
              <a:gdLst>
                <a:gd name="T0" fmla="*/ 0 w 531"/>
                <a:gd name="T1" fmla="*/ 15 h 259"/>
                <a:gd name="T2" fmla="*/ 531 w 531"/>
                <a:gd name="T3" fmla="*/ 259 h 259"/>
                <a:gd name="T4" fmla="*/ 531 w 531"/>
                <a:gd name="T5" fmla="*/ 244 h 259"/>
                <a:gd name="T6" fmla="*/ 0 w 531"/>
                <a:gd name="T7" fmla="*/ 0 h 259"/>
                <a:gd name="T8" fmla="*/ 0 w 531"/>
                <a:gd name="T9" fmla="*/ 1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259">
                  <a:moveTo>
                    <a:pt x="0" y="15"/>
                  </a:moveTo>
                  <a:lnTo>
                    <a:pt x="531" y="259"/>
                  </a:lnTo>
                  <a:lnTo>
                    <a:pt x="531" y="244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64"/>
            <p:cNvSpPr/>
            <p:nvPr/>
          </p:nvSpPr>
          <p:spPr bwMode="auto">
            <a:xfrm>
              <a:off x="4221163" y="1814513"/>
              <a:ext cx="892175" cy="966788"/>
            </a:xfrm>
            <a:custGeom>
              <a:avLst/>
              <a:gdLst>
                <a:gd name="T0" fmla="*/ 0 w 562"/>
                <a:gd name="T1" fmla="*/ 7 h 609"/>
                <a:gd name="T2" fmla="*/ 554 w 562"/>
                <a:gd name="T3" fmla="*/ 609 h 609"/>
                <a:gd name="T4" fmla="*/ 562 w 562"/>
                <a:gd name="T5" fmla="*/ 597 h 609"/>
                <a:gd name="T6" fmla="*/ 16 w 562"/>
                <a:gd name="T7" fmla="*/ 0 h 609"/>
                <a:gd name="T8" fmla="*/ 0 w 562"/>
                <a:gd name="T9" fmla="*/ 7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609">
                  <a:moveTo>
                    <a:pt x="0" y="7"/>
                  </a:moveTo>
                  <a:lnTo>
                    <a:pt x="554" y="609"/>
                  </a:lnTo>
                  <a:lnTo>
                    <a:pt x="562" y="597"/>
                  </a:lnTo>
                  <a:lnTo>
                    <a:pt x="1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65"/>
            <p:cNvSpPr/>
            <p:nvPr/>
          </p:nvSpPr>
          <p:spPr bwMode="auto">
            <a:xfrm>
              <a:off x="4013200" y="1838326"/>
              <a:ext cx="190500" cy="1163638"/>
            </a:xfrm>
            <a:custGeom>
              <a:avLst/>
              <a:gdLst>
                <a:gd name="T0" fmla="*/ 104 w 120"/>
                <a:gd name="T1" fmla="*/ 0 h 733"/>
                <a:gd name="T2" fmla="*/ 0 w 120"/>
                <a:gd name="T3" fmla="*/ 733 h 733"/>
                <a:gd name="T4" fmla="*/ 15 w 120"/>
                <a:gd name="T5" fmla="*/ 733 h 733"/>
                <a:gd name="T6" fmla="*/ 120 w 120"/>
                <a:gd name="T7" fmla="*/ 0 h 733"/>
                <a:gd name="T8" fmla="*/ 104 w 120"/>
                <a:gd name="T9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733">
                  <a:moveTo>
                    <a:pt x="104" y="0"/>
                  </a:moveTo>
                  <a:lnTo>
                    <a:pt x="0" y="733"/>
                  </a:lnTo>
                  <a:lnTo>
                    <a:pt x="15" y="733"/>
                  </a:lnTo>
                  <a:lnTo>
                    <a:pt x="120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66"/>
            <p:cNvSpPr/>
            <p:nvPr/>
          </p:nvSpPr>
          <p:spPr bwMode="auto">
            <a:xfrm>
              <a:off x="4049713" y="3125788"/>
              <a:ext cx="977900" cy="1104900"/>
            </a:xfrm>
            <a:custGeom>
              <a:avLst/>
              <a:gdLst>
                <a:gd name="T0" fmla="*/ 0 w 616"/>
                <a:gd name="T1" fmla="*/ 8 h 696"/>
                <a:gd name="T2" fmla="*/ 597 w 616"/>
                <a:gd name="T3" fmla="*/ 696 h 696"/>
                <a:gd name="T4" fmla="*/ 616 w 616"/>
                <a:gd name="T5" fmla="*/ 685 h 696"/>
                <a:gd name="T6" fmla="*/ 19 w 616"/>
                <a:gd name="T7" fmla="*/ 0 h 696"/>
                <a:gd name="T8" fmla="*/ 0 w 616"/>
                <a:gd name="T9" fmla="*/ 8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696">
                  <a:moveTo>
                    <a:pt x="0" y="8"/>
                  </a:moveTo>
                  <a:lnTo>
                    <a:pt x="597" y="696"/>
                  </a:lnTo>
                  <a:lnTo>
                    <a:pt x="616" y="685"/>
                  </a:lnTo>
                  <a:lnTo>
                    <a:pt x="1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67"/>
            <p:cNvSpPr/>
            <p:nvPr/>
          </p:nvSpPr>
          <p:spPr bwMode="auto">
            <a:xfrm>
              <a:off x="1231900" y="4183063"/>
              <a:ext cx="620713" cy="447675"/>
            </a:xfrm>
            <a:custGeom>
              <a:avLst/>
              <a:gdLst>
                <a:gd name="T0" fmla="*/ 0 w 391"/>
                <a:gd name="T1" fmla="*/ 7 h 282"/>
                <a:gd name="T2" fmla="*/ 380 w 391"/>
                <a:gd name="T3" fmla="*/ 282 h 282"/>
                <a:gd name="T4" fmla="*/ 391 w 391"/>
                <a:gd name="T5" fmla="*/ 274 h 282"/>
                <a:gd name="T6" fmla="*/ 8 w 391"/>
                <a:gd name="T7" fmla="*/ 0 h 282"/>
                <a:gd name="T8" fmla="*/ 0 w 391"/>
                <a:gd name="T9" fmla="*/ 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282">
                  <a:moveTo>
                    <a:pt x="0" y="7"/>
                  </a:moveTo>
                  <a:lnTo>
                    <a:pt x="380" y="282"/>
                  </a:lnTo>
                  <a:lnTo>
                    <a:pt x="391" y="274"/>
                  </a:lnTo>
                  <a:lnTo>
                    <a:pt x="8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68"/>
            <p:cNvSpPr/>
            <p:nvPr/>
          </p:nvSpPr>
          <p:spPr bwMode="auto">
            <a:xfrm>
              <a:off x="5027613" y="2870201"/>
              <a:ext cx="122238" cy="1293813"/>
            </a:xfrm>
            <a:custGeom>
              <a:avLst/>
              <a:gdLst>
                <a:gd name="T0" fmla="*/ 70 w 77"/>
                <a:gd name="T1" fmla="*/ 0 h 815"/>
                <a:gd name="T2" fmla="*/ 0 w 77"/>
                <a:gd name="T3" fmla="*/ 815 h 815"/>
                <a:gd name="T4" fmla="*/ 8 w 77"/>
                <a:gd name="T5" fmla="*/ 815 h 815"/>
                <a:gd name="T6" fmla="*/ 77 w 77"/>
                <a:gd name="T7" fmla="*/ 0 h 815"/>
                <a:gd name="T8" fmla="*/ 70 w 77"/>
                <a:gd name="T9" fmla="*/ 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815">
                  <a:moveTo>
                    <a:pt x="70" y="0"/>
                  </a:moveTo>
                  <a:lnTo>
                    <a:pt x="0" y="815"/>
                  </a:lnTo>
                  <a:lnTo>
                    <a:pt x="8" y="815"/>
                  </a:lnTo>
                  <a:lnTo>
                    <a:pt x="77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69"/>
            <p:cNvSpPr/>
            <p:nvPr/>
          </p:nvSpPr>
          <p:spPr bwMode="auto">
            <a:xfrm>
              <a:off x="5070475" y="3579813"/>
              <a:ext cx="528638" cy="603250"/>
            </a:xfrm>
            <a:custGeom>
              <a:avLst/>
              <a:gdLst>
                <a:gd name="T0" fmla="*/ 0 w 333"/>
                <a:gd name="T1" fmla="*/ 372 h 380"/>
                <a:gd name="T2" fmla="*/ 326 w 333"/>
                <a:gd name="T3" fmla="*/ 0 h 380"/>
                <a:gd name="T4" fmla="*/ 333 w 333"/>
                <a:gd name="T5" fmla="*/ 4 h 380"/>
                <a:gd name="T6" fmla="*/ 8 w 333"/>
                <a:gd name="T7" fmla="*/ 380 h 380"/>
                <a:gd name="T8" fmla="*/ 0 w 333"/>
                <a:gd name="T9" fmla="*/ 372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380">
                  <a:moveTo>
                    <a:pt x="0" y="372"/>
                  </a:moveTo>
                  <a:lnTo>
                    <a:pt x="326" y="0"/>
                  </a:lnTo>
                  <a:lnTo>
                    <a:pt x="333" y="4"/>
                  </a:lnTo>
                  <a:lnTo>
                    <a:pt x="8" y="380"/>
                  </a:lnTo>
                  <a:lnTo>
                    <a:pt x="0" y="37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70"/>
            <p:cNvSpPr/>
            <p:nvPr/>
          </p:nvSpPr>
          <p:spPr bwMode="auto">
            <a:xfrm>
              <a:off x="4308475" y="4265613"/>
              <a:ext cx="700088" cy="1044575"/>
            </a:xfrm>
            <a:custGeom>
              <a:avLst/>
              <a:gdLst>
                <a:gd name="T0" fmla="*/ 426 w 441"/>
                <a:gd name="T1" fmla="*/ 0 h 658"/>
                <a:gd name="T2" fmla="*/ 0 w 441"/>
                <a:gd name="T3" fmla="*/ 632 h 658"/>
                <a:gd name="T4" fmla="*/ 0 w 441"/>
                <a:gd name="T5" fmla="*/ 658 h 658"/>
                <a:gd name="T6" fmla="*/ 441 w 441"/>
                <a:gd name="T7" fmla="*/ 15 h 658"/>
                <a:gd name="T8" fmla="*/ 426 w 44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658">
                  <a:moveTo>
                    <a:pt x="426" y="0"/>
                  </a:moveTo>
                  <a:lnTo>
                    <a:pt x="0" y="632"/>
                  </a:lnTo>
                  <a:lnTo>
                    <a:pt x="0" y="658"/>
                  </a:lnTo>
                  <a:lnTo>
                    <a:pt x="441" y="1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71"/>
            <p:cNvSpPr/>
            <p:nvPr/>
          </p:nvSpPr>
          <p:spPr bwMode="auto">
            <a:xfrm>
              <a:off x="3557588" y="4237038"/>
              <a:ext cx="1420813" cy="469900"/>
            </a:xfrm>
            <a:custGeom>
              <a:avLst/>
              <a:gdLst>
                <a:gd name="T0" fmla="*/ 0 w 895"/>
                <a:gd name="T1" fmla="*/ 285 h 296"/>
                <a:gd name="T2" fmla="*/ 895 w 895"/>
                <a:gd name="T3" fmla="*/ 0 h 296"/>
                <a:gd name="T4" fmla="*/ 895 w 895"/>
                <a:gd name="T5" fmla="*/ 11 h 296"/>
                <a:gd name="T6" fmla="*/ 0 w 895"/>
                <a:gd name="T7" fmla="*/ 296 h 296"/>
                <a:gd name="T8" fmla="*/ 0 w 895"/>
                <a:gd name="T9" fmla="*/ 28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5" h="296">
                  <a:moveTo>
                    <a:pt x="0" y="285"/>
                  </a:moveTo>
                  <a:lnTo>
                    <a:pt x="895" y="0"/>
                  </a:lnTo>
                  <a:lnTo>
                    <a:pt x="895" y="11"/>
                  </a:lnTo>
                  <a:lnTo>
                    <a:pt x="0" y="296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72"/>
            <p:cNvSpPr/>
            <p:nvPr/>
          </p:nvSpPr>
          <p:spPr bwMode="auto">
            <a:xfrm>
              <a:off x="1927225" y="4689476"/>
              <a:ext cx="1008063" cy="889000"/>
            </a:xfrm>
            <a:custGeom>
              <a:avLst/>
              <a:gdLst>
                <a:gd name="T0" fmla="*/ 0 w 635"/>
                <a:gd name="T1" fmla="*/ 8 h 560"/>
                <a:gd name="T2" fmla="*/ 628 w 635"/>
                <a:gd name="T3" fmla="*/ 560 h 560"/>
                <a:gd name="T4" fmla="*/ 635 w 635"/>
                <a:gd name="T5" fmla="*/ 560 h 560"/>
                <a:gd name="T6" fmla="*/ 12 w 635"/>
                <a:gd name="T7" fmla="*/ 0 h 560"/>
                <a:gd name="T8" fmla="*/ 0 w 635"/>
                <a:gd name="T9" fmla="*/ 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560">
                  <a:moveTo>
                    <a:pt x="0" y="8"/>
                  </a:moveTo>
                  <a:lnTo>
                    <a:pt x="628" y="560"/>
                  </a:lnTo>
                  <a:lnTo>
                    <a:pt x="635" y="560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73"/>
            <p:cNvSpPr/>
            <p:nvPr/>
          </p:nvSpPr>
          <p:spPr bwMode="auto">
            <a:xfrm>
              <a:off x="4351338" y="4892676"/>
              <a:ext cx="762000" cy="434975"/>
            </a:xfrm>
            <a:custGeom>
              <a:avLst/>
              <a:gdLst>
                <a:gd name="T0" fmla="*/ 0 w 480"/>
                <a:gd name="T1" fmla="*/ 267 h 274"/>
                <a:gd name="T2" fmla="*/ 476 w 480"/>
                <a:gd name="T3" fmla="*/ 0 h 274"/>
                <a:gd name="T4" fmla="*/ 480 w 480"/>
                <a:gd name="T5" fmla="*/ 7 h 274"/>
                <a:gd name="T6" fmla="*/ 4 w 480"/>
                <a:gd name="T7" fmla="*/ 274 h 274"/>
                <a:gd name="T8" fmla="*/ 0 w 480"/>
                <a:gd name="T9" fmla="*/ 26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274">
                  <a:moveTo>
                    <a:pt x="0" y="267"/>
                  </a:moveTo>
                  <a:lnTo>
                    <a:pt x="476" y="0"/>
                  </a:lnTo>
                  <a:lnTo>
                    <a:pt x="480" y="7"/>
                  </a:lnTo>
                  <a:lnTo>
                    <a:pt x="4" y="274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74"/>
            <p:cNvSpPr/>
            <p:nvPr/>
          </p:nvSpPr>
          <p:spPr bwMode="auto">
            <a:xfrm>
              <a:off x="3016250" y="5346701"/>
              <a:ext cx="1247775" cy="273050"/>
            </a:xfrm>
            <a:custGeom>
              <a:avLst/>
              <a:gdLst>
                <a:gd name="T0" fmla="*/ 0 w 786"/>
                <a:gd name="T1" fmla="*/ 157 h 172"/>
                <a:gd name="T2" fmla="*/ 786 w 786"/>
                <a:gd name="T3" fmla="*/ 0 h 172"/>
                <a:gd name="T4" fmla="*/ 786 w 786"/>
                <a:gd name="T5" fmla="*/ 11 h 172"/>
                <a:gd name="T6" fmla="*/ 4 w 786"/>
                <a:gd name="T7" fmla="*/ 172 h 172"/>
                <a:gd name="T8" fmla="*/ 0 w 786"/>
                <a:gd name="T9" fmla="*/ 15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6" h="172">
                  <a:moveTo>
                    <a:pt x="0" y="157"/>
                  </a:moveTo>
                  <a:lnTo>
                    <a:pt x="786" y="0"/>
                  </a:lnTo>
                  <a:lnTo>
                    <a:pt x="786" y="11"/>
                  </a:lnTo>
                  <a:lnTo>
                    <a:pt x="4" y="172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75"/>
            <p:cNvSpPr/>
            <p:nvPr/>
          </p:nvSpPr>
          <p:spPr bwMode="auto">
            <a:xfrm>
              <a:off x="1477963" y="2165351"/>
              <a:ext cx="1125538" cy="942975"/>
            </a:xfrm>
            <a:custGeom>
              <a:avLst/>
              <a:gdLst>
                <a:gd name="T0" fmla="*/ 0 w 709"/>
                <a:gd name="T1" fmla="*/ 587 h 594"/>
                <a:gd name="T2" fmla="*/ 701 w 709"/>
                <a:gd name="T3" fmla="*/ 0 h 594"/>
                <a:gd name="T4" fmla="*/ 709 w 709"/>
                <a:gd name="T5" fmla="*/ 8 h 594"/>
                <a:gd name="T6" fmla="*/ 12 w 709"/>
                <a:gd name="T7" fmla="*/ 594 h 594"/>
                <a:gd name="T8" fmla="*/ 0 w 709"/>
                <a:gd name="T9" fmla="*/ 58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594">
                  <a:moveTo>
                    <a:pt x="0" y="587"/>
                  </a:moveTo>
                  <a:lnTo>
                    <a:pt x="701" y="0"/>
                  </a:lnTo>
                  <a:lnTo>
                    <a:pt x="709" y="8"/>
                  </a:lnTo>
                  <a:lnTo>
                    <a:pt x="12" y="594"/>
                  </a:lnTo>
                  <a:lnTo>
                    <a:pt x="0" y="58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476"/>
            <p:cNvSpPr/>
            <p:nvPr/>
          </p:nvSpPr>
          <p:spPr bwMode="auto">
            <a:xfrm>
              <a:off x="1435100" y="3192463"/>
              <a:ext cx="449263" cy="1408113"/>
            </a:xfrm>
            <a:custGeom>
              <a:avLst/>
              <a:gdLst>
                <a:gd name="T0" fmla="*/ 0 w 283"/>
                <a:gd name="T1" fmla="*/ 4 h 887"/>
                <a:gd name="T2" fmla="*/ 271 w 283"/>
                <a:gd name="T3" fmla="*/ 887 h 887"/>
                <a:gd name="T4" fmla="*/ 283 w 283"/>
                <a:gd name="T5" fmla="*/ 883 h 887"/>
                <a:gd name="T6" fmla="*/ 12 w 283"/>
                <a:gd name="T7" fmla="*/ 0 h 887"/>
                <a:gd name="T8" fmla="*/ 0 w 283"/>
                <a:gd name="T9" fmla="*/ 4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887">
                  <a:moveTo>
                    <a:pt x="0" y="4"/>
                  </a:moveTo>
                  <a:lnTo>
                    <a:pt x="271" y="887"/>
                  </a:lnTo>
                  <a:lnTo>
                    <a:pt x="283" y="883"/>
                  </a:lnTo>
                  <a:lnTo>
                    <a:pt x="1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477"/>
            <p:cNvSpPr/>
            <p:nvPr/>
          </p:nvSpPr>
          <p:spPr bwMode="auto">
            <a:xfrm>
              <a:off x="3502025" y="3060701"/>
              <a:ext cx="515938" cy="1587500"/>
            </a:xfrm>
            <a:custGeom>
              <a:avLst/>
              <a:gdLst>
                <a:gd name="T0" fmla="*/ 314 w 325"/>
                <a:gd name="T1" fmla="*/ 0 h 1000"/>
                <a:gd name="T2" fmla="*/ 0 w 325"/>
                <a:gd name="T3" fmla="*/ 1000 h 1000"/>
                <a:gd name="T4" fmla="*/ 15 w 325"/>
                <a:gd name="T5" fmla="*/ 1000 h 1000"/>
                <a:gd name="T6" fmla="*/ 325 w 325"/>
                <a:gd name="T7" fmla="*/ 11 h 1000"/>
                <a:gd name="T8" fmla="*/ 314 w 325"/>
                <a:gd name="T9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1000">
                  <a:moveTo>
                    <a:pt x="314" y="0"/>
                  </a:moveTo>
                  <a:lnTo>
                    <a:pt x="0" y="1000"/>
                  </a:lnTo>
                  <a:lnTo>
                    <a:pt x="15" y="1000"/>
                  </a:lnTo>
                  <a:lnTo>
                    <a:pt x="325" y="1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478"/>
            <p:cNvSpPr/>
            <p:nvPr/>
          </p:nvSpPr>
          <p:spPr bwMode="auto">
            <a:xfrm>
              <a:off x="1858963" y="1968501"/>
              <a:ext cx="727075" cy="173038"/>
            </a:xfrm>
            <a:custGeom>
              <a:avLst/>
              <a:gdLst>
                <a:gd name="T0" fmla="*/ 0 w 458"/>
                <a:gd name="T1" fmla="*/ 12 h 109"/>
                <a:gd name="T2" fmla="*/ 458 w 458"/>
                <a:gd name="T3" fmla="*/ 109 h 109"/>
                <a:gd name="T4" fmla="*/ 458 w 458"/>
                <a:gd name="T5" fmla="*/ 94 h 109"/>
                <a:gd name="T6" fmla="*/ 8 w 458"/>
                <a:gd name="T7" fmla="*/ 0 h 109"/>
                <a:gd name="T8" fmla="*/ 0 w 458"/>
                <a:gd name="T9" fmla="*/ 1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109">
                  <a:moveTo>
                    <a:pt x="0" y="12"/>
                  </a:moveTo>
                  <a:lnTo>
                    <a:pt x="458" y="109"/>
                  </a:lnTo>
                  <a:lnTo>
                    <a:pt x="458" y="94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79"/>
            <p:cNvSpPr/>
            <p:nvPr/>
          </p:nvSpPr>
          <p:spPr bwMode="auto">
            <a:xfrm>
              <a:off x="4079875" y="2828926"/>
              <a:ext cx="1039813" cy="238125"/>
            </a:xfrm>
            <a:custGeom>
              <a:avLst/>
              <a:gdLst>
                <a:gd name="T0" fmla="*/ 0 w 655"/>
                <a:gd name="T1" fmla="*/ 139 h 150"/>
                <a:gd name="T2" fmla="*/ 647 w 655"/>
                <a:gd name="T3" fmla="*/ 0 h 150"/>
                <a:gd name="T4" fmla="*/ 655 w 655"/>
                <a:gd name="T5" fmla="*/ 11 h 150"/>
                <a:gd name="T6" fmla="*/ 0 w 655"/>
                <a:gd name="T7" fmla="*/ 150 h 150"/>
                <a:gd name="T8" fmla="*/ 0 w 655"/>
                <a:gd name="T9" fmla="*/ 13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150">
                  <a:moveTo>
                    <a:pt x="0" y="139"/>
                  </a:moveTo>
                  <a:lnTo>
                    <a:pt x="647" y="0"/>
                  </a:lnTo>
                  <a:lnTo>
                    <a:pt x="655" y="11"/>
                  </a:lnTo>
                  <a:lnTo>
                    <a:pt x="0" y="15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480"/>
            <p:cNvSpPr/>
            <p:nvPr/>
          </p:nvSpPr>
          <p:spPr bwMode="auto">
            <a:xfrm>
              <a:off x="3521075" y="4737101"/>
              <a:ext cx="749300" cy="579438"/>
            </a:xfrm>
            <a:custGeom>
              <a:avLst/>
              <a:gdLst>
                <a:gd name="T0" fmla="*/ 0 w 472"/>
                <a:gd name="T1" fmla="*/ 8 h 365"/>
                <a:gd name="T2" fmla="*/ 472 w 472"/>
                <a:gd name="T3" fmla="*/ 365 h 365"/>
                <a:gd name="T4" fmla="*/ 472 w 472"/>
                <a:gd name="T5" fmla="*/ 354 h 365"/>
                <a:gd name="T6" fmla="*/ 11 w 472"/>
                <a:gd name="T7" fmla="*/ 0 h 365"/>
                <a:gd name="T8" fmla="*/ 0 w 472"/>
                <a:gd name="T9" fmla="*/ 8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65">
                  <a:moveTo>
                    <a:pt x="0" y="8"/>
                  </a:moveTo>
                  <a:lnTo>
                    <a:pt x="472" y="365"/>
                  </a:lnTo>
                  <a:lnTo>
                    <a:pt x="472" y="354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81"/>
            <p:cNvSpPr/>
            <p:nvPr/>
          </p:nvSpPr>
          <p:spPr bwMode="auto">
            <a:xfrm>
              <a:off x="3003550" y="4767263"/>
              <a:ext cx="461963" cy="800100"/>
            </a:xfrm>
            <a:custGeom>
              <a:avLst/>
              <a:gdLst>
                <a:gd name="T0" fmla="*/ 0 w 291"/>
                <a:gd name="T1" fmla="*/ 500 h 504"/>
                <a:gd name="T2" fmla="*/ 279 w 291"/>
                <a:gd name="T3" fmla="*/ 0 h 504"/>
                <a:gd name="T4" fmla="*/ 291 w 291"/>
                <a:gd name="T5" fmla="*/ 0 h 504"/>
                <a:gd name="T6" fmla="*/ 8 w 291"/>
                <a:gd name="T7" fmla="*/ 504 h 504"/>
                <a:gd name="T8" fmla="*/ 0 w 291"/>
                <a:gd name="T9" fmla="*/ 50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504">
                  <a:moveTo>
                    <a:pt x="0" y="500"/>
                  </a:moveTo>
                  <a:lnTo>
                    <a:pt x="279" y="0"/>
                  </a:lnTo>
                  <a:lnTo>
                    <a:pt x="291" y="0"/>
                  </a:lnTo>
                  <a:lnTo>
                    <a:pt x="8" y="504"/>
                  </a:lnTo>
                  <a:lnTo>
                    <a:pt x="0" y="50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Rectangle 482"/>
            <p:cNvSpPr>
              <a:spLocks noChangeArrowheads="1"/>
            </p:cNvSpPr>
            <p:nvPr/>
          </p:nvSpPr>
          <p:spPr bwMode="auto">
            <a:xfrm>
              <a:off x="1884363" y="4713288"/>
              <a:ext cx="12700" cy="441325"/>
            </a:xfrm>
            <a:prstGeom prst="rect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83"/>
            <p:cNvSpPr/>
            <p:nvPr/>
          </p:nvSpPr>
          <p:spPr bwMode="auto">
            <a:xfrm>
              <a:off x="2524125" y="3579813"/>
              <a:ext cx="915988" cy="1092200"/>
            </a:xfrm>
            <a:custGeom>
              <a:avLst/>
              <a:gdLst>
                <a:gd name="T0" fmla="*/ 0 w 577"/>
                <a:gd name="T1" fmla="*/ 11 h 688"/>
                <a:gd name="T2" fmla="*/ 569 w 577"/>
                <a:gd name="T3" fmla="*/ 688 h 688"/>
                <a:gd name="T4" fmla="*/ 577 w 577"/>
                <a:gd name="T5" fmla="*/ 680 h 688"/>
                <a:gd name="T6" fmla="*/ 11 w 577"/>
                <a:gd name="T7" fmla="*/ 0 h 688"/>
                <a:gd name="T8" fmla="*/ 0 w 577"/>
                <a:gd name="T9" fmla="*/ 1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688">
                  <a:moveTo>
                    <a:pt x="0" y="11"/>
                  </a:moveTo>
                  <a:lnTo>
                    <a:pt x="569" y="688"/>
                  </a:lnTo>
                  <a:lnTo>
                    <a:pt x="577" y="680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5" name="文本占位符 81"/>
          <p:cNvSpPr>
            <a:spLocks noGrp="1"/>
          </p:cNvSpPr>
          <p:nvPr>
            <p:ph type="body" sz="quarter" idx="10" hasCustomPrompt="1"/>
          </p:nvPr>
        </p:nvSpPr>
        <p:spPr>
          <a:xfrm>
            <a:off x="6018211" y="2986346"/>
            <a:ext cx="555159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编辑母版文本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71713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71713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343578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427984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57645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41391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42051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56119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273239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98323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7"/>
          <p:cNvSpPr txBox="1"/>
          <p:nvPr userDrawn="1"/>
        </p:nvSpPr>
        <p:spPr>
          <a:xfrm>
            <a:off x="2366203" y="1083837"/>
            <a:ext cx="194627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7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endParaRPr lang="zh-CN" altLang="en-US" sz="287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4" name="组合 3"/>
          <p:cNvGrpSpPr/>
          <p:nvPr userDrawn="1"/>
        </p:nvGrpSpPr>
        <p:grpSpPr>
          <a:xfrm>
            <a:off x="1127125" y="1366838"/>
            <a:ext cx="4546600" cy="4295775"/>
            <a:chOff x="1127125" y="1366838"/>
            <a:chExt cx="4546600" cy="4295775"/>
          </a:xfrm>
        </p:grpSpPr>
        <p:sp>
          <p:nvSpPr>
            <p:cNvPr id="5" name="Freeform 414"/>
            <p:cNvSpPr/>
            <p:nvPr/>
          </p:nvSpPr>
          <p:spPr bwMode="auto">
            <a:xfrm>
              <a:off x="5156200" y="2249488"/>
              <a:ext cx="455613" cy="1247775"/>
            </a:xfrm>
            <a:custGeom>
              <a:avLst/>
              <a:gdLst>
                <a:gd name="T0" fmla="*/ 12 w 287"/>
                <a:gd name="T1" fmla="*/ 0 h 786"/>
                <a:gd name="T2" fmla="*/ 287 w 287"/>
                <a:gd name="T3" fmla="*/ 786 h 786"/>
                <a:gd name="T4" fmla="*/ 272 w 287"/>
                <a:gd name="T5" fmla="*/ 786 h 786"/>
                <a:gd name="T6" fmla="*/ 0 w 287"/>
                <a:gd name="T7" fmla="*/ 11 h 786"/>
                <a:gd name="T8" fmla="*/ 12 w 287"/>
                <a:gd name="T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786">
                  <a:moveTo>
                    <a:pt x="12" y="0"/>
                  </a:moveTo>
                  <a:lnTo>
                    <a:pt x="287" y="786"/>
                  </a:lnTo>
                  <a:lnTo>
                    <a:pt x="272" y="786"/>
                  </a:lnTo>
                  <a:lnTo>
                    <a:pt x="0" y="11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Freeform 415"/>
            <p:cNvSpPr/>
            <p:nvPr/>
          </p:nvSpPr>
          <p:spPr bwMode="auto">
            <a:xfrm>
              <a:off x="5149850" y="2255838"/>
              <a:ext cx="12700" cy="506413"/>
            </a:xfrm>
            <a:custGeom>
              <a:avLst/>
              <a:gdLst>
                <a:gd name="T0" fmla="*/ 0 w 8"/>
                <a:gd name="T1" fmla="*/ 0 h 319"/>
                <a:gd name="T2" fmla="*/ 0 w 8"/>
                <a:gd name="T3" fmla="*/ 319 h 319"/>
                <a:gd name="T4" fmla="*/ 8 w 8"/>
                <a:gd name="T5" fmla="*/ 319 h 319"/>
                <a:gd name="T6" fmla="*/ 8 w 8"/>
                <a:gd name="T7" fmla="*/ 11 h 319"/>
                <a:gd name="T8" fmla="*/ 0 w 8"/>
                <a:gd name="T9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19">
                  <a:moveTo>
                    <a:pt x="0" y="0"/>
                  </a:moveTo>
                  <a:lnTo>
                    <a:pt x="0" y="319"/>
                  </a:lnTo>
                  <a:lnTo>
                    <a:pt x="8" y="319"/>
                  </a:lnTo>
                  <a:lnTo>
                    <a:pt x="8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Rectangle 416"/>
            <p:cNvSpPr>
              <a:spLocks noChangeArrowheads="1"/>
            </p:cNvSpPr>
            <p:nvPr/>
          </p:nvSpPr>
          <p:spPr bwMode="auto">
            <a:xfrm>
              <a:off x="3016250" y="5619751"/>
              <a:ext cx="971550" cy="19050"/>
            </a:xfrm>
            <a:prstGeom prst="rect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417"/>
            <p:cNvSpPr/>
            <p:nvPr/>
          </p:nvSpPr>
          <p:spPr bwMode="auto">
            <a:xfrm>
              <a:off x="1231900" y="2989263"/>
              <a:ext cx="160338" cy="136525"/>
            </a:xfrm>
            <a:custGeom>
              <a:avLst/>
              <a:gdLst>
                <a:gd name="T0" fmla="*/ 0 w 101"/>
                <a:gd name="T1" fmla="*/ 8 h 86"/>
                <a:gd name="T2" fmla="*/ 89 w 101"/>
                <a:gd name="T3" fmla="*/ 86 h 86"/>
                <a:gd name="T4" fmla="*/ 101 w 101"/>
                <a:gd name="T5" fmla="*/ 71 h 86"/>
                <a:gd name="T6" fmla="*/ 8 w 101"/>
                <a:gd name="T7" fmla="*/ 0 h 86"/>
                <a:gd name="T8" fmla="*/ 0 w 101"/>
                <a:gd name="T9" fmla="*/ 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86">
                  <a:moveTo>
                    <a:pt x="0" y="8"/>
                  </a:moveTo>
                  <a:lnTo>
                    <a:pt x="89" y="86"/>
                  </a:lnTo>
                  <a:lnTo>
                    <a:pt x="101" y="71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418"/>
            <p:cNvSpPr/>
            <p:nvPr/>
          </p:nvSpPr>
          <p:spPr bwMode="auto">
            <a:xfrm>
              <a:off x="2498725" y="2136776"/>
              <a:ext cx="136525" cy="1335088"/>
            </a:xfrm>
            <a:custGeom>
              <a:avLst/>
              <a:gdLst>
                <a:gd name="T0" fmla="*/ 78 w 86"/>
                <a:gd name="T1" fmla="*/ 0 h 841"/>
                <a:gd name="T2" fmla="*/ 0 w 86"/>
                <a:gd name="T3" fmla="*/ 841 h 841"/>
                <a:gd name="T4" fmla="*/ 8 w 86"/>
                <a:gd name="T5" fmla="*/ 841 h 841"/>
                <a:gd name="T6" fmla="*/ 86 w 86"/>
                <a:gd name="T7" fmla="*/ 0 h 841"/>
                <a:gd name="T8" fmla="*/ 78 w 86"/>
                <a:gd name="T9" fmla="*/ 0 h 8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841">
                  <a:moveTo>
                    <a:pt x="78" y="0"/>
                  </a:moveTo>
                  <a:lnTo>
                    <a:pt x="0" y="841"/>
                  </a:lnTo>
                  <a:lnTo>
                    <a:pt x="8" y="841"/>
                  </a:lnTo>
                  <a:lnTo>
                    <a:pt x="86" y="0"/>
                  </a:lnTo>
                  <a:lnTo>
                    <a:pt x="78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419"/>
            <p:cNvSpPr/>
            <p:nvPr/>
          </p:nvSpPr>
          <p:spPr bwMode="auto">
            <a:xfrm>
              <a:off x="5175250" y="2870201"/>
              <a:ext cx="412750" cy="627063"/>
            </a:xfrm>
            <a:custGeom>
              <a:avLst/>
              <a:gdLst>
                <a:gd name="T0" fmla="*/ 0 w 260"/>
                <a:gd name="T1" fmla="*/ 0 h 395"/>
                <a:gd name="T2" fmla="*/ 248 w 260"/>
                <a:gd name="T3" fmla="*/ 395 h 395"/>
                <a:gd name="T4" fmla="*/ 260 w 260"/>
                <a:gd name="T5" fmla="*/ 395 h 395"/>
                <a:gd name="T6" fmla="*/ 12 w 260"/>
                <a:gd name="T7" fmla="*/ 0 h 395"/>
                <a:gd name="T8" fmla="*/ 0 w 260"/>
                <a:gd name="T9" fmla="*/ 0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0" h="395">
                  <a:moveTo>
                    <a:pt x="0" y="0"/>
                  </a:moveTo>
                  <a:lnTo>
                    <a:pt x="248" y="395"/>
                  </a:lnTo>
                  <a:lnTo>
                    <a:pt x="260" y="395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420"/>
            <p:cNvSpPr/>
            <p:nvPr/>
          </p:nvSpPr>
          <p:spPr bwMode="auto">
            <a:xfrm>
              <a:off x="2554288" y="3084513"/>
              <a:ext cx="1409700" cy="454025"/>
            </a:xfrm>
            <a:custGeom>
              <a:avLst/>
              <a:gdLst>
                <a:gd name="T0" fmla="*/ 0 w 888"/>
                <a:gd name="T1" fmla="*/ 278 h 286"/>
                <a:gd name="T2" fmla="*/ 880 w 888"/>
                <a:gd name="T3" fmla="*/ 0 h 286"/>
                <a:gd name="T4" fmla="*/ 888 w 888"/>
                <a:gd name="T5" fmla="*/ 11 h 286"/>
                <a:gd name="T6" fmla="*/ 4 w 888"/>
                <a:gd name="T7" fmla="*/ 286 h 286"/>
                <a:gd name="T8" fmla="*/ 0 w 888"/>
                <a:gd name="T9" fmla="*/ 278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8" h="286">
                  <a:moveTo>
                    <a:pt x="0" y="278"/>
                  </a:moveTo>
                  <a:lnTo>
                    <a:pt x="880" y="0"/>
                  </a:lnTo>
                  <a:lnTo>
                    <a:pt x="888" y="11"/>
                  </a:lnTo>
                  <a:lnTo>
                    <a:pt x="4" y="286"/>
                  </a:lnTo>
                  <a:lnTo>
                    <a:pt x="0" y="27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421"/>
            <p:cNvSpPr/>
            <p:nvPr/>
          </p:nvSpPr>
          <p:spPr bwMode="auto">
            <a:xfrm>
              <a:off x="1458913" y="3162301"/>
              <a:ext cx="973138" cy="363538"/>
            </a:xfrm>
            <a:custGeom>
              <a:avLst/>
              <a:gdLst>
                <a:gd name="T0" fmla="*/ 0 w 613"/>
                <a:gd name="T1" fmla="*/ 8 h 229"/>
                <a:gd name="T2" fmla="*/ 613 w 613"/>
                <a:gd name="T3" fmla="*/ 229 h 229"/>
                <a:gd name="T4" fmla="*/ 613 w 613"/>
                <a:gd name="T5" fmla="*/ 226 h 229"/>
                <a:gd name="T6" fmla="*/ 16 w 613"/>
                <a:gd name="T7" fmla="*/ 0 h 229"/>
                <a:gd name="T8" fmla="*/ 0 w 613"/>
                <a:gd name="T9" fmla="*/ 8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229">
                  <a:moveTo>
                    <a:pt x="0" y="8"/>
                  </a:moveTo>
                  <a:lnTo>
                    <a:pt x="613" y="229"/>
                  </a:lnTo>
                  <a:lnTo>
                    <a:pt x="613" y="226"/>
                  </a:lnTo>
                  <a:lnTo>
                    <a:pt x="16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422"/>
            <p:cNvSpPr/>
            <p:nvPr/>
          </p:nvSpPr>
          <p:spPr bwMode="auto">
            <a:xfrm>
              <a:off x="1927225" y="3586163"/>
              <a:ext cx="547688" cy="1014413"/>
            </a:xfrm>
            <a:custGeom>
              <a:avLst/>
              <a:gdLst>
                <a:gd name="T0" fmla="*/ 341 w 345"/>
                <a:gd name="T1" fmla="*/ 0 h 639"/>
                <a:gd name="T2" fmla="*/ 0 w 345"/>
                <a:gd name="T3" fmla="*/ 639 h 639"/>
                <a:gd name="T4" fmla="*/ 12 w 345"/>
                <a:gd name="T5" fmla="*/ 639 h 639"/>
                <a:gd name="T6" fmla="*/ 345 w 345"/>
                <a:gd name="T7" fmla="*/ 7 h 639"/>
                <a:gd name="T8" fmla="*/ 341 w 345"/>
                <a:gd name="T9" fmla="*/ 0 h 6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639">
                  <a:moveTo>
                    <a:pt x="341" y="0"/>
                  </a:moveTo>
                  <a:lnTo>
                    <a:pt x="0" y="639"/>
                  </a:lnTo>
                  <a:lnTo>
                    <a:pt x="12" y="639"/>
                  </a:lnTo>
                  <a:lnTo>
                    <a:pt x="345" y="7"/>
                  </a:lnTo>
                  <a:lnTo>
                    <a:pt x="341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423"/>
            <p:cNvSpPr/>
            <p:nvPr/>
          </p:nvSpPr>
          <p:spPr bwMode="auto">
            <a:xfrm>
              <a:off x="5027613" y="4265613"/>
              <a:ext cx="122238" cy="566738"/>
            </a:xfrm>
            <a:custGeom>
              <a:avLst/>
              <a:gdLst>
                <a:gd name="T0" fmla="*/ 0 w 77"/>
                <a:gd name="T1" fmla="*/ 0 h 357"/>
                <a:gd name="T2" fmla="*/ 66 w 77"/>
                <a:gd name="T3" fmla="*/ 357 h 357"/>
                <a:gd name="T4" fmla="*/ 77 w 77"/>
                <a:gd name="T5" fmla="*/ 357 h 357"/>
                <a:gd name="T6" fmla="*/ 12 w 77"/>
                <a:gd name="T7" fmla="*/ 0 h 357"/>
                <a:gd name="T8" fmla="*/ 0 w 77"/>
                <a:gd name="T9" fmla="*/ 0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357">
                  <a:moveTo>
                    <a:pt x="0" y="0"/>
                  </a:moveTo>
                  <a:lnTo>
                    <a:pt x="66" y="357"/>
                  </a:lnTo>
                  <a:lnTo>
                    <a:pt x="77" y="357"/>
                  </a:lnTo>
                  <a:lnTo>
                    <a:pt x="1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424"/>
            <p:cNvSpPr/>
            <p:nvPr/>
          </p:nvSpPr>
          <p:spPr bwMode="auto">
            <a:xfrm>
              <a:off x="1951038" y="4654551"/>
              <a:ext cx="1465263" cy="65088"/>
            </a:xfrm>
            <a:custGeom>
              <a:avLst/>
              <a:gdLst>
                <a:gd name="T0" fmla="*/ 0 w 923"/>
                <a:gd name="T1" fmla="*/ 0 h 41"/>
                <a:gd name="T2" fmla="*/ 923 w 923"/>
                <a:gd name="T3" fmla="*/ 30 h 41"/>
                <a:gd name="T4" fmla="*/ 923 w 923"/>
                <a:gd name="T5" fmla="*/ 41 h 41"/>
                <a:gd name="T6" fmla="*/ 0 w 923"/>
                <a:gd name="T7" fmla="*/ 11 h 41"/>
                <a:gd name="T8" fmla="*/ 0 w 92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3" h="41">
                  <a:moveTo>
                    <a:pt x="0" y="0"/>
                  </a:moveTo>
                  <a:lnTo>
                    <a:pt x="923" y="30"/>
                  </a:lnTo>
                  <a:lnTo>
                    <a:pt x="923" y="41"/>
                  </a:lnTo>
                  <a:lnTo>
                    <a:pt x="0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425"/>
            <p:cNvSpPr/>
            <p:nvPr/>
          </p:nvSpPr>
          <p:spPr bwMode="auto">
            <a:xfrm>
              <a:off x="4056063" y="5370513"/>
              <a:ext cx="227013" cy="207963"/>
            </a:xfrm>
            <a:custGeom>
              <a:avLst/>
              <a:gdLst>
                <a:gd name="T0" fmla="*/ 143 w 143"/>
                <a:gd name="T1" fmla="*/ 0 h 131"/>
                <a:gd name="T2" fmla="*/ 0 w 143"/>
                <a:gd name="T3" fmla="*/ 124 h 131"/>
                <a:gd name="T4" fmla="*/ 7 w 143"/>
                <a:gd name="T5" fmla="*/ 131 h 131"/>
                <a:gd name="T6" fmla="*/ 143 w 143"/>
                <a:gd name="T7" fmla="*/ 7 h 131"/>
                <a:gd name="T8" fmla="*/ 143 w 143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31">
                  <a:moveTo>
                    <a:pt x="143" y="0"/>
                  </a:moveTo>
                  <a:lnTo>
                    <a:pt x="0" y="124"/>
                  </a:lnTo>
                  <a:lnTo>
                    <a:pt x="7" y="131"/>
                  </a:lnTo>
                  <a:lnTo>
                    <a:pt x="143" y="7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Oval 426"/>
            <p:cNvSpPr>
              <a:spLocks noChangeArrowheads="1"/>
            </p:cNvSpPr>
            <p:nvPr/>
          </p:nvSpPr>
          <p:spPr bwMode="auto">
            <a:xfrm>
              <a:off x="1760538" y="1909763"/>
              <a:ext cx="117475" cy="1127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Oval 427"/>
            <p:cNvSpPr>
              <a:spLocks noChangeArrowheads="1"/>
            </p:cNvSpPr>
            <p:nvPr/>
          </p:nvSpPr>
          <p:spPr bwMode="auto">
            <a:xfrm>
              <a:off x="2586038" y="2076451"/>
              <a:ext cx="128588" cy="1254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Oval 428"/>
            <p:cNvSpPr>
              <a:spLocks noChangeArrowheads="1"/>
            </p:cNvSpPr>
            <p:nvPr/>
          </p:nvSpPr>
          <p:spPr bwMode="auto">
            <a:xfrm>
              <a:off x="2954338" y="1366838"/>
              <a:ext cx="123825" cy="11906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Oval 429"/>
            <p:cNvSpPr>
              <a:spLocks noChangeArrowheads="1"/>
            </p:cNvSpPr>
            <p:nvPr/>
          </p:nvSpPr>
          <p:spPr bwMode="auto">
            <a:xfrm>
              <a:off x="4129088" y="1719263"/>
              <a:ext cx="130175" cy="1238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Oval 430"/>
            <p:cNvSpPr>
              <a:spLocks noChangeArrowheads="1"/>
            </p:cNvSpPr>
            <p:nvPr/>
          </p:nvSpPr>
          <p:spPr bwMode="auto">
            <a:xfrm>
              <a:off x="4959350" y="4152901"/>
              <a:ext cx="136525" cy="1365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Oval 431"/>
            <p:cNvSpPr>
              <a:spLocks noChangeArrowheads="1"/>
            </p:cNvSpPr>
            <p:nvPr/>
          </p:nvSpPr>
          <p:spPr bwMode="auto">
            <a:xfrm>
              <a:off x="3932238" y="2995613"/>
              <a:ext cx="166688" cy="15557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Oval 432"/>
            <p:cNvSpPr>
              <a:spLocks noChangeArrowheads="1"/>
            </p:cNvSpPr>
            <p:nvPr/>
          </p:nvSpPr>
          <p:spPr bwMode="auto">
            <a:xfrm>
              <a:off x="5083175" y="2141538"/>
              <a:ext cx="128588" cy="1254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Oval 433"/>
            <p:cNvSpPr>
              <a:spLocks noChangeArrowheads="1"/>
            </p:cNvSpPr>
            <p:nvPr/>
          </p:nvSpPr>
          <p:spPr bwMode="auto">
            <a:xfrm>
              <a:off x="5095875" y="2744788"/>
              <a:ext cx="141288" cy="1365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Oval 434"/>
            <p:cNvSpPr>
              <a:spLocks noChangeArrowheads="1"/>
            </p:cNvSpPr>
            <p:nvPr/>
          </p:nvSpPr>
          <p:spPr bwMode="auto">
            <a:xfrm>
              <a:off x="5549900" y="3484563"/>
              <a:ext cx="123825" cy="11906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Oval 435"/>
            <p:cNvSpPr>
              <a:spLocks noChangeArrowheads="1"/>
            </p:cNvSpPr>
            <p:nvPr/>
          </p:nvSpPr>
          <p:spPr bwMode="auto">
            <a:xfrm>
              <a:off x="3968750" y="5548313"/>
              <a:ext cx="111125" cy="11430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Oval 436"/>
            <p:cNvSpPr>
              <a:spLocks noChangeArrowheads="1"/>
            </p:cNvSpPr>
            <p:nvPr/>
          </p:nvSpPr>
          <p:spPr bwMode="auto">
            <a:xfrm>
              <a:off x="4252913" y="5286376"/>
              <a:ext cx="109538" cy="1079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Oval 437"/>
            <p:cNvSpPr>
              <a:spLocks noChangeArrowheads="1"/>
            </p:cNvSpPr>
            <p:nvPr/>
          </p:nvSpPr>
          <p:spPr bwMode="auto">
            <a:xfrm>
              <a:off x="5095875" y="4821238"/>
              <a:ext cx="115888" cy="1127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Oval 438"/>
            <p:cNvSpPr>
              <a:spLocks noChangeArrowheads="1"/>
            </p:cNvSpPr>
            <p:nvPr/>
          </p:nvSpPr>
          <p:spPr bwMode="auto">
            <a:xfrm>
              <a:off x="1127125" y="4098926"/>
              <a:ext cx="134938" cy="1254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Oval 439"/>
            <p:cNvSpPr>
              <a:spLocks noChangeArrowheads="1"/>
            </p:cNvSpPr>
            <p:nvPr/>
          </p:nvSpPr>
          <p:spPr bwMode="auto">
            <a:xfrm>
              <a:off x="1822450" y="5143501"/>
              <a:ext cx="111125" cy="1127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Oval 440"/>
            <p:cNvSpPr>
              <a:spLocks noChangeArrowheads="1"/>
            </p:cNvSpPr>
            <p:nvPr/>
          </p:nvSpPr>
          <p:spPr bwMode="auto">
            <a:xfrm>
              <a:off x="1822450" y="4583113"/>
              <a:ext cx="141288" cy="1365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Oval 441"/>
            <p:cNvSpPr>
              <a:spLocks noChangeArrowheads="1"/>
            </p:cNvSpPr>
            <p:nvPr/>
          </p:nvSpPr>
          <p:spPr bwMode="auto">
            <a:xfrm>
              <a:off x="1127125" y="2894013"/>
              <a:ext cx="134938" cy="1254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Oval 442"/>
            <p:cNvSpPr>
              <a:spLocks noChangeArrowheads="1"/>
            </p:cNvSpPr>
            <p:nvPr/>
          </p:nvSpPr>
          <p:spPr bwMode="auto">
            <a:xfrm>
              <a:off x="2917825" y="5543551"/>
              <a:ext cx="115888" cy="1127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Oval 443"/>
            <p:cNvSpPr>
              <a:spLocks noChangeArrowheads="1"/>
            </p:cNvSpPr>
            <p:nvPr/>
          </p:nvSpPr>
          <p:spPr bwMode="auto">
            <a:xfrm>
              <a:off x="1360488" y="3067051"/>
              <a:ext cx="142875" cy="1365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Oval 444"/>
            <p:cNvSpPr>
              <a:spLocks noChangeArrowheads="1"/>
            </p:cNvSpPr>
            <p:nvPr/>
          </p:nvSpPr>
          <p:spPr bwMode="auto">
            <a:xfrm>
              <a:off x="2413000" y="3467101"/>
              <a:ext cx="153988" cy="1492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Oval 445"/>
            <p:cNvSpPr>
              <a:spLocks noChangeArrowheads="1"/>
            </p:cNvSpPr>
            <p:nvPr/>
          </p:nvSpPr>
          <p:spPr bwMode="auto">
            <a:xfrm>
              <a:off x="3403600" y="4635501"/>
              <a:ext cx="153988" cy="1492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Oval 446"/>
            <p:cNvSpPr>
              <a:spLocks noChangeArrowheads="1"/>
            </p:cNvSpPr>
            <p:nvPr/>
          </p:nvSpPr>
          <p:spPr bwMode="auto">
            <a:xfrm>
              <a:off x="3951288" y="1431926"/>
              <a:ext cx="115888" cy="11430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447"/>
            <p:cNvSpPr/>
            <p:nvPr/>
          </p:nvSpPr>
          <p:spPr bwMode="auto">
            <a:xfrm>
              <a:off x="1858963" y="1438276"/>
              <a:ext cx="1120775" cy="519113"/>
            </a:xfrm>
            <a:custGeom>
              <a:avLst/>
              <a:gdLst>
                <a:gd name="T0" fmla="*/ 0 w 706"/>
                <a:gd name="T1" fmla="*/ 316 h 327"/>
                <a:gd name="T2" fmla="*/ 698 w 706"/>
                <a:gd name="T3" fmla="*/ 0 h 327"/>
                <a:gd name="T4" fmla="*/ 706 w 706"/>
                <a:gd name="T5" fmla="*/ 11 h 327"/>
                <a:gd name="T6" fmla="*/ 8 w 706"/>
                <a:gd name="T7" fmla="*/ 327 h 327"/>
                <a:gd name="T8" fmla="*/ 0 w 706"/>
                <a:gd name="T9" fmla="*/ 316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6" h="327">
                  <a:moveTo>
                    <a:pt x="0" y="316"/>
                  </a:moveTo>
                  <a:lnTo>
                    <a:pt x="698" y="0"/>
                  </a:lnTo>
                  <a:lnTo>
                    <a:pt x="706" y="11"/>
                  </a:lnTo>
                  <a:lnTo>
                    <a:pt x="8" y="327"/>
                  </a:lnTo>
                  <a:lnTo>
                    <a:pt x="0" y="316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448"/>
            <p:cNvSpPr/>
            <p:nvPr/>
          </p:nvSpPr>
          <p:spPr bwMode="auto">
            <a:xfrm>
              <a:off x="3065463" y="1425576"/>
              <a:ext cx="892175" cy="77788"/>
            </a:xfrm>
            <a:custGeom>
              <a:avLst/>
              <a:gdLst>
                <a:gd name="T0" fmla="*/ 0 w 562"/>
                <a:gd name="T1" fmla="*/ 0 h 49"/>
                <a:gd name="T2" fmla="*/ 562 w 562"/>
                <a:gd name="T3" fmla="*/ 38 h 49"/>
                <a:gd name="T4" fmla="*/ 562 w 562"/>
                <a:gd name="T5" fmla="*/ 49 h 49"/>
                <a:gd name="T6" fmla="*/ 0 w 562"/>
                <a:gd name="T7" fmla="*/ 12 h 49"/>
                <a:gd name="T8" fmla="*/ 0 w 562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49">
                  <a:moveTo>
                    <a:pt x="0" y="0"/>
                  </a:moveTo>
                  <a:lnTo>
                    <a:pt x="562" y="38"/>
                  </a:lnTo>
                  <a:lnTo>
                    <a:pt x="562" y="49"/>
                  </a:lnTo>
                  <a:lnTo>
                    <a:pt x="0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449"/>
            <p:cNvSpPr/>
            <p:nvPr/>
          </p:nvSpPr>
          <p:spPr bwMode="auto">
            <a:xfrm>
              <a:off x="3065463" y="1438276"/>
              <a:ext cx="1076325" cy="346075"/>
            </a:xfrm>
            <a:custGeom>
              <a:avLst/>
              <a:gdLst>
                <a:gd name="T0" fmla="*/ 0 w 678"/>
                <a:gd name="T1" fmla="*/ 7 h 218"/>
                <a:gd name="T2" fmla="*/ 678 w 678"/>
                <a:gd name="T3" fmla="*/ 218 h 218"/>
                <a:gd name="T4" fmla="*/ 678 w 678"/>
                <a:gd name="T5" fmla="*/ 207 h 218"/>
                <a:gd name="T6" fmla="*/ 0 w 678"/>
                <a:gd name="T7" fmla="*/ 0 h 218"/>
                <a:gd name="T8" fmla="*/ 0 w 678"/>
                <a:gd name="T9" fmla="*/ 7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8" h="218">
                  <a:moveTo>
                    <a:pt x="0" y="7"/>
                  </a:moveTo>
                  <a:lnTo>
                    <a:pt x="678" y="218"/>
                  </a:lnTo>
                  <a:lnTo>
                    <a:pt x="678" y="207"/>
                  </a:ln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450"/>
            <p:cNvSpPr/>
            <p:nvPr/>
          </p:nvSpPr>
          <p:spPr bwMode="auto">
            <a:xfrm>
              <a:off x="4037013" y="1520826"/>
              <a:ext cx="1063625" cy="681038"/>
            </a:xfrm>
            <a:custGeom>
              <a:avLst/>
              <a:gdLst>
                <a:gd name="T0" fmla="*/ 0 w 670"/>
                <a:gd name="T1" fmla="*/ 12 h 429"/>
                <a:gd name="T2" fmla="*/ 663 w 670"/>
                <a:gd name="T3" fmla="*/ 429 h 429"/>
                <a:gd name="T4" fmla="*/ 670 w 670"/>
                <a:gd name="T5" fmla="*/ 421 h 429"/>
                <a:gd name="T6" fmla="*/ 8 w 670"/>
                <a:gd name="T7" fmla="*/ 0 h 429"/>
                <a:gd name="T8" fmla="*/ 0 w 670"/>
                <a:gd name="T9" fmla="*/ 12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0" h="429">
                  <a:moveTo>
                    <a:pt x="0" y="12"/>
                  </a:moveTo>
                  <a:lnTo>
                    <a:pt x="663" y="429"/>
                  </a:lnTo>
                  <a:lnTo>
                    <a:pt x="670" y="421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451"/>
            <p:cNvSpPr/>
            <p:nvPr/>
          </p:nvSpPr>
          <p:spPr bwMode="auto">
            <a:xfrm>
              <a:off x="5162550" y="3586163"/>
              <a:ext cx="455613" cy="1246188"/>
            </a:xfrm>
            <a:custGeom>
              <a:avLst/>
              <a:gdLst>
                <a:gd name="T0" fmla="*/ 287 w 287"/>
                <a:gd name="T1" fmla="*/ 0 h 785"/>
                <a:gd name="T2" fmla="*/ 12 w 287"/>
                <a:gd name="T3" fmla="*/ 785 h 785"/>
                <a:gd name="T4" fmla="*/ 0 w 287"/>
                <a:gd name="T5" fmla="*/ 785 h 785"/>
                <a:gd name="T6" fmla="*/ 275 w 287"/>
                <a:gd name="T7" fmla="*/ 0 h 785"/>
                <a:gd name="T8" fmla="*/ 287 w 287"/>
                <a:gd name="T9" fmla="*/ 0 h 7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7" h="785">
                  <a:moveTo>
                    <a:pt x="287" y="0"/>
                  </a:moveTo>
                  <a:lnTo>
                    <a:pt x="12" y="785"/>
                  </a:lnTo>
                  <a:lnTo>
                    <a:pt x="0" y="785"/>
                  </a:lnTo>
                  <a:lnTo>
                    <a:pt x="275" y="0"/>
                  </a:lnTo>
                  <a:lnTo>
                    <a:pt x="287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452"/>
            <p:cNvSpPr/>
            <p:nvPr/>
          </p:nvSpPr>
          <p:spPr bwMode="auto">
            <a:xfrm>
              <a:off x="4067175" y="4910138"/>
              <a:ext cx="1058863" cy="685800"/>
            </a:xfrm>
            <a:custGeom>
              <a:avLst/>
              <a:gdLst>
                <a:gd name="T0" fmla="*/ 0 w 667"/>
                <a:gd name="T1" fmla="*/ 432 h 432"/>
                <a:gd name="T2" fmla="*/ 667 w 667"/>
                <a:gd name="T3" fmla="*/ 8 h 432"/>
                <a:gd name="T4" fmla="*/ 659 w 667"/>
                <a:gd name="T5" fmla="*/ 0 h 432"/>
                <a:gd name="T6" fmla="*/ 0 w 667"/>
                <a:gd name="T7" fmla="*/ 425 h 432"/>
                <a:gd name="T8" fmla="*/ 0 w 667"/>
                <a:gd name="T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7" h="432">
                  <a:moveTo>
                    <a:pt x="0" y="432"/>
                  </a:moveTo>
                  <a:lnTo>
                    <a:pt x="667" y="8"/>
                  </a:lnTo>
                  <a:lnTo>
                    <a:pt x="659" y="0"/>
                  </a:lnTo>
                  <a:lnTo>
                    <a:pt x="0" y="425"/>
                  </a:lnTo>
                  <a:lnTo>
                    <a:pt x="0" y="43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453"/>
            <p:cNvSpPr/>
            <p:nvPr/>
          </p:nvSpPr>
          <p:spPr bwMode="auto">
            <a:xfrm>
              <a:off x="1908175" y="5221288"/>
              <a:ext cx="1065213" cy="434975"/>
            </a:xfrm>
            <a:custGeom>
              <a:avLst/>
              <a:gdLst>
                <a:gd name="T0" fmla="*/ 0 w 671"/>
                <a:gd name="T1" fmla="*/ 15 h 274"/>
                <a:gd name="T2" fmla="*/ 671 w 671"/>
                <a:gd name="T3" fmla="*/ 274 h 274"/>
                <a:gd name="T4" fmla="*/ 671 w 671"/>
                <a:gd name="T5" fmla="*/ 255 h 274"/>
                <a:gd name="T6" fmla="*/ 12 w 671"/>
                <a:gd name="T7" fmla="*/ 0 h 274"/>
                <a:gd name="T8" fmla="*/ 0 w 671"/>
                <a:gd name="T9" fmla="*/ 15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1" h="274">
                  <a:moveTo>
                    <a:pt x="0" y="15"/>
                  </a:moveTo>
                  <a:lnTo>
                    <a:pt x="671" y="274"/>
                  </a:lnTo>
                  <a:lnTo>
                    <a:pt x="671" y="255"/>
                  </a:lnTo>
                  <a:lnTo>
                    <a:pt x="12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454"/>
            <p:cNvSpPr/>
            <p:nvPr/>
          </p:nvSpPr>
          <p:spPr bwMode="auto">
            <a:xfrm>
              <a:off x="1208088" y="4213226"/>
              <a:ext cx="644525" cy="960438"/>
            </a:xfrm>
            <a:custGeom>
              <a:avLst/>
              <a:gdLst>
                <a:gd name="T0" fmla="*/ 0 w 406"/>
                <a:gd name="T1" fmla="*/ 0 h 605"/>
                <a:gd name="T2" fmla="*/ 395 w 406"/>
                <a:gd name="T3" fmla="*/ 605 h 605"/>
                <a:gd name="T4" fmla="*/ 406 w 406"/>
                <a:gd name="T5" fmla="*/ 597 h 605"/>
                <a:gd name="T6" fmla="*/ 7 w 406"/>
                <a:gd name="T7" fmla="*/ 0 h 605"/>
                <a:gd name="T8" fmla="*/ 0 w 406"/>
                <a:gd name="T9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605">
                  <a:moveTo>
                    <a:pt x="0" y="0"/>
                  </a:moveTo>
                  <a:lnTo>
                    <a:pt x="395" y="605"/>
                  </a:lnTo>
                  <a:lnTo>
                    <a:pt x="406" y="597"/>
                  </a:lnTo>
                  <a:lnTo>
                    <a:pt x="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Rectangle 455"/>
            <p:cNvSpPr>
              <a:spLocks noChangeArrowheads="1"/>
            </p:cNvSpPr>
            <p:nvPr/>
          </p:nvSpPr>
          <p:spPr bwMode="auto">
            <a:xfrm>
              <a:off x="1189038" y="3006726"/>
              <a:ext cx="12700" cy="1109663"/>
            </a:xfrm>
            <a:prstGeom prst="rect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Freeform 456"/>
            <p:cNvSpPr/>
            <p:nvPr/>
          </p:nvSpPr>
          <p:spPr bwMode="auto">
            <a:xfrm>
              <a:off x="1219200" y="1998663"/>
              <a:ext cx="590550" cy="930275"/>
            </a:xfrm>
            <a:custGeom>
              <a:avLst/>
              <a:gdLst>
                <a:gd name="T0" fmla="*/ 0 w 372"/>
                <a:gd name="T1" fmla="*/ 575 h 586"/>
                <a:gd name="T2" fmla="*/ 361 w 372"/>
                <a:gd name="T3" fmla="*/ 0 h 586"/>
                <a:gd name="T4" fmla="*/ 372 w 372"/>
                <a:gd name="T5" fmla="*/ 0 h 586"/>
                <a:gd name="T6" fmla="*/ 8 w 372"/>
                <a:gd name="T7" fmla="*/ 586 h 586"/>
                <a:gd name="T8" fmla="*/ 0 w 372"/>
                <a:gd name="T9" fmla="*/ 575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2" h="586">
                  <a:moveTo>
                    <a:pt x="0" y="575"/>
                  </a:moveTo>
                  <a:lnTo>
                    <a:pt x="361" y="0"/>
                  </a:lnTo>
                  <a:lnTo>
                    <a:pt x="372" y="0"/>
                  </a:lnTo>
                  <a:lnTo>
                    <a:pt x="8" y="586"/>
                  </a:lnTo>
                  <a:lnTo>
                    <a:pt x="0" y="575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457"/>
            <p:cNvSpPr/>
            <p:nvPr/>
          </p:nvSpPr>
          <p:spPr bwMode="auto">
            <a:xfrm>
              <a:off x="1441450" y="2011363"/>
              <a:ext cx="368300" cy="1085850"/>
            </a:xfrm>
            <a:custGeom>
              <a:avLst/>
              <a:gdLst>
                <a:gd name="T0" fmla="*/ 221 w 232"/>
                <a:gd name="T1" fmla="*/ 0 h 684"/>
                <a:gd name="T2" fmla="*/ 0 w 232"/>
                <a:gd name="T3" fmla="*/ 676 h 684"/>
                <a:gd name="T4" fmla="*/ 15 w 232"/>
                <a:gd name="T5" fmla="*/ 684 h 684"/>
                <a:gd name="T6" fmla="*/ 232 w 232"/>
                <a:gd name="T7" fmla="*/ 0 h 684"/>
                <a:gd name="T8" fmla="*/ 221 w 232"/>
                <a:gd name="T9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2" h="684">
                  <a:moveTo>
                    <a:pt x="221" y="0"/>
                  </a:moveTo>
                  <a:lnTo>
                    <a:pt x="0" y="676"/>
                  </a:lnTo>
                  <a:lnTo>
                    <a:pt x="15" y="684"/>
                  </a:lnTo>
                  <a:lnTo>
                    <a:pt x="232" y="0"/>
                  </a:lnTo>
                  <a:lnTo>
                    <a:pt x="221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458"/>
            <p:cNvSpPr/>
            <p:nvPr/>
          </p:nvSpPr>
          <p:spPr bwMode="auto">
            <a:xfrm>
              <a:off x="2665413" y="1468438"/>
              <a:ext cx="338138" cy="625475"/>
            </a:xfrm>
            <a:custGeom>
              <a:avLst/>
              <a:gdLst>
                <a:gd name="T0" fmla="*/ 198 w 213"/>
                <a:gd name="T1" fmla="*/ 0 h 394"/>
                <a:gd name="T2" fmla="*/ 0 w 213"/>
                <a:gd name="T3" fmla="*/ 387 h 394"/>
                <a:gd name="T4" fmla="*/ 12 w 213"/>
                <a:gd name="T5" fmla="*/ 394 h 394"/>
                <a:gd name="T6" fmla="*/ 213 w 213"/>
                <a:gd name="T7" fmla="*/ 0 h 394"/>
                <a:gd name="T8" fmla="*/ 198 w 213"/>
                <a:gd name="T9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3" h="394">
                  <a:moveTo>
                    <a:pt x="198" y="0"/>
                  </a:moveTo>
                  <a:lnTo>
                    <a:pt x="0" y="387"/>
                  </a:lnTo>
                  <a:lnTo>
                    <a:pt x="12" y="394"/>
                  </a:lnTo>
                  <a:lnTo>
                    <a:pt x="213" y="0"/>
                  </a:lnTo>
                  <a:lnTo>
                    <a:pt x="198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459"/>
            <p:cNvSpPr/>
            <p:nvPr/>
          </p:nvSpPr>
          <p:spPr bwMode="auto">
            <a:xfrm>
              <a:off x="2708275" y="1790701"/>
              <a:ext cx="1446213" cy="350838"/>
            </a:xfrm>
            <a:custGeom>
              <a:avLst/>
              <a:gdLst>
                <a:gd name="T0" fmla="*/ 0 w 911"/>
                <a:gd name="T1" fmla="*/ 206 h 221"/>
                <a:gd name="T2" fmla="*/ 911 w 911"/>
                <a:gd name="T3" fmla="*/ 0 h 221"/>
                <a:gd name="T4" fmla="*/ 911 w 911"/>
                <a:gd name="T5" fmla="*/ 11 h 221"/>
                <a:gd name="T6" fmla="*/ 0 w 911"/>
                <a:gd name="T7" fmla="*/ 221 h 221"/>
                <a:gd name="T8" fmla="*/ 0 w 911"/>
                <a:gd name="T9" fmla="*/ 206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1" h="221">
                  <a:moveTo>
                    <a:pt x="0" y="206"/>
                  </a:moveTo>
                  <a:lnTo>
                    <a:pt x="911" y="0"/>
                  </a:lnTo>
                  <a:lnTo>
                    <a:pt x="911" y="11"/>
                  </a:lnTo>
                  <a:lnTo>
                    <a:pt x="0" y="221"/>
                  </a:lnTo>
                  <a:lnTo>
                    <a:pt x="0" y="206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460"/>
            <p:cNvSpPr/>
            <p:nvPr/>
          </p:nvSpPr>
          <p:spPr bwMode="auto">
            <a:xfrm>
              <a:off x="2689225" y="2154238"/>
              <a:ext cx="1268413" cy="889000"/>
            </a:xfrm>
            <a:custGeom>
              <a:avLst/>
              <a:gdLst>
                <a:gd name="T0" fmla="*/ 0 w 799"/>
                <a:gd name="T1" fmla="*/ 0 h 560"/>
                <a:gd name="T2" fmla="*/ 799 w 799"/>
                <a:gd name="T3" fmla="*/ 549 h 560"/>
                <a:gd name="T4" fmla="*/ 787 w 799"/>
                <a:gd name="T5" fmla="*/ 560 h 560"/>
                <a:gd name="T6" fmla="*/ 0 w 799"/>
                <a:gd name="T7" fmla="*/ 15 h 560"/>
                <a:gd name="T8" fmla="*/ 0 w 799"/>
                <a:gd name="T9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9" h="560">
                  <a:moveTo>
                    <a:pt x="0" y="0"/>
                  </a:moveTo>
                  <a:lnTo>
                    <a:pt x="799" y="549"/>
                  </a:lnTo>
                  <a:lnTo>
                    <a:pt x="787" y="560"/>
                  </a:lnTo>
                  <a:lnTo>
                    <a:pt x="0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461"/>
            <p:cNvSpPr/>
            <p:nvPr/>
          </p:nvSpPr>
          <p:spPr bwMode="auto">
            <a:xfrm>
              <a:off x="1201738" y="3192463"/>
              <a:ext cx="239713" cy="923925"/>
            </a:xfrm>
            <a:custGeom>
              <a:avLst/>
              <a:gdLst>
                <a:gd name="T0" fmla="*/ 139 w 151"/>
                <a:gd name="T1" fmla="*/ 0 h 582"/>
                <a:gd name="T2" fmla="*/ 0 w 151"/>
                <a:gd name="T3" fmla="*/ 582 h 582"/>
                <a:gd name="T4" fmla="*/ 15 w 151"/>
                <a:gd name="T5" fmla="*/ 582 h 582"/>
                <a:gd name="T6" fmla="*/ 151 w 151"/>
                <a:gd name="T7" fmla="*/ 0 h 582"/>
                <a:gd name="T8" fmla="*/ 139 w 151"/>
                <a:gd name="T9" fmla="*/ 0 h 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582">
                  <a:moveTo>
                    <a:pt x="139" y="0"/>
                  </a:moveTo>
                  <a:lnTo>
                    <a:pt x="0" y="582"/>
                  </a:lnTo>
                  <a:lnTo>
                    <a:pt x="15" y="582"/>
                  </a:lnTo>
                  <a:lnTo>
                    <a:pt x="151" y="0"/>
                  </a:lnTo>
                  <a:lnTo>
                    <a:pt x="139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462"/>
            <p:cNvSpPr/>
            <p:nvPr/>
          </p:nvSpPr>
          <p:spPr bwMode="auto">
            <a:xfrm>
              <a:off x="4017963" y="1520826"/>
              <a:ext cx="160338" cy="215900"/>
            </a:xfrm>
            <a:custGeom>
              <a:avLst/>
              <a:gdLst>
                <a:gd name="T0" fmla="*/ 0 w 101"/>
                <a:gd name="T1" fmla="*/ 12 h 136"/>
                <a:gd name="T2" fmla="*/ 86 w 101"/>
                <a:gd name="T3" fmla="*/ 136 h 136"/>
                <a:gd name="T4" fmla="*/ 101 w 101"/>
                <a:gd name="T5" fmla="*/ 136 h 136"/>
                <a:gd name="T6" fmla="*/ 12 w 101"/>
                <a:gd name="T7" fmla="*/ 0 h 136"/>
                <a:gd name="T8" fmla="*/ 0 w 101"/>
                <a:gd name="T9" fmla="*/ 1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36">
                  <a:moveTo>
                    <a:pt x="0" y="12"/>
                  </a:moveTo>
                  <a:lnTo>
                    <a:pt x="86" y="136"/>
                  </a:lnTo>
                  <a:lnTo>
                    <a:pt x="101" y="136"/>
                  </a:lnTo>
                  <a:lnTo>
                    <a:pt x="12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463"/>
            <p:cNvSpPr/>
            <p:nvPr/>
          </p:nvSpPr>
          <p:spPr bwMode="auto">
            <a:xfrm>
              <a:off x="4246563" y="1790701"/>
              <a:ext cx="842963" cy="411163"/>
            </a:xfrm>
            <a:custGeom>
              <a:avLst/>
              <a:gdLst>
                <a:gd name="T0" fmla="*/ 0 w 531"/>
                <a:gd name="T1" fmla="*/ 15 h 259"/>
                <a:gd name="T2" fmla="*/ 531 w 531"/>
                <a:gd name="T3" fmla="*/ 259 h 259"/>
                <a:gd name="T4" fmla="*/ 531 w 531"/>
                <a:gd name="T5" fmla="*/ 244 h 259"/>
                <a:gd name="T6" fmla="*/ 0 w 531"/>
                <a:gd name="T7" fmla="*/ 0 h 259"/>
                <a:gd name="T8" fmla="*/ 0 w 531"/>
                <a:gd name="T9" fmla="*/ 1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259">
                  <a:moveTo>
                    <a:pt x="0" y="15"/>
                  </a:moveTo>
                  <a:lnTo>
                    <a:pt x="531" y="259"/>
                  </a:lnTo>
                  <a:lnTo>
                    <a:pt x="531" y="244"/>
                  </a:lnTo>
                  <a:lnTo>
                    <a:pt x="0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464"/>
            <p:cNvSpPr/>
            <p:nvPr/>
          </p:nvSpPr>
          <p:spPr bwMode="auto">
            <a:xfrm>
              <a:off x="4221163" y="1814513"/>
              <a:ext cx="892175" cy="966788"/>
            </a:xfrm>
            <a:custGeom>
              <a:avLst/>
              <a:gdLst>
                <a:gd name="T0" fmla="*/ 0 w 562"/>
                <a:gd name="T1" fmla="*/ 7 h 609"/>
                <a:gd name="T2" fmla="*/ 554 w 562"/>
                <a:gd name="T3" fmla="*/ 609 h 609"/>
                <a:gd name="T4" fmla="*/ 562 w 562"/>
                <a:gd name="T5" fmla="*/ 597 h 609"/>
                <a:gd name="T6" fmla="*/ 16 w 562"/>
                <a:gd name="T7" fmla="*/ 0 h 609"/>
                <a:gd name="T8" fmla="*/ 0 w 562"/>
                <a:gd name="T9" fmla="*/ 7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2" h="609">
                  <a:moveTo>
                    <a:pt x="0" y="7"/>
                  </a:moveTo>
                  <a:lnTo>
                    <a:pt x="554" y="609"/>
                  </a:lnTo>
                  <a:lnTo>
                    <a:pt x="562" y="597"/>
                  </a:lnTo>
                  <a:lnTo>
                    <a:pt x="16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465"/>
            <p:cNvSpPr/>
            <p:nvPr/>
          </p:nvSpPr>
          <p:spPr bwMode="auto">
            <a:xfrm>
              <a:off x="4013200" y="1838326"/>
              <a:ext cx="190500" cy="1163638"/>
            </a:xfrm>
            <a:custGeom>
              <a:avLst/>
              <a:gdLst>
                <a:gd name="T0" fmla="*/ 104 w 120"/>
                <a:gd name="T1" fmla="*/ 0 h 733"/>
                <a:gd name="T2" fmla="*/ 0 w 120"/>
                <a:gd name="T3" fmla="*/ 733 h 733"/>
                <a:gd name="T4" fmla="*/ 15 w 120"/>
                <a:gd name="T5" fmla="*/ 733 h 733"/>
                <a:gd name="T6" fmla="*/ 120 w 120"/>
                <a:gd name="T7" fmla="*/ 0 h 733"/>
                <a:gd name="T8" fmla="*/ 104 w 120"/>
                <a:gd name="T9" fmla="*/ 0 h 7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733">
                  <a:moveTo>
                    <a:pt x="104" y="0"/>
                  </a:moveTo>
                  <a:lnTo>
                    <a:pt x="0" y="733"/>
                  </a:lnTo>
                  <a:lnTo>
                    <a:pt x="15" y="733"/>
                  </a:lnTo>
                  <a:lnTo>
                    <a:pt x="120" y="0"/>
                  </a:lnTo>
                  <a:lnTo>
                    <a:pt x="104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Freeform 466"/>
            <p:cNvSpPr/>
            <p:nvPr/>
          </p:nvSpPr>
          <p:spPr bwMode="auto">
            <a:xfrm>
              <a:off x="4049713" y="3125788"/>
              <a:ext cx="977900" cy="1104900"/>
            </a:xfrm>
            <a:custGeom>
              <a:avLst/>
              <a:gdLst>
                <a:gd name="T0" fmla="*/ 0 w 616"/>
                <a:gd name="T1" fmla="*/ 8 h 696"/>
                <a:gd name="T2" fmla="*/ 597 w 616"/>
                <a:gd name="T3" fmla="*/ 696 h 696"/>
                <a:gd name="T4" fmla="*/ 616 w 616"/>
                <a:gd name="T5" fmla="*/ 685 h 696"/>
                <a:gd name="T6" fmla="*/ 19 w 616"/>
                <a:gd name="T7" fmla="*/ 0 h 696"/>
                <a:gd name="T8" fmla="*/ 0 w 616"/>
                <a:gd name="T9" fmla="*/ 8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696">
                  <a:moveTo>
                    <a:pt x="0" y="8"/>
                  </a:moveTo>
                  <a:lnTo>
                    <a:pt x="597" y="696"/>
                  </a:lnTo>
                  <a:lnTo>
                    <a:pt x="616" y="685"/>
                  </a:lnTo>
                  <a:lnTo>
                    <a:pt x="19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467"/>
            <p:cNvSpPr/>
            <p:nvPr/>
          </p:nvSpPr>
          <p:spPr bwMode="auto">
            <a:xfrm>
              <a:off x="1231900" y="4183063"/>
              <a:ext cx="620713" cy="447675"/>
            </a:xfrm>
            <a:custGeom>
              <a:avLst/>
              <a:gdLst>
                <a:gd name="T0" fmla="*/ 0 w 391"/>
                <a:gd name="T1" fmla="*/ 7 h 282"/>
                <a:gd name="T2" fmla="*/ 380 w 391"/>
                <a:gd name="T3" fmla="*/ 282 h 282"/>
                <a:gd name="T4" fmla="*/ 391 w 391"/>
                <a:gd name="T5" fmla="*/ 274 h 282"/>
                <a:gd name="T6" fmla="*/ 8 w 391"/>
                <a:gd name="T7" fmla="*/ 0 h 282"/>
                <a:gd name="T8" fmla="*/ 0 w 391"/>
                <a:gd name="T9" fmla="*/ 7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1" h="282">
                  <a:moveTo>
                    <a:pt x="0" y="7"/>
                  </a:moveTo>
                  <a:lnTo>
                    <a:pt x="380" y="282"/>
                  </a:lnTo>
                  <a:lnTo>
                    <a:pt x="391" y="274"/>
                  </a:lnTo>
                  <a:lnTo>
                    <a:pt x="8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468"/>
            <p:cNvSpPr/>
            <p:nvPr/>
          </p:nvSpPr>
          <p:spPr bwMode="auto">
            <a:xfrm>
              <a:off x="5027613" y="2870201"/>
              <a:ext cx="122238" cy="1293813"/>
            </a:xfrm>
            <a:custGeom>
              <a:avLst/>
              <a:gdLst>
                <a:gd name="T0" fmla="*/ 70 w 77"/>
                <a:gd name="T1" fmla="*/ 0 h 815"/>
                <a:gd name="T2" fmla="*/ 0 w 77"/>
                <a:gd name="T3" fmla="*/ 815 h 815"/>
                <a:gd name="T4" fmla="*/ 8 w 77"/>
                <a:gd name="T5" fmla="*/ 815 h 815"/>
                <a:gd name="T6" fmla="*/ 77 w 77"/>
                <a:gd name="T7" fmla="*/ 0 h 815"/>
                <a:gd name="T8" fmla="*/ 70 w 77"/>
                <a:gd name="T9" fmla="*/ 0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815">
                  <a:moveTo>
                    <a:pt x="70" y="0"/>
                  </a:moveTo>
                  <a:lnTo>
                    <a:pt x="0" y="815"/>
                  </a:lnTo>
                  <a:lnTo>
                    <a:pt x="8" y="815"/>
                  </a:lnTo>
                  <a:lnTo>
                    <a:pt x="77" y="0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469"/>
            <p:cNvSpPr/>
            <p:nvPr/>
          </p:nvSpPr>
          <p:spPr bwMode="auto">
            <a:xfrm>
              <a:off x="5070475" y="3579813"/>
              <a:ext cx="528638" cy="603250"/>
            </a:xfrm>
            <a:custGeom>
              <a:avLst/>
              <a:gdLst>
                <a:gd name="T0" fmla="*/ 0 w 333"/>
                <a:gd name="T1" fmla="*/ 372 h 380"/>
                <a:gd name="T2" fmla="*/ 326 w 333"/>
                <a:gd name="T3" fmla="*/ 0 h 380"/>
                <a:gd name="T4" fmla="*/ 333 w 333"/>
                <a:gd name="T5" fmla="*/ 4 h 380"/>
                <a:gd name="T6" fmla="*/ 8 w 333"/>
                <a:gd name="T7" fmla="*/ 380 h 380"/>
                <a:gd name="T8" fmla="*/ 0 w 333"/>
                <a:gd name="T9" fmla="*/ 372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380">
                  <a:moveTo>
                    <a:pt x="0" y="372"/>
                  </a:moveTo>
                  <a:lnTo>
                    <a:pt x="326" y="0"/>
                  </a:lnTo>
                  <a:lnTo>
                    <a:pt x="333" y="4"/>
                  </a:lnTo>
                  <a:lnTo>
                    <a:pt x="8" y="380"/>
                  </a:lnTo>
                  <a:lnTo>
                    <a:pt x="0" y="37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470"/>
            <p:cNvSpPr/>
            <p:nvPr/>
          </p:nvSpPr>
          <p:spPr bwMode="auto">
            <a:xfrm>
              <a:off x="4308475" y="4265613"/>
              <a:ext cx="700088" cy="1044575"/>
            </a:xfrm>
            <a:custGeom>
              <a:avLst/>
              <a:gdLst>
                <a:gd name="T0" fmla="*/ 426 w 441"/>
                <a:gd name="T1" fmla="*/ 0 h 658"/>
                <a:gd name="T2" fmla="*/ 0 w 441"/>
                <a:gd name="T3" fmla="*/ 632 h 658"/>
                <a:gd name="T4" fmla="*/ 0 w 441"/>
                <a:gd name="T5" fmla="*/ 658 h 658"/>
                <a:gd name="T6" fmla="*/ 441 w 441"/>
                <a:gd name="T7" fmla="*/ 15 h 658"/>
                <a:gd name="T8" fmla="*/ 426 w 441"/>
                <a:gd name="T9" fmla="*/ 0 h 6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1" h="658">
                  <a:moveTo>
                    <a:pt x="426" y="0"/>
                  </a:moveTo>
                  <a:lnTo>
                    <a:pt x="0" y="632"/>
                  </a:lnTo>
                  <a:lnTo>
                    <a:pt x="0" y="658"/>
                  </a:lnTo>
                  <a:lnTo>
                    <a:pt x="441" y="15"/>
                  </a:lnTo>
                  <a:lnTo>
                    <a:pt x="426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Freeform 471"/>
            <p:cNvSpPr/>
            <p:nvPr/>
          </p:nvSpPr>
          <p:spPr bwMode="auto">
            <a:xfrm>
              <a:off x="3557588" y="4237038"/>
              <a:ext cx="1420813" cy="469900"/>
            </a:xfrm>
            <a:custGeom>
              <a:avLst/>
              <a:gdLst>
                <a:gd name="T0" fmla="*/ 0 w 895"/>
                <a:gd name="T1" fmla="*/ 285 h 296"/>
                <a:gd name="T2" fmla="*/ 895 w 895"/>
                <a:gd name="T3" fmla="*/ 0 h 296"/>
                <a:gd name="T4" fmla="*/ 895 w 895"/>
                <a:gd name="T5" fmla="*/ 11 h 296"/>
                <a:gd name="T6" fmla="*/ 0 w 895"/>
                <a:gd name="T7" fmla="*/ 296 h 296"/>
                <a:gd name="T8" fmla="*/ 0 w 895"/>
                <a:gd name="T9" fmla="*/ 285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5" h="296">
                  <a:moveTo>
                    <a:pt x="0" y="285"/>
                  </a:moveTo>
                  <a:lnTo>
                    <a:pt x="895" y="0"/>
                  </a:lnTo>
                  <a:lnTo>
                    <a:pt x="895" y="11"/>
                  </a:lnTo>
                  <a:lnTo>
                    <a:pt x="0" y="296"/>
                  </a:lnTo>
                  <a:lnTo>
                    <a:pt x="0" y="285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Freeform 472"/>
            <p:cNvSpPr/>
            <p:nvPr/>
          </p:nvSpPr>
          <p:spPr bwMode="auto">
            <a:xfrm>
              <a:off x="1927225" y="4689476"/>
              <a:ext cx="1008063" cy="889000"/>
            </a:xfrm>
            <a:custGeom>
              <a:avLst/>
              <a:gdLst>
                <a:gd name="T0" fmla="*/ 0 w 635"/>
                <a:gd name="T1" fmla="*/ 8 h 560"/>
                <a:gd name="T2" fmla="*/ 628 w 635"/>
                <a:gd name="T3" fmla="*/ 560 h 560"/>
                <a:gd name="T4" fmla="*/ 635 w 635"/>
                <a:gd name="T5" fmla="*/ 560 h 560"/>
                <a:gd name="T6" fmla="*/ 12 w 635"/>
                <a:gd name="T7" fmla="*/ 0 h 560"/>
                <a:gd name="T8" fmla="*/ 0 w 635"/>
                <a:gd name="T9" fmla="*/ 8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5" h="560">
                  <a:moveTo>
                    <a:pt x="0" y="8"/>
                  </a:moveTo>
                  <a:lnTo>
                    <a:pt x="628" y="560"/>
                  </a:lnTo>
                  <a:lnTo>
                    <a:pt x="635" y="560"/>
                  </a:lnTo>
                  <a:lnTo>
                    <a:pt x="12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473"/>
            <p:cNvSpPr/>
            <p:nvPr/>
          </p:nvSpPr>
          <p:spPr bwMode="auto">
            <a:xfrm>
              <a:off x="4351338" y="4892676"/>
              <a:ext cx="762000" cy="434975"/>
            </a:xfrm>
            <a:custGeom>
              <a:avLst/>
              <a:gdLst>
                <a:gd name="T0" fmla="*/ 0 w 480"/>
                <a:gd name="T1" fmla="*/ 267 h 274"/>
                <a:gd name="T2" fmla="*/ 476 w 480"/>
                <a:gd name="T3" fmla="*/ 0 h 274"/>
                <a:gd name="T4" fmla="*/ 480 w 480"/>
                <a:gd name="T5" fmla="*/ 7 h 274"/>
                <a:gd name="T6" fmla="*/ 4 w 480"/>
                <a:gd name="T7" fmla="*/ 274 h 274"/>
                <a:gd name="T8" fmla="*/ 0 w 480"/>
                <a:gd name="T9" fmla="*/ 267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274">
                  <a:moveTo>
                    <a:pt x="0" y="267"/>
                  </a:moveTo>
                  <a:lnTo>
                    <a:pt x="476" y="0"/>
                  </a:lnTo>
                  <a:lnTo>
                    <a:pt x="480" y="7"/>
                  </a:lnTo>
                  <a:lnTo>
                    <a:pt x="4" y="274"/>
                  </a:lnTo>
                  <a:lnTo>
                    <a:pt x="0" y="26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474"/>
            <p:cNvSpPr/>
            <p:nvPr/>
          </p:nvSpPr>
          <p:spPr bwMode="auto">
            <a:xfrm>
              <a:off x="3016250" y="5346701"/>
              <a:ext cx="1247775" cy="273050"/>
            </a:xfrm>
            <a:custGeom>
              <a:avLst/>
              <a:gdLst>
                <a:gd name="T0" fmla="*/ 0 w 786"/>
                <a:gd name="T1" fmla="*/ 157 h 172"/>
                <a:gd name="T2" fmla="*/ 786 w 786"/>
                <a:gd name="T3" fmla="*/ 0 h 172"/>
                <a:gd name="T4" fmla="*/ 786 w 786"/>
                <a:gd name="T5" fmla="*/ 11 h 172"/>
                <a:gd name="T6" fmla="*/ 4 w 786"/>
                <a:gd name="T7" fmla="*/ 172 h 172"/>
                <a:gd name="T8" fmla="*/ 0 w 786"/>
                <a:gd name="T9" fmla="*/ 157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6" h="172">
                  <a:moveTo>
                    <a:pt x="0" y="157"/>
                  </a:moveTo>
                  <a:lnTo>
                    <a:pt x="786" y="0"/>
                  </a:lnTo>
                  <a:lnTo>
                    <a:pt x="786" y="11"/>
                  </a:lnTo>
                  <a:lnTo>
                    <a:pt x="4" y="172"/>
                  </a:lnTo>
                  <a:lnTo>
                    <a:pt x="0" y="15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475"/>
            <p:cNvSpPr/>
            <p:nvPr/>
          </p:nvSpPr>
          <p:spPr bwMode="auto">
            <a:xfrm>
              <a:off x="1477963" y="2165351"/>
              <a:ext cx="1125538" cy="942975"/>
            </a:xfrm>
            <a:custGeom>
              <a:avLst/>
              <a:gdLst>
                <a:gd name="T0" fmla="*/ 0 w 709"/>
                <a:gd name="T1" fmla="*/ 587 h 594"/>
                <a:gd name="T2" fmla="*/ 701 w 709"/>
                <a:gd name="T3" fmla="*/ 0 h 594"/>
                <a:gd name="T4" fmla="*/ 709 w 709"/>
                <a:gd name="T5" fmla="*/ 8 h 594"/>
                <a:gd name="T6" fmla="*/ 12 w 709"/>
                <a:gd name="T7" fmla="*/ 594 h 594"/>
                <a:gd name="T8" fmla="*/ 0 w 709"/>
                <a:gd name="T9" fmla="*/ 587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594">
                  <a:moveTo>
                    <a:pt x="0" y="587"/>
                  </a:moveTo>
                  <a:lnTo>
                    <a:pt x="701" y="0"/>
                  </a:lnTo>
                  <a:lnTo>
                    <a:pt x="709" y="8"/>
                  </a:lnTo>
                  <a:lnTo>
                    <a:pt x="12" y="594"/>
                  </a:lnTo>
                  <a:lnTo>
                    <a:pt x="0" y="587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476"/>
            <p:cNvSpPr/>
            <p:nvPr/>
          </p:nvSpPr>
          <p:spPr bwMode="auto">
            <a:xfrm>
              <a:off x="1435100" y="3192463"/>
              <a:ext cx="449263" cy="1408113"/>
            </a:xfrm>
            <a:custGeom>
              <a:avLst/>
              <a:gdLst>
                <a:gd name="T0" fmla="*/ 0 w 283"/>
                <a:gd name="T1" fmla="*/ 4 h 887"/>
                <a:gd name="T2" fmla="*/ 271 w 283"/>
                <a:gd name="T3" fmla="*/ 887 h 887"/>
                <a:gd name="T4" fmla="*/ 283 w 283"/>
                <a:gd name="T5" fmla="*/ 883 h 887"/>
                <a:gd name="T6" fmla="*/ 12 w 283"/>
                <a:gd name="T7" fmla="*/ 0 h 887"/>
                <a:gd name="T8" fmla="*/ 0 w 283"/>
                <a:gd name="T9" fmla="*/ 4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3" h="887">
                  <a:moveTo>
                    <a:pt x="0" y="4"/>
                  </a:moveTo>
                  <a:lnTo>
                    <a:pt x="271" y="887"/>
                  </a:lnTo>
                  <a:lnTo>
                    <a:pt x="283" y="883"/>
                  </a:lnTo>
                  <a:lnTo>
                    <a:pt x="12" y="0"/>
                  </a:lnTo>
                  <a:lnTo>
                    <a:pt x="0" y="4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477"/>
            <p:cNvSpPr/>
            <p:nvPr/>
          </p:nvSpPr>
          <p:spPr bwMode="auto">
            <a:xfrm>
              <a:off x="3502025" y="3060701"/>
              <a:ext cx="515938" cy="1587500"/>
            </a:xfrm>
            <a:custGeom>
              <a:avLst/>
              <a:gdLst>
                <a:gd name="T0" fmla="*/ 314 w 325"/>
                <a:gd name="T1" fmla="*/ 0 h 1000"/>
                <a:gd name="T2" fmla="*/ 0 w 325"/>
                <a:gd name="T3" fmla="*/ 1000 h 1000"/>
                <a:gd name="T4" fmla="*/ 15 w 325"/>
                <a:gd name="T5" fmla="*/ 1000 h 1000"/>
                <a:gd name="T6" fmla="*/ 325 w 325"/>
                <a:gd name="T7" fmla="*/ 11 h 1000"/>
                <a:gd name="T8" fmla="*/ 314 w 325"/>
                <a:gd name="T9" fmla="*/ 0 h 1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1000">
                  <a:moveTo>
                    <a:pt x="314" y="0"/>
                  </a:moveTo>
                  <a:lnTo>
                    <a:pt x="0" y="1000"/>
                  </a:lnTo>
                  <a:lnTo>
                    <a:pt x="15" y="1000"/>
                  </a:lnTo>
                  <a:lnTo>
                    <a:pt x="325" y="11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478"/>
            <p:cNvSpPr/>
            <p:nvPr/>
          </p:nvSpPr>
          <p:spPr bwMode="auto">
            <a:xfrm>
              <a:off x="1858963" y="1968501"/>
              <a:ext cx="727075" cy="173038"/>
            </a:xfrm>
            <a:custGeom>
              <a:avLst/>
              <a:gdLst>
                <a:gd name="T0" fmla="*/ 0 w 458"/>
                <a:gd name="T1" fmla="*/ 12 h 109"/>
                <a:gd name="T2" fmla="*/ 458 w 458"/>
                <a:gd name="T3" fmla="*/ 109 h 109"/>
                <a:gd name="T4" fmla="*/ 458 w 458"/>
                <a:gd name="T5" fmla="*/ 94 h 109"/>
                <a:gd name="T6" fmla="*/ 8 w 458"/>
                <a:gd name="T7" fmla="*/ 0 h 109"/>
                <a:gd name="T8" fmla="*/ 0 w 458"/>
                <a:gd name="T9" fmla="*/ 1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109">
                  <a:moveTo>
                    <a:pt x="0" y="12"/>
                  </a:moveTo>
                  <a:lnTo>
                    <a:pt x="458" y="109"/>
                  </a:lnTo>
                  <a:lnTo>
                    <a:pt x="458" y="94"/>
                  </a:lnTo>
                  <a:lnTo>
                    <a:pt x="8" y="0"/>
                  </a:lnTo>
                  <a:lnTo>
                    <a:pt x="0" y="12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479"/>
            <p:cNvSpPr/>
            <p:nvPr/>
          </p:nvSpPr>
          <p:spPr bwMode="auto">
            <a:xfrm>
              <a:off x="4079875" y="2828926"/>
              <a:ext cx="1039813" cy="238125"/>
            </a:xfrm>
            <a:custGeom>
              <a:avLst/>
              <a:gdLst>
                <a:gd name="T0" fmla="*/ 0 w 655"/>
                <a:gd name="T1" fmla="*/ 139 h 150"/>
                <a:gd name="T2" fmla="*/ 647 w 655"/>
                <a:gd name="T3" fmla="*/ 0 h 150"/>
                <a:gd name="T4" fmla="*/ 655 w 655"/>
                <a:gd name="T5" fmla="*/ 11 h 150"/>
                <a:gd name="T6" fmla="*/ 0 w 655"/>
                <a:gd name="T7" fmla="*/ 150 h 150"/>
                <a:gd name="T8" fmla="*/ 0 w 655"/>
                <a:gd name="T9" fmla="*/ 139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5" h="150">
                  <a:moveTo>
                    <a:pt x="0" y="139"/>
                  </a:moveTo>
                  <a:lnTo>
                    <a:pt x="647" y="0"/>
                  </a:lnTo>
                  <a:lnTo>
                    <a:pt x="655" y="11"/>
                  </a:lnTo>
                  <a:lnTo>
                    <a:pt x="0" y="150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480"/>
            <p:cNvSpPr/>
            <p:nvPr/>
          </p:nvSpPr>
          <p:spPr bwMode="auto">
            <a:xfrm>
              <a:off x="3521075" y="4737101"/>
              <a:ext cx="749300" cy="579438"/>
            </a:xfrm>
            <a:custGeom>
              <a:avLst/>
              <a:gdLst>
                <a:gd name="T0" fmla="*/ 0 w 472"/>
                <a:gd name="T1" fmla="*/ 8 h 365"/>
                <a:gd name="T2" fmla="*/ 472 w 472"/>
                <a:gd name="T3" fmla="*/ 365 h 365"/>
                <a:gd name="T4" fmla="*/ 472 w 472"/>
                <a:gd name="T5" fmla="*/ 354 h 365"/>
                <a:gd name="T6" fmla="*/ 11 w 472"/>
                <a:gd name="T7" fmla="*/ 0 h 365"/>
                <a:gd name="T8" fmla="*/ 0 w 472"/>
                <a:gd name="T9" fmla="*/ 8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2" h="365">
                  <a:moveTo>
                    <a:pt x="0" y="8"/>
                  </a:moveTo>
                  <a:lnTo>
                    <a:pt x="472" y="365"/>
                  </a:lnTo>
                  <a:lnTo>
                    <a:pt x="472" y="354"/>
                  </a:lnTo>
                  <a:lnTo>
                    <a:pt x="11" y="0"/>
                  </a:lnTo>
                  <a:lnTo>
                    <a:pt x="0" y="8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Freeform 481"/>
            <p:cNvSpPr/>
            <p:nvPr/>
          </p:nvSpPr>
          <p:spPr bwMode="auto">
            <a:xfrm>
              <a:off x="3003550" y="4767263"/>
              <a:ext cx="461963" cy="800100"/>
            </a:xfrm>
            <a:custGeom>
              <a:avLst/>
              <a:gdLst>
                <a:gd name="T0" fmla="*/ 0 w 291"/>
                <a:gd name="T1" fmla="*/ 500 h 504"/>
                <a:gd name="T2" fmla="*/ 279 w 291"/>
                <a:gd name="T3" fmla="*/ 0 h 504"/>
                <a:gd name="T4" fmla="*/ 291 w 291"/>
                <a:gd name="T5" fmla="*/ 0 h 504"/>
                <a:gd name="T6" fmla="*/ 8 w 291"/>
                <a:gd name="T7" fmla="*/ 504 h 504"/>
                <a:gd name="T8" fmla="*/ 0 w 291"/>
                <a:gd name="T9" fmla="*/ 50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1" h="504">
                  <a:moveTo>
                    <a:pt x="0" y="500"/>
                  </a:moveTo>
                  <a:lnTo>
                    <a:pt x="279" y="0"/>
                  </a:lnTo>
                  <a:lnTo>
                    <a:pt x="291" y="0"/>
                  </a:lnTo>
                  <a:lnTo>
                    <a:pt x="8" y="504"/>
                  </a:lnTo>
                  <a:lnTo>
                    <a:pt x="0" y="50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Rectangle 482"/>
            <p:cNvSpPr>
              <a:spLocks noChangeArrowheads="1"/>
            </p:cNvSpPr>
            <p:nvPr/>
          </p:nvSpPr>
          <p:spPr bwMode="auto">
            <a:xfrm>
              <a:off x="1884363" y="4713288"/>
              <a:ext cx="12700" cy="441325"/>
            </a:xfrm>
            <a:prstGeom prst="rect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483"/>
            <p:cNvSpPr/>
            <p:nvPr/>
          </p:nvSpPr>
          <p:spPr bwMode="auto">
            <a:xfrm>
              <a:off x="2524125" y="3579813"/>
              <a:ext cx="915988" cy="1092200"/>
            </a:xfrm>
            <a:custGeom>
              <a:avLst/>
              <a:gdLst>
                <a:gd name="T0" fmla="*/ 0 w 577"/>
                <a:gd name="T1" fmla="*/ 11 h 688"/>
                <a:gd name="T2" fmla="*/ 569 w 577"/>
                <a:gd name="T3" fmla="*/ 688 h 688"/>
                <a:gd name="T4" fmla="*/ 577 w 577"/>
                <a:gd name="T5" fmla="*/ 680 h 688"/>
                <a:gd name="T6" fmla="*/ 11 w 577"/>
                <a:gd name="T7" fmla="*/ 0 h 688"/>
                <a:gd name="T8" fmla="*/ 0 w 577"/>
                <a:gd name="T9" fmla="*/ 11 h 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7" h="688">
                  <a:moveTo>
                    <a:pt x="0" y="11"/>
                  </a:moveTo>
                  <a:lnTo>
                    <a:pt x="569" y="688"/>
                  </a:lnTo>
                  <a:lnTo>
                    <a:pt x="577" y="680"/>
                  </a:lnTo>
                  <a:lnTo>
                    <a:pt x="11" y="0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5" name="文本占位符 81"/>
          <p:cNvSpPr>
            <a:spLocks noGrp="1"/>
          </p:cNvSpPr>
          <p:nvPr>
            <p:ph type="body" sz="quarter" idx="10" hasCustomPrompt="1"/>
          </p:nvPr>
        </p:nvSpPr>
        <p:spPr>
          <a:xfrm>
            <a:off x="6018211" y="2986346"/>
            <a:ext cx="555159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编辑母版文本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526459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25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624931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70187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427984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568661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42051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255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5816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28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255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5496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29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255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-</a:t>
            </a:r>
            <a:fld id="{0DAC869D-2E68-4F90-914B-CCE5019D4234}" type="slidenum">
              <a:rPr lang="zh-CN" altLang="en-US" smtClean="0"/>
            </a:fld>
            <a:r>
              <a:rPr lang="en-US" altLang="zh-CN"/>
              <a:t>-</a:t>
            </a:r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228595" y="121087"/>
            <a:ext cx="47320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8851208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30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70187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47000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31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255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5496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32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255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62975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33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255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61372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34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84255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37624" y="182641"/>
            <a:ext cx="5303521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453683" y="182641"/>
            <a:ext cx="1107996" cy="46166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zh-CN" altLang="en-US" sz="2400" b="1" dirty="0">
                <a:solidFill>
                  <a:srgbClr val="FFFFFF"/>
                </a:solidFill>
                <a:latin typeface="Agency FB" panose="020B0503020202020204" pitchFamily="34" charset="0"/>
              </a:rPr>
              <a:t>子目录</a:t>
            </a:r>
            <a:endParaRPr lang="zh-CN" altLang="en-US" sz="2400" b="1" dirty="0">
              <a:solidFill>
                <a:srgbClr val="FFFFFF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28595" y="121087"/>
            <a:ext cx="47320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01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8851208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5816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02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7739861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03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6698851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457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04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8246298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03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8935615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2975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05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8035282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06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6952070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5335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07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6938002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938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08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7472575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09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7233424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47320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10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7177153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37702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11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7317830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46198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12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6923935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47000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13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7092747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46839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14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6684784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228595" y="121087"/>
            <a:ext cx="56457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04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457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04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2975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05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639919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06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58065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5335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07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228595" y="121087"/>
            <a:ext cx="47320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01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10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343578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5816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02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71713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03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71713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F79646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F79646"/>
                </a:solidFill>
              </a:rPr>
            </a:fld>
            <a:r>
              <a:rPr lang="en-US" altLang="zh-CN">
                <a:solidFill>
                  <a:srgbClr val="F79646"/>
                </a:solidFill>
              </a:rPr>
              <a:t>-</a:t>
            </a:r>
            <a:endParaRPr lang="zh-CN" altLang="en-US" dirty="0">
              <a:solidFill>
                <a:srgbClr val="F79646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2975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05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386982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4578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04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343578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2975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05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427984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06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57645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5335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07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357645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9387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08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413916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566181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09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42051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47320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10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456119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37702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11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343578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461986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12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6" y="217632"/>
            <a:ext cx="9273239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17035" y="631312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>
                <a:solidFill>
                  <a:srgbClr val="BFBFBF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</a:rPr>
            </a:fld>
            <a:r>
              <a:rPr lang="en-US" altLang="zh-CN">
                <a:solidFill>
                  <a:srgbClr val="BFBFBF"/>
                </a:solidFill>
              </a:rPr>
              <a:t>-</a:t>
            </a:r>
            <a:endParaRPr lang="zh-CN" altLang="en-US" dirty="0">
              <a:solidFill>
                <a:srgbClr val="BFBFBF"/>
              </a:solidFill>
            </a:endParaRPr>
          </a:p>
        </p:txBody>
      </p:sp>
      <p:sp>
        <p:nvSpPr>
          <p:cNvPr id="3" name="矩形 2"/>
          <p:cNvSpPr/>
          <p:nvPr userDrawn="1"/>
        </p:nvSpPr>
        <p:spPr>
          <a:xfrm>
            <a:off x="228595" y="121087"/>
            <a:ext cx="470000" cy="584775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en-US" altLang="zh-CN" sz="3200" b="1" dirty="0">
                <a:solidFill>
                  <a:srgbClr val="F2941D"/>
                </a:solidFill>
                <a:latin typeface="Agency FB" panose="020B0503020202020204" pitchFamily="34" charset="0"/>
              </a:rPr>
              <a:t>13</a:t>
            </a:r>
            <a:endParaRPr lang="zh-CN" altLang="en-US" sz="3200" dirty="0">
              <a:solidFill>
                <a:srgbClr val="F2941D"/>
              </a:solidFill>
              <a:latin typeface="Agency FB" panose="020B0503020202020204" pitchFamily="34" charset="0"/>
            </a:endParaRPr>
          </a:p>
        </p:txBody>
      </p:sp>
      <p:sp>
        <p:nvSpPr>
          <p:cNvPr id="4" name="标题 8"/>
          <p:cNvSpPr>
            <a:spLocks noGrp="1"/>
          </p:cNvSpPr>
          <p:nvPr>
            <p:ph type="title"/>
          </p:nvPr>
        </p:nvSpPr>
        <p:spPr>
          <a:xfrm>
            <a:off x="686687" y="217632"/>
            <a:ext cx="9343578" cy="391685"/>
          </a:xfrm>
          <a:prstGeom prst="rect">
            <a:avLst/>
          </a:prstGeom>
        </p:spPr>
        <p:txBody>
          <a:bodyPr/>
          <a:lstStyle>
            <a:lvl1pPr>
              <a:defRPr sz="2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1.pn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0.xml"/><Relationship Id="rId3" Type="http://schemas.openxmlformats.org/officeDocument/2006/relationships/slideLayout" Target="../slideLayouts/slideLayout89.xml"/><Relationship Id="rId2" Type="http://schemas.openxmlformats.org/officeDocument/2006/relationships/slideLayout" Target="../slideLayouts/slideLayout88.xml"/><Relationship Id="rId18" Type="http://schemas.openxmlformats.org/officeDocument/2006/relationships/theme" Target="../theme/theme10.xml"/><Relationship Id="rId17" Type="http://schemas.openxmlformats.org/officeDocument/2006/relationships/image" Target="../media/image3.emf"/><Relationship Id="rId16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6.xml"/><Relationship Id="rId1" Type="http://schemas.openxmlformats.org/officeDocument/2006/relationships/slideLayout" Target="../slideLayouts/slideLayout87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4.xml"/><Relationship Id="rId16" Type="http://schemas.openxmlformats.org/officeDocument/2006/relationships/theme" Target="../theme/theme11.xml"/><Relationship Id="rId15" Type="http://schemas.openxmlformats.org/officeDocument/2006/relationships/image" Target="../media/image3.emf"/><Relationship Id="rId14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03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18.xml"/><Relationship Id="rId18" Type="http://schemas.openxmlformats.org/officeDocument/2006/relationships/theme" Target="../theme/theme12.xml"/><Relationship Id="rId17" Type="http://schemas.openxmlformats.org/officeDocument/2006/relationships/image" Target="../media/image3.emf"/><Relationship Id="rId16" Type="http://schemas.openxmlformats.org/officeDocument/2006/relationships/slideLayout" Target="../slideLayouts/slideLayout132.xml"/><Relationship Id="rId15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6.xml"/><Relationship Id="rId1" Type="http://schemas.openxmlformats.org/officeDocument/2006/relationships/slideLayout" Target="../slideLayouts/slideLayout117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2" Type="http://schemas.openxmlformats.org/officeDocument/2006/relationships/theme" Target="../theme/theme13.xml"/><Relationship Id="rId31" Type="http://schemas.openxmlformats.org/officeDocument/2006/relationships/image" Target="../media/image3.emf"/><Relationship Id="rId30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35.xml"/><Relationship Id="rId29" Type="http://schemas.openxmlformats.org/officeDocument/2006/relationships/slideLayout" Target="../slideLayouts/slideLayout161.xml"/><Relationship Id="rId28" Type="http://schemas.openxmlformats.org/officeDocument/2006/relationships/slideLayout" Target="../slideLayouts/slideLayout160.xml"/><Relationship Id="rId27" Type="http://schemas.openxmlformats.org/officeDocument/2006/relationships/slideLayout" Target="../slideLayouts/slideLayout159.xml"/><Relationship Id="rId26" Type="http://schemas.openxmlformats.org/officeDocument/2006/relationships/slideLayout" Target="../slideLayouts/slideLayout158.xml"/><Relationship Id="rId25" Type="http://schemas.openxmlformats.org/officeDocument/2006/relationships/slideLayout" Target="../slideLayouts/slideLayout157.xml"/><Relationship Id="rId24" Type="http://schemas.openxmlformats.org/officeDocument/2006/relationships/slideLayout" Target="../slideLayouts/slideLayout156.xml"/><Relationship Id="rId23" Type="http://schemas.openxmlformats.org/officeDocument/2006/relationships/slideLayout" Target="../slideLayouts/slideLayout155.xml"/><Relationship Id="rId22" Type="http://schemas.openxmlformats.org/officeDocument/2006/relationships/slideLayout" Target="../slideLayouts/slideLayout154.xml"/><Relationship Id="rId21" Type="http://schemas.openxmlformats.org/officeDocument/2006/relationships/slideLayout" Target="../slideLayouts/slideLayout153.xml"/><Relationship Id="rId20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34.xml"/><Relationship Id="rId19" Type="http://schemas.openxmlformats.org/officeDocument/2006/relationships/slideLayout" Target="../slideLayouts/slideLayout151.xml"/><Relationship Id="rId18" Type="http://schemas.openxmlformats.org/officeDocument/2006/relationships/slideLayout" Target="../slideLayouts/slideLayout150.xml"/><Relationship Id="rId17" Type="http://schemas.openxmlformats.org/officeDocument/2006/relationships/slideLayout" Target="../slideLayouts/slideLayout149.xml"/><Relationship Id="rId16" Type="http://schemas.openxmlformats.org/officeDocument/2006/relationships/slideLayout" Target="../slideLayouts/slideLayout148.xml"/><Relationship Id="rId15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46.xml"/><Relationship Id="rId13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44.xml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" Type="http://schemas.openxmlformats.org/officeDocument/2006/relationships/slideLayout" Target="../slideLayouts/slideLayout133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1.xml"/><Relationship Id="rId8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69.xml"/><Relationship Id="rId6" Type="http://schemas.openxmlformats.org/officeDocument/2006/relationships/slideLayout" Target="../slideLayouts/slideLayout168.xml"/><Relationship Id="rId5" Type="http://schemas.openxmlformats.org/officeDocument/2006/relationships/slideLayout" Target="../slideLayouts/slideLayout167.xml"/><Relationship Id="rId4" Type="http://schemas.openxmlformats.org/officeDocument/2006/relationships/slideLayout" Target="../slideLayouts/slideLayout166.xml"/><Relationship Id="rId3" Type="http://schemas.openxmlformats.org/officeDocument/2006/relationships/slideLayout" Target="../slideLayouts/slideLayout165.xml"/><Relationship Id="rId2" Type="http://schemas.openxmlformats.org/officeDocument/2006/relationships/slideLayout" Target="../slideLayouts/slideLayout164.xml"/><Relationship Id="rId12" Type="http://schemas.openxmlformats.org/officeDocument/2006/relationships/theme" Target="../theme/theme14.xml"/><Relationship Id="rId11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63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2.xml"/><Relationship Id="rId8" Type="http://schemas.openxmlformats.org/officeDocument/2006/relationships/slideLayout" Target="../slideLayouts/slideLayout181.xml"/><Relationship Id="rId7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79.xml"/><Relationship Id="rId5" Type="http://schemas.openxmlformats.org/officeDocument/2006/relationships/slideLayout" Target="../slideLayouts/slideLayout178.xml"/><Relationship Id="rId4" Type="http://schemas.openxmlformats.org/officeDocument/2006/relationships/slideLayout" Target="../slideLayouts/slideLayout177.xml"/><Relationship Id="rId3" Type="http://schemas.openxmlformats.org/officeDocument/2006/relationships/slideLayout" Target="../slideLayouts/slideLayout176.xml"/><Relationship Id="rId26" Type="http://schemas.openxmlformats.org/officeDocument/2006/relationships/theme" Target="../theme/theme15.xml"/><Relationship Id="rId25" Type="http://schemas.openxmlformats.org/officeDocument/2006/relationships/image" Target="../media/image3.emf"/><Relationship Id="rId24" Type="http://schemas.openxmlformats.org/officeDocument/2006/relationships/slideLayout" Target="../slideLayouts/slideLayout197.xml"/><Relationship Id="rId23" Type="http://schemas.openxmlformats.org/officeDocument/2006/relationships/slideLayout" Target="../slideLayouts/slideLayout196.xml"/><Relationship Id="rId22" Type="http://schemas.openxmlformats.org/officeDocument/2006/relationships/slideLayout" Target="../slideLayouts/slideLayout195.xml"/><Relationship Id="rId21" Type="http://schemas.openxmlformats.org/officeDocument/2006/relationships/slideLayout" Target="../slideLayouts/slideLayout194.xml"/><Relationship Id="rId20" Type="http://schemas.openxmlformats.org/officeDocument/2006/relationships/slideLayout" Target="../slideLayouts/slideLayout193.xml"/><Relationship Id="rId2" Type="http://schemas.openxmlformats.org/officeDocument/2006/relationships/slideLayout" Target="../slideLayouts/slideLayout175.xml"/><Relationship Id="rId19" Type="http://schemas.openxmlformats.org/officeDocument/2006/relationships/slideLayout" Target="../slideLayouts/slideLayout192.xml"/><Relationship Id="rId18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90.xml"/><Relationship Id="rId16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88.xml"/><Relationship Id="rId14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86.xml"/><Relationship Id="rId12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74.xml"/></Relationships>
</file>

<file path=ppt/slideMasters/_rels/slideMaster1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6.xml"/><Relationship Id="rId8" Type="http://schemas.openxmlformats.org/officeDocument/2006/relationships/slideLayout" Target="../slideLayouts/slideLayout205.xml"/><Relationship Id="rId7" Type="http://schemas.openxmlformats.org/officeDocument/2006/relationships/slideLayout" Target="../slideLayouts/slideLayout204.xml"/><Relationship Id="rId6" Type="http://schemas.openxmlformats.org/officeDocument/2006/relationships/slideLayout" Target="../slideLayouts/slideLayout203.xml"/><Relationship Id="rId5" Type="http://schemas.openxmlformats.org/officeDocument/2006/relationships/slideLayout" Target="../slideLayouts/slideLayout202.xml"/><Relationship Id="rId4" Type="http://schemas.openxmlformats.org/officeDocument/2006/relationships/slideLayout" Target="../slideLayouts/slideLayout201.xml"/><Relationship Id="rId3" Type="http://schemas.openxmlformats.org/officeDocument/2006/relationships/slideLayout" Target="../slideLayouts/slideLayout200.xml"/><Relationship Id="rId23" Type="http://schemas.openxmlformats.org/officeDocument/2006/relationships/theme" Target="../theme/theme16.xml"/><Relationship Id="rId22" Type="http://schemas.openxmlformats.org/officeDocument/2006/relationships/slideLayout" Target="../slideLayouts/slideLayout219.xml"/><Relationship Id="rId21" Type="http://schemas.openxmlformats.org/officeDocument/2006/relationships/slideLayout" Target="../slideLayouts/slideLayout218.xml"/><Relationship Id="rId20" Type="http://schemas.openxmlformats.org/officeDocument/2006/relationships/slideLayout" Target="../slideLayouts/slideLayout217.xml"/><Relationship Id="rId2" Type="http://schemas.openxmlformats.org/officeDocument/2006/relationships/slideLayout" Target="../slideLayouts/slideLayout199.xml"/><Relationship Id="rId19" Type="http://schemas.openxmlformats.org/officeDocument/2006/relationships/slideLayout" Target="../slideLayouts/slideLayout216.xml"/><Relationship Id="rId18" Type="http://schemas.openxmlformats.org/officeDocument/2006/relationships/slideLayout" Target="../slideLayouts/slideLayout215.xml"/><Relationship Id="rId17" Type="http://schemas.openxmlformats.org/officeDocument/2006/relationships/slideLayout" Target="../slideLayouts/slideLayout214.xml"/><Relationship Id="rId16" Type="http://schemas.openxmlformats.org/officeDocument/2006/relationships/slideLayout" Target="../slideLayouts/slideLayout213.xml"/><Relationship Id="rId15" Type="http://schemas.openxmlformats.org/officeDocument/2006/relationships/slideLayout" Target="../slideLayouts/slideLayout212.xml"/><Relationship Id="rId14" Type="http://schemas.openxmlformats.org/officeDocument/2006/relationships/slideLayout" Target="../slideLayouts/slideLayout211.xml"/><Relationship Id="rId13" Type="http://schemas.openxmlformats.org/officeDocument/2006/relationships/slideLayout" Target="../slideLayouts/slideLayout210.xml"/><Relationship Id="rId12" Type="http://schemas.openxmlformats.org/officeDocument/2006/relationships/slideLayout" Target="../slideLayouts/slideLayout209.xml"/><Relationship Id="rId11" Type="http://schemas.openxmlformats.org/officeDocument/2006/relationships/slideLayout" Target="../slideLayouts/slideLayout208.xml"/><Relationship Id="rId10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198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8.xml"/><Relationship Id="rId8" Type="http://schemas.openxmlformats.org/officeDocument/2006/relationships/slideLayout" Target="../slideLayouts/slideLayout227.xml"/><Relationship Id="rId7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25.xml"/><Relationship Id="rId5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22.xml"/><Relationship Id="rId2" Type="http://schemas.openxmlformats.org/officeDocument/2006/relationships/slideLayout" Target="../slideLayouts/slideLayout221.xml"/><Relationship Id="rId16" Type="http://schemas.openxmlformats.org/officeDocument/2006/relationships/theme" Target="../theme/theme17.xml"/><Relationship Id="rId15" Type="http://schemas.openxmlformats.org/officeDocument/2006/relationships/image" Target="../media/image3.emf"/><Relationship Id="rId14" Type="http://schemas.openxmlformats.org/officeDocument/2006/relationships/slideLayout" Target="../slideLayouts/slideLayout233.xml"/><Relationship Id="rId13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0.xml"/><Relationship Id="rId10" Type="http://schemas.openxmlformats.org/officeDocument/2006/relationships/slideLayout" Target="../slideLayouts/slideLayout229.xml"/><Relationship Id="rId1" Type="http://schemas.openxmlformats.org/officeDocument/2006/relationships/slideLayout" Target="../slideLayouts/slideLayout220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image" Target="../media/image4.jpeg"/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5.jpeg"/><Relationship Id="rId4" Type="http://schemas.openxmlformats.org/officeDocument/2006/relationships/image" Target="../media/image3.emf"/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5" Type="http://schemas.openxmlformats.org/officeDocument/2006/relationships/theme" Target="../theme/theme4.xml"/><Relationship Id="rId14" Type="http://schemas.openxmlformats.org/officeDocument/2006/relationships/image" Target="../media/image3.emf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4" Type="http://schemas.openxmlformats.org/officeDocument/2006/relationships/theme" Target="../theme/theme5.xml"/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33.xml"/></Relationships>
</file>

<file path=ppt/slideMasters/_rels/slideMaster6.xml.rels><?xml version="1.0" encoding="UTF-8" standalone="yes"?>
<Relationships xmlns="http://schemas.openxmlformats.org/package/2006/relationships"><Relationship Id="rId7" Type="http://schemas.openxmlformats.org/officeDocument/2006/relationships/theme" Target="../theme/theme6.xml"/><Relationship Id="rId6" Type="http://schemas.openxmlformats.org/officeDocument/2006/relationships/image" Target="../media/image3.emf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.xml"/><Relationship Id="rId8" Type="http://schemas.openxmlformats.org/officeDocument/2006/relationships/slideLayout" Target="../slideLayouts/slideLayout46.xml"/><Relationship Id="rId7" Type="http://schemas.openxmlformats.org/officeDocument/2006/relationships/slideLayout" Target="../slideLayouts/slideLayout45.xml"/><Relationship Id="rId6" Type="http://schemas.openxmlformats.org/officeDocument/2006/relationships/slideLayout" Target="../slideLayouts/slideLayout44.xml"/><Relationship Id="rId5" Type="http://schemas.openxmlformats.org/officeDocument/2006/relationships/slideLayout" Target="../slideLayouts/slideLayout43.xml"/><Relationship Id="rId4" Type="http://schemas.openxmlformats.org/officeDocument/2006/relationships/slideLayout" Target="../slideLayouts/slideLayout42.xml"/><Relationship Id="rId3" Type="http://schemas.openxmlformats.org/officeDocument/2006/relationships/slideLayout" Target="../slideLayouts/slideLayout41.xml"/><Relationship Id="rId29" Type="http://schemas.openxmlformats.org/officeDocument/2006/relationships/theme" Target="../theme/theme7.xml"/><Relationship Id="rId28" Type="http://schemas.openxmlformats.org/officeDocument/2006/relationships/image" Target="../media/image3.emf"/><Relationship Id="rId27" Type="http://schemas.openxmlformats.org/officeDocument/2006/relationships/slideLayout" Target="../slideLayouts/slideLayout65.xml"/><Relationship Id="rId26" Type="http://schemas.openxmlformats.org/officeDocument/2006/relationships/slideLayout" Target="../slideLayouts/slideLayout64.xml"/><Relationship Id="rId25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62.xml"/><Relationship Id="rId23" Type="http://schemas.openxmlformats.org/officeDocument/2006/relationships/slideLayout" Target="../slideLayouts/slideLayout61.xml"/><Relationship Id="rId22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9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4.xml"/><Relationship Id="rId8" Type="http://schemas.openxmlformats.org/officeDocument/2006/relationships/slideLayout" Target="../slideLayouts/slideLayout73.xml"/><Relationship Id="rId7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1.xml"/><Relationship Id="rId5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9.xml"/><Relationship Id="rId3" Type="http://schemas.openxmlformats.org/officeDocument/2006/relationships/slideLayout" Target="../slideLayouts/slideLayout68.xml"/><Relationship Id="rId21" Type="http://schemas.openxmlformats.org/officeDocument/2006/relationships/theme" Target="../theme/theme8.xml"/><Relationship Id="rId20" Type="http://schemas.openxmlformats.org/officeDocument/2006/relationships/image" Target="../media/image3.emf"/><Relationship Id="rId2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" Type="http://schemas.openxmlformats.org/officeDocument/2006/relationships/slideLayout" Target="../slideLayouts/slideLayout66.xml"/></Relationships>
</file>

<file path=ppt/slideMasters/_rels/slideMaster9.xml.rels><?xml version="1.0" encoding="UTF-8" standalone="yes"?>
<Relationships xmlns="http://schemas.openxmlformats.org/package/2006/relationships"><Relationship Id="rId4" Type="http://schemas.openxmlformats.org/officeDocument/2006/relationships/theme" Target="../theme/theme9.xml"/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 userDrawn="1"/>
        </p:nvSpPr>
        <p:spPr>
          <a:xfrm>
            <a:off x="342900" y="323850"/>
            <a:ext cx="11506200" cy="6210300"/>
          </a:xfrm>
          <a:prstGeom prst="roundRect">
            <a:avLst>
              <a:gd name="adj" fmla="val 2250"/>
            </a:avLst>
          </a:prstGeom>
          <a:solidFill>
            <a:srgbClr val="005BAC"/>
          </a:solidFill>
          <a:ln>
            <a:solidFill>
              <a:srgbClr val="005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" t="51472" r="55266" b="6067"/>
          <a:stretch>
            <a:fillRect/>
          </a:stretch>
        </p:blipFill>
        <p:spPr>
          <a:xfrm>
            <a:off x="10217946" y="5715001"/>
            <a:ext cx="2085179" cy="127089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直接连接符 283"/>
          <p:cNvCxnSpPr/>
          <p:nvPr userDrawn="1"/>
        </p:nvCxnSpPr>
        <p:spPr>
          <a:xfrm flipV="1">
            <a:off x="319087" y="752475"/>
            <a:ext cx="11553825" cy="1"/>
          </a:xfrm>
          <a:prstGeom prst="line">
            <a:avLst/>
          </a:prstGeom>
          <a:ln w="28575">
            <a:solidFill>
              <a:srgbClr val="005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5" name="图片 284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079" y="325478"/>
            <a:ext cx="1785937" cy="263996"/>
          </a:xfrm>
          <a:prstGeom prst="rect">
            <a:avLst/>
          </a:prstGeom>
        </p:spPr>
      </p:pic>
      <p:sp>
        <p:nvSpPr>
          <p:cNvPr id="286" name="文本框 285"/>
          <p:cNvSpPr txBox="1"/>
          <p:nvPr userDrawn="1"/>
        </p:nvSpPr>
        <p:spPr>
          <a:xfrm>
            <a:off x="250780" y="6316738"/>
            <a:ext cx="16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FFFFFF">
                    <a:lumMod val="75000"/>
                  </a:srgbClr>
                </a:solidFill>
              </a:rPr>
              <a:t>www.avc-mr.com</a:t>
            </a:r>
            <a:endParaRPr lang="zh-CN" alt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直接连接符 283"/>
          <p:cNvCxnSpPr/>
          <p:nvPr userDrawn="1"/>
        </p:nvCxnSpPr>
        <p:spPr>
          <a:xfrm flipV="1">
            <a:off x="319087" y="752475"/>
            <a:ext cx="11553825" cy="1"/>
          </a:xfrm>
          <a:prstGeom prst="line">
            <a:avLst/>
          </a:prstGeom>
          <a:ln w="28575">
            <a:solidFill>
              <a:srgbClr val="005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5" name="图片 284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079" y="325478"/>
            <a:ext cx="1785937" cy="263996"/>
          </a:xfrm>
          <a:prstGeom prst="rect">
            <a:avLst/>
          </a:prstGeom>
        </p:spPr>
      </p:pic>
      <p:sp>
        <p:nvSpPr>
          <p:cNvPr id="286" name="文本框 285"/>
          <p:cNvSpPr txBox="1"/>
          <p:nvPr userDrawn="1"/>
        </p:nvSpPr>
        <p:spPr>
          <a:xfrm>
            <a:off x="250780" y="6316738"/>
            <a:ext cx="16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FFFFFF">
                    <a:lumMod val="75000"/>
                  </a:srgbClr>
                </a:solidFill>
              </a:rPr>
              <a:t>www.avc-mr.com</a:t>
            </a:r>
            <a:endParaRPr lang="zh-CN" alt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直接连接符 283"/>
          <p:cNvCxnSpPr/>
          <p:nvPr userDrawn="1"/>
        </p:nvCxnSpPr>
        <p:spPr>
          <a:xfrm flipV="1">
            <a:off x="319087" y="752475"/>
            <a:ext cx="11553825" cy="1"/>
          </a:xfrm>
          <a:prstGeom prst="line">
            <a:avLst/>
          </a:prstGeom>
          <a:ln w="28575">
            <a:solidFill>
              <a:srgbClr val="005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5" name="图片 284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079" y="325478"/>
            <a:ext cx="1785937" cy="263996"/>
          </a:xfrm>
          <a:prstGeom prst="rect">
            <a:avLst/>
          </a:prstGeom>
        </p:spPr>
      </p:pic>
      <p:sp>
        <p:nvSpPr>
          <p:cNvPr id="286" name="文本框 285"/>
          <p:cNvSpPr txBox="1"/>
          <p:nvPr userDrawn="1"/>
        </p:nvSpPr>
        <p:spPr>
          <a:xfrm>
            <a:off x="250780" y="6316738"/>
            <a:ext cx="16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FFFFFF">
                    <a:lumMod val="75000"/>
                  </a:srgbClr>
                </a:solidFill>
              </a:rPr>
              <a:t>www.avc-mr.com</a:t>
            </a:r>
            <a:endParaRPr lang="zh-CN" alt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  <p:sldLayoutId id="2147483788" r:id="rId13"/>
    <p:sldLayoutId id="2147483789" r:id="rId14"/>
    <p:sldLayoutId id="2147483790" r:id="rId15"/>
    <p:sldLayoutId id="2147483791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直接连接符 283"/>
          <p:cNvCxnSpPr/>
          <p:nvPr userDrawn="1"/>
        </p:nvCxnSpPr>
        <p:spPr>
          <a:xfrm flipV="1">
            <a:off x="319087" y="752475"/>
            <a:ext cx="11553825" cy="1"/>
          </a:xfrm>
          <a:prstGeom prst="line">
            <a:avLst/>
          </a:prstGeom>
          <a:ln w="28575">
            <a:solidFill>
              <a:srgbClr val="005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5" name="图片 284"/>
          <p:cNvPicPr>
            <a:picLocks noChangeAspect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079" y="325478"/>
            <a:ext cx="1785937" cy="2639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  <p:sldLayoutId id="2147483813" r:id="rId21"/>
    <p:sldLayoutId id="2147483814" r:id="rId22"/>
    <p:sldLayoutId id="2147483815" r:id="rId23"/>
    <p:sldLayoutId id="2147483816" r:id="rId24"/>
    <p:sldLayoutId id="2147483817" r:id="rId25"/>
    <p:sldLayoutId id="2147483818" r:id="rId26"/>
    <p:sldLayoutId id="2147483819" r:id="rId27"/>
    <p:sldLayoutId id="2147483820" r:id="rId28"/>
    <p:sldLayoutId id="2147483821" r:id="rId29"/>
    <p:sldLayoutId id="2147483822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757E7C-D727-46DE-8E35-ECE01599825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F6568-EFBB-419F-ADA6-3E588BE0B51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26" r:id="rId3"/>
    <p:sldLayoutId id="2147483827" r:id="rId4"/>
    <p:sldLayoutId id="2147483828" r:id="rId5"/>
    <p:sldLayoutId id="2147483829" r:id="rId6"/>
    <p:sldLayoutId id="2147483830" r:id="rId7"/>
    <p:sldLayoutId id="2147483831" r:id="rId8"/>
    <p:sldLayoutId id="2147483832" r:id="rId9"/>
    <p:sldLayoutId id="2147483833" r:id="rId10"/>
    <p:sldLayoutId id="214748383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直接连接符 283"/>
          <p:cNvCxnSpPr/>
          <p:nvPr userDrawn="1"/>
        </p:nvCxnSpPr>
        <p:spPr>
          <a:xfrm flipV="1">
            <a:off x="319087" y="752475"/>
            <a:ext cx="11553825" cy="1"/>
          </a:xfrm>
          <a:prstGeom prst="line">
            <a:avLst/>
          </a:prstGeom>
          <a:ln w="28575">
            <a:solidFill>
              <a:srgbClr val="005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5" name="图片 284"/>
          <p:cNvPicPr>
            <a:picLocks noChangeAspect="1"/>
          </p:cNvPicPr>
          <p:nvPr userDrawn="1"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079" y="325478"/>
            <a:ext cx="1785937" cy="26399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38" r:id="rId3"/>
    <p:sldLayoutId id="2147483839" r:id="rId4"/>
    <p:sldLayoutId id="2147483840" r:id="rId5"/>
    <p:sldLayoutId id="2147483841" r:id="rId6"/>
    <p:sldLayoutId id="2147483842" r:id="rId7"/>
    <p:sldLayoutId id="2147483843" r:id="rId8"/>
    <p:sldLayoutId id="2147483844" r:id="rId9"/>
    <p:sldLayoutId id="2147483845" r:id="rId10"/>
    <p:sldLayoutId id="2147483846" r:id="rId11"/>
    <p:sldLayoutId id="2147483847" r:id="rId12"/>
    <p:sldLayoutId id="2147483848" r:id="rId13"/>
    <p:sldLayoutId id="2147483849" r:id="rId14"/>
    <p:sldLayoutId id="2147483850" r:id="rId15"/>
    <p:sldLayoutId id="2147483851" r:id="rId16"/>
    <p:sldLayoutId id="2147483852" r:id="rId17"/>
    <p:sldLayoutId id="2147483853" r:id="rId18"/>
    <p:sldLayoutId id="2147483854" r:id="rId19"/>
    <p:sldLayoutId id="2147483855" r:id="rId20"/>
    <p:sldLayoutId id="2147483856" r:id="rId21"/>
    <p:sldLayoutId id="2147483857" r:id="rId22"/>
    <p:sldLayoutId id="2147483858" r:id="rId23"/>
    <p:sldLayoutId id="2147483859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fld>
            <a:r>
              <a:rPr lang="en-US" altLang="zh-CN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endParaRPr lang="zh-CN" altLang="en-US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1" r:id="rId1"/>
    <p:sldLayoutId id="2147483862" r:id="rId2"/>
    <p:sldLayoutId id="2147483863" r:id="rId3"/>
    <p:sldLayoutId id="2147483864" r:id="rId4"/>
    <p:sldLayoutId id="2147483865" r:id="rId5"/>
    <p:sldLayoutId id="2147483866" r:id="rId6"/>
    <p:sldLayoutId id="2147483867" r:id="rId7"/>
    <p:sldLayoutId id="2147483868" r:id="rId8"/>
    <p:sldLayoutId id="2147483869" r:id="rId9"/>
    <p:sldLayoutId id="2147483870" r:id="rId10"/>
    <p:sldLayoutId id="2147483871" r:id="rId11"/>
    <p:sldLayoutId id="2147483872" r:id="rId12"/>
    <p:sldLayoutId id="2147483873" r:id="rId13"/>
    <p:sldLayoutId id="2147483874" r:id="rId14"/>
    <p:sldLayoutId id="2147483875" r:id="rId15"/>
    <p:sldLayoutId id="2147483876" r:id="rId16"/>
    <p:sldLayoutId id="2147483877" r:id="rId17"/>
    <p:sldLayoutId id="2147483878" r:id="rId18"/>
    <p:sldLayoutId id="2147483879" r:id="rId19"/>
    <p:sldLayoutId id="2147483880" r:id="rId20"/>
    <p:sldLayoutId id="2147483881" r:id="rId21"/>
    <p:sldLayoutId id="2147483882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直接连接符 283"/>
          <p:cNvCxnSpPr/>
          <p:nvPr userDrawn="1"/>
        </p:nvCxnSpPr>
        <p:spPr>
          <a:xfrm flipV="1">
            <a:off x="319087" y="752475"/>
            <a:ext cx="11553825" cy="1"/>
          </a:xfrm>
          <a:prstGeom prst="line">
            <a:avLst/>
          </a:prstGeom>
          <a:ln w="28575">
            <a:solidFill>
              <a:srgbClr val="005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5" name="图片 284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079" y="325478"/>
            <a:ext cx="1785937" cy="263996"/>
          </a:xfrm>
          <a:prstGeom prst="rect">
            <a:avLst/>
          </a:prstGeom>
        </p:spPr>
      </p:pic>
      <p:sp>
        <p:nvSpPr>
          <p:cNvPr id="286" name="文本框 285"/>
          <p:cNvSpPr txBox="1"/>
          <p:nvPr userDrawn="1"/>
        </p:nvSpPr>
        <p:spPr>
          <a:xfrm>
            <a:off x="250780" y="6316738"/>
            <a:ext cx="16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FFFFFF">
                    <a:lumMod val="75000"/>
                  </a:srgbClr>
                </a:solidFill>
              </a:rPr>
              <a:t>www.avc-mr.com</a:t>
            </a:r>
            <a:endParaRPr lang="zh-CN" alt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矩形 283"/>
          <p:cNvSpPr/>
          <p:nvPr userDrawn="1"/>
        </p:nvSpPr>
        <p:spPr>
          <a:xfrm>
            <a:off x="0" y="5727701"/>
            <a:ext cx="12192000" cy="1130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9" name="图片 28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" t="51472" r="55266" b="6067"/>
          <a:stretch>
            <a:fillRect/>
          </a:stretch>
        </p:blipFill>
        <p:spPr>
          <a:xfrm>
            <a:off x="7868446" y="4321627"/>
            <a:ext cx="4020071" cy="2450197"/>
          </a:xfrm>
          <a:prstGeom prst="rect">
            <a:avLst/>
          </a:prstGeom>
        </p:spPr>
      </p:pic>
      <p:pic>
        <p:nvPicPr>
          <p:cNvPr id="293" name="图片 29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1" y="6082569"/>
            <a:ext cx="3047663" cy="450505"/>
          </a:xfrm>
          <a:prstGeom prst="rect">
            <a:avLst/>
          </a:prstGeom>
        </p:spPr>
      </p:pic>
      <p:sp>
        <p:nvSpPr>
          <p:cNvPr id="294" name="文本框 293"/>
          <p:cNvSpPr txBox="1"/>
          <p:nvPr userDrawn="1"/>
        </p:nvSpPr>
        <p:spPr>
          <a:xfrm>
            <a:off x="935928" y="1200419"/>
            <a:ext cx="428835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非常感谢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" name="矩形 295"/>
          <p:cNvSpPr/>
          <p:nvPr/>
        </p:nvSpPr>
        <p:spPr>
          <a:xfrm>
            <a:off x="1687605" y="3455896"/>
            <a:ext cx="613522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奥维云网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（证券代码：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831101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专注于垂直领域的大数据应用技术和解决方案服务商。公司以开放式大数据平台为核心资源，整合全产业链数据体系，具备从数据采集处理、存储计算、挖掘分析、可视化和应用等核心环节的大数据技术能力，现阶段主要面向零售交易大数据、家庭互联网用户大数据、企业大数据、金融大数据、酒店及旅游大数据等领域，凭借自身数据、技术、服务和产业资源优势，为企业提供“数据＋技术＋服务”的全方位大数据解决方案。</a:t>
            </a:r>
            <a:endParaRPr lang="zh-CN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7" name="Picture 2" descr="奥维云网邮件签名指引图-V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406" y="3481468"/>
            <a:ext cx="498585" cy="603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9" name="矩形: 圆角 298"/>
          <p:cNvSpPr/>
          <p:nvPr/>
        </p:nvSpPr>
        <p:spPr>
          <a:xfrm>
            <a:off x="1070406" y="2700621"/>
            <a:ext cx="2098278" cy="331376"/>
          </a:xfrm>
          <a:prstGeom prst="roundRect">
            <a:avLst>
              <a:gd name="adj" fmla="val 9692"/>
            </a:avLst>
          </a:prstGeom>
          <a:solidFill>
            <a:srgbClr val="F2941D"/>
          </a:solidFill>
          <a:ln>
            <a:solidFill>
              <a:srgbClr val="F294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0" name="文本框 299"/>
          <p:cNvSpPr txBox="1"/>
          <p:nvPr/>
        </p:nvSpPr>
        <p:spPr>
          <a:xfrm>
            <a:off x="1326471" y="2689965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数据创造价值</a:t>
            </a:r>
            <a:endParaRPr lang="zh-CN" altLang="en-US" sz="1600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矩形 283"/>
          <p:cNvSpPr/>
          <p:nvPr userDrawn="1"/>
        </p:nvSpPr>
        <p:spPr>
          <a:xfrm>
            <a:off x="0" y="5727701"/>
            <a:ext cx="12192000" cy="1130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9" name="图片 28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" t="51472" r="55266" b="6067"/>
          <a:stretch>
            <a:fillRect/>
          </a:stretch>
        </p:blipFill>
        <p:spPr>
          <a:xfrm>
            <a:off x="7868446" y="4321627"/>
            <a:ext cx="4020071" cy="2450197"/>
          </a:xfrm>
          <a:prstGeom prst="rect">
            <a:avLst/>
          </a:prstGeom>
        </p:spPr>
      </p:pic>
      <p:sp>
        <p:nvSpPr>
          <p:cNvPr id="294" name="文本框 293"/>
          <p:cNvSpPr txBox="1"/>
          <p:nvPr userDrawn="1"/>
        </p:nvSpPr>
        <p:spPr>
          <a:xfrm>
            <a:off x="3204344" y="1371370"/>
            <a:ext cx="386516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8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6" name="矩形 295"/>
          <p:cNvSpPr/>
          <p:nvPr/>
        </p:nvSpPr>
        <p:spPr>
          <a:xfrm>
            <a:off x="1086758" y="3433224"/>
            <a:ext cx="6135222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zh-CN" sz="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奥维云网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（证券代码：</a:t>
            </a:r>
            <a:r>
              <a:rPr lang="en-US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831101</a:t>
            </a:r>
            <a:r>
              <a:rPr lang="zh-CN" altLang="en-US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zh-CN" altLang="zh-CN" sz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专注于垂直领域的大数据应用技术和解决方案服务商。公司以开放式大数据平台为核心资源，整合全产业链数据体系，具备从数据采集处理、存储计算、挖掘分析、可视化和应用等核心环节的大数据技术能力，现阶段主要面向零售交易大数据、家庭互联网用户大数据、企业大数据、金融大数据、酒店及旅游大数据等领域，凭借自身数据、技术、服务和产业资源优势，为企业提供“数据＋技术＋服务”的全方位大数据解决方案。</a:t>
            </a:r>
            <a:endParaRPr lang="zh-CN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7" name="图片 28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034" y="6077697"/>
            <a:ext cx="3047663" cy="450505"/>
          </a:xfrm>
          <a:prstGeom prst="rect">
            <a:avLst/>
          </a:prstGeom>
        </p:spPr>
      </p:pic>
      <p:sp>
        <p:nvSpPr>
          <p:cNvPr id="2" name="文本框 1"/>
          <p:cNvSpPr txBox="1"/>
          <p:nvPr userDrawn="1"/>
        </p:nvSpPr>
        <p:spPr>
          <a:xfrm>
            <a:off x="3415359" y="2795289"/>
            <a:ext cx="391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关注</a:t>
            </a:r>
            <a:r>
              <a:rPr lang="en-US" altLang="zh-CN" dirty="0">
                <a:solidFill>
                  <a:schemeClr val="bg1"/>
                </a:solidFill>
              </a:rPr>
              <a:t>AVC</a:t>
            </a:r>
            <a:r>
              <a:rPr lang="zh-CN" altLang="en-US" dirty="0">
                <a:solidFill>
                  <a:schemeClr val="bg1"/>
                </a:solidFill>
              </a:rPr>
              <a:t>小程序获取更多数据信息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88" y="1371231"/>
            <a:ext cx="1997098" cy="19924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直接连接符 283"/>
          <p:cNvCxnSpPr/>
          <p:nvPr userDrawn="1"/>
        </p:nvCxnSpPr>
        <p:spPr>
          <a:xfrm flipV="1">
            <a:off x="319087" y="752475"/>
            <a:ext cx="11553825" cy="1"/>
          </a:xfrm>
          <a:prstGeom prst="line">
            <a:avLst/>
          </a:prstGeom>
          <a:ln w="28575">
            <a:solidFill>
              <a:srgbClr val="005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5" name="图片 284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079" y="325478"/>
            <a:ext cx="1785937" cy="263996"/>
          </a:xfrm>
          <a:prstGeom prst="rect">
            <a:avLst/>
          </a:prstGeom>
        </p:spPr>
      </p:pic>
      <p:sp>
        <p:nvSpPr>
          <p:cNvPr id="286" name="文本框 285"/>
          <p:cNvSpPr txBox="1"/>
          <p:nvPr userDrawn="1"/>
        </p:nvSpPr>
        <p:spPr>
          <a:xfrm>
            <a:off x="250780" y="6316738"/>
            <a:ext cx="16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FFFFFF">
                    <a:lumMod val="75000"/>
                  </a:srgbClr>
                </a:solidFill>
              </a:rPr>
              <a:t>www.avc-mr.com</a:t>
            </a:r>
            <a:endParaRPr lang="zh-CN" alt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5727701"/>
            <a:ext cx="12192000" cy="1130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51" y="6082569"/>
            <a:ext cx="3047663" cy="450505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1084263" y="252413"/>
            <a:ext cx="10020301" cy="5210175"/>
            <a:chOff x="1084263" y="252413"/>
            <a:chExt cx="10020301" cy="5210175"/>
          </a:xfrm>
        </p:grpSpPr>
        <p:sp>
          <p:nvSpPr>
            <p:cNvPr id="10" name="Freeform 285"/>
            <p:cNvSpPr>
              <a:spLocks noEditPoints="1"/>
            </p:cNvSpPr>
            <p:nvPr/>
          </p:nvSpPr>
          <p:spPr bwMode="auto">
            <a:xfrm>
              <a:off x="1084263" y="265113"/>
              <a:ext cx="4725988" cy="5187950"/>
            </a:xfrm>
            <a:custGeom>
              <a:avLst/>
              <a:gdLst>
                <a:gd name="T0" fmla="*/ 770 w 1430"/>
                <a:gd name="T1" fmla="*/ 1558 h 1617"/>
                <a:gd name="T2" fmla="*/ 812 w 1430"/>
                <a:gd name="T3" fmla="*/ 1315 h 1617"/>
                <a:gd name="T4" fmla="*/ 810 w 1430"/>
                <a:gd name="T5" fmla="*/ 1307 h 1617"/>
                <a:gd name="T6" fmla="*/ 826 w 1430"/>
                <a:gd name="T7" fmla="*/ 1243 h 1617"/>
                <a:gd name="T8" fmla="*/ 819 w 1430"/>
                <a:gd name="T9" fmla="*/ 1239 h 1617"/>
                <a:gd name="T10" fmla="*/ 1014 w 1430"/>
                <a:gd name="T11" fmla="*/ 1193 h 1617"/>
                <a:gd name="T12" fmla="*/ 1018 w 1430"/>
                <a:gd name="T13" fmla="*/ 1102 h 1617"/>
                <a:gd name="T14" fmla="*/ 959 w 1430"/>
                <a:gd name="T15" fmla="*/ 1097 h 1617"/>
                <a:gd name="T16" fmla="*/ 935 w 1430"/>
                <a:gd name="T17" fmla="*/ 1035 h 1617"/>
                <a:gd name="T18" fmla="*/ 592 w 1430"/>
                <a:gd name="T19" fmla="*/ 986 h 1617"/>
                <a:gd name="T20" fmla="*/ 744 w 1430"/>
                <a:gd name="T21" fmla="*/ 1056 h 1617"/>
                <a:gd name="T22" fmla="*/ 696 w 1430"/>
                <a:gd name="T23" fmla="*/ 984 h 1617"/>
                <a:gd name="T24" fmla="*/ 781 w 1430"/>
                <a:gd name="T25" fmla="*/ 922 h 1617"/>
                <a:gd name="T26" fmla="*/ 934 w 1430"/>
                <a:gd name="T27" fmla="*/ 1028 h 1617"/>
                <a:gd name="T28" fmla="*/ 715 w 1430"/>
                <a:gd name="T29" fmla="*/ 925 h 1617"/>
                <a:gd name="T30" fmla="*/ 711 w 1430"/>
                <a:gd name="T31" fmla="*/ 864 h 1617"/>
                <a:gd name="T32" fmla="*/ 708 w 1430"/>
                <a:gd name="T33" fmla="*/ 859 h 1617"/>
                <a:gd name="T34" fmla="*/ 364 w 1430"/>
                <a:gd name="T35" fmla="*/ 729 h 1617"/>
                <a:gd name="T36" fmla="*/ 514 w 1430"/>
                <a:gd name="T37" fmla="*/ 550 h 1617"/>
                <a:gd name="T38" fmla="*/ 299 w 1430"/>
                <a:gd name="T39" fmla="*/ 588 h 1617"/>
                <a:gd name="T40" fmla="*/ 653 w 1430"/>
                <a:gd name="T41" fmla="*/ 475 h 1617"/>
                <a:gd name="T42" fmla="*/ 378 w 1430"/>
                <a:gd name="T43" fmla="*/ 512 h 1617"/>
                <a:gd name="T44" fmla="*/ 207 w 1430"/>
                <a:gd name="T45" fmla="*/ 512 h 1617"/>
                <a:gd name="T46" fmla="*/ 525 w 1430"/>
                <a:gd name="T47" fmla="*/ 400 h 1617"/>
                <a:gd name="T48" fmla="*/ 577 w 1430"/>
                <a:gd name="T49" fmla="*/ 378 h 1617"/>
                <a:gd name="T50" fmla="*/ 484 w 1430"/>
                <a:gd name="T51" fmla="*/ 365 h 1617"/>
                <a:gd name="T52" fmla="*/ 670 w 1430"/>
                <a:gd name="T53" fmla="*/ 389 h 1617"/>
                <a:gd name="T54" fmla="*/ 805 w 1430"/>
                <a:gd name="T55" fmla="*/ 337 h 1617"/>
                <a:gd name="T56" fmla="*/ 509 w 1430"/>
                <a:gd name="T57" fmla="*/ 459 h 1617"/>
                <a:gd name="T58" fmla="*/ 710 w 1430"/>
                <a:gd name="T59" fmla="*/ 381 h 1617"/>
                <a:gd name="T60" fmla="*/ 290 w 1430"/>
                <a:gd name="T61" fmla="*/ 307 h 1617"/>
                <a:gd name="T62" fmla="*/ 71 w 1430"/>
                <a:gd name="T63" fmla="*/ 303 h 1617"/>
                <a:gd name="T64" fmla="*/ 79 w 1430"/>
                <a:gd name="T65" fmla="*/ 300 h 1617"/>
                <a:gd name="T66" fmla="*/ 634 w 1430"/>
                <a:gd name="T67" fmla="*/ 248 h 1617"/>
                <a:gd name="T68" fmla="*/ 808 w 1430"/>
                <a:gd name="T69" fmla="*/ 332 h 1617"/>
                <a:gd name="T70" fmla="*/ 844 w 1430"/>
                <a:gd name="T71" fmla="*/ 298 h 1617"/>
                <a:gd name="T72" fmla="*/ 366 w 1430"/>
                <a:gd name="T73" fmla="*/ 230 h 1617"/>
                <a:gd name="T74" fmla="*/ 381 w 1430"/>
                <a:gd name="T75" fmla="*/ 231 h 1617"/>
                <a:gd name="T76" fmla="*/ 721 w 1430"/>
                <a:gd name="T77" fmla="*/ 290 h 1617"/>
                <a:gd name="T78" fmla="*/ 541 w 1430"/>
                <a:gd name="T79" fmla="*/ 264 h 1617"/>
                <a:gd name="T80" fmla="*/ 1154 w 1430"/>
                <a:gd name="T81" fmla="*/ 194 h 1617"/>
                <a:gd name="T82" fmla="*/ 1158 w 1430"/>
                <a:gd name="T83" fmla="*/ 181 h 1617"/>
                <a:gd name="T84" fmla="*/ 379 w 1430"/>
                <a:gd name="T85" fmla="*/ 141 h 1617"/>
                <a:gd name="T86" fmla="*/ 385 w 1430"/>
                <a:gd name="T87" fmla="*/ 139 h 1617"/>
                <a:gd name="T88" fmla="*/ 1005 w 1430"/>
                <a:gd name="T89" fmla="*/ 117 h 1617"/>
                <a:gd name="T90" fmla="*/ 1161 w 1430"/>
                <a:gd name="T91" fmla="*/ 94 h 1617"/>
                <a:gd name="T92" fmla="*/ 609 w 1430"/>
                <a:gd name="T93" fmla="*/ 175 h 1617"/>
                <a:gd name="T94" fmla="*/ 1288 w 1430"/>
                <a:gd name="T95" fmla="*/ 86 h 1617"/>
                <a:gd name="T96" fmla="*/ 1164 w 1430"/>
                <a:gd name="T97" fmla="*/ 151 h 1617"/>
                <a:gd name="T98" fmla="*/ 1164 w 1430"/>
                <a:gd name="T99" fmla="*/ 90 h 1617"/>
                <a:gd name="T100" fmla="*/ 870 w 1430"/>
                <a:gd name="T101" fmla="*/ 113 h 1617"/>
                <a:gd name="T102" fmla="*/ 937 w 1430"/>
                <a:gd name="T103" fmla="*/ 9 h 1617"/>
                <a:gd name="T104" fmla="*/ 755 w 1430"/>
                <a:gd name="T105" fmla="*/ 62 h 1617"/>
                <a:gd name="T106" fmla="*/ 197 w 1430"/>
                <a:gd name="T107" fmla="*/ 139 h 1617"/>
                <a:gd name="T108" fmla="*/ 136 w 1430"/>
                <a:gd name="T109" fmla="*/ 381 h 1617"/>
                <a:gd name="T110" fmla="*/ 600 w 1430"/>
                <a:gd name="T111" fmla="*/ 876 h 1617"/>
                <a:gd name="T112" fmla="*/ 711 w 1430"/>
                <a:gd name="T113" fmla="*/ 1256 h 1617"/>
                <a:gd name="T114" fmla="*/ 848 w 1430"/>
                <a:gd name="T115" fmla="*/ 1391 h 1617"/>
                <a:gd name="T116" fmla="*/ 1065 w 1430"/>
                <a:gd name="T117" fmla="*/ 1030 h 1617"/>
                <a:gd name="T118" fmla="*/ 724 w 1430"/>
                <a:gd name="T119" fmla="*/ 797 h 1617"/>
                <a:gd name="T120" fmla="*/ 832 w 1430"/>
                <a:gd name="T121" fmla="*/ 376 h 1617"/>
                <a:gd name="T122" fmla="*/ 815 w 1430"/>
                <a:gd name="T123" fmla="*/ 188 h 1617"/>
                <a:gd name="T124" fmla="*/ 1286 w 1430"/>
                <a:gd name="T125" fmla="*/ 95 h 1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30" h="1617">
                  <a:moveTo>
                    <a:pt x="858" y="1601"/>
                  </a:moveTo>
                  <a:cubicBezTo>
                    <a:pt x="784" y="1572"/>
                    <a:pt x="784" y="1572"/>
                    <a:pt x="784" y="1572"/>
                  </a:cubicBezTo>
                  <a:cubicBezTo>
                    <a:pt x="821" y="1572"/>
                    <a:pt x="821" y="1572"/>
                    <a:pt x="821" y="1572"/>
                  </a:cubicBezTo>
                  <a:cubicBezTo>
                    <a:pt x="858" y="1601"/>
                    <a:pt x="858" y="1601"/>
                    <a:pt x="858" y="1601"/>
                  </a:cubicBezTo>
                  <a:moveTo>
                    <a:pt x="775" y="1568"/>
                  </a:moveTo>
                  <a:cubicBezTo>
                    <a:pt x="814" y="1486"/>
                    <a:pt x="814" y="1486"/>
                    <a:pt x="814" y="1486"/>
                  </a:cubicBezTo>
                  <a:cubicBezTo>
                    <a:pt x="819" y="1568"/>
                    <a:pt x="819" y="1568"/>
                    <a:pt x="819" y="1568"/>
                  </a:cubicBezTo>
                  <a:cubicBezTo>
                    <a:pt x="775" y="1568"/>
                    <a:pt x="775" y="1568"/>
                    <a:pt x="775" y="1568"/>
                  </a:cubicBezTo>
                  <a:moveTo>
                    <a:pt x="775" y="1558"/>
                  </a:moveTo>
                  <a:cubicBezTo>
                    <a:pt x="781" y="1423"/>
                    <a:pt x="781" y="1423"/>
                    <a:pt x="781" y="1423"/>
                  </a:cubicBezTo>
                  <a:cubicBezTo>
                    <a:pt x="813" y="1477"/>
                    <a:pt x="813" y="1477"/>
                    <a:pt x="813" y="1477"/>
                  </a:cubicBezTo>
                  <a:cubicBezTo>
                    <a:pt x="775" y="1558"/>
                    <a:pt x="775" y="1558"/>
                    <a:pt x="775" y="1558"/>
                  </a:cubicBezTo>
                  <a:moveTo>
                    <a:pt x="770" y="1558"/>
                  </a:moveTo>
                  <a:cubicBezTo>
                    <a:pt x="723" y="1418"/>
                    <a:pt x="723" y="1418"/>
                    <a:pt x="723" y="1418"/>
                  </a:cubicBezTo>
                  <a:cubicBezTo>
                    <a:pt x="777" y="1418"/>
                    <a:pt x="777" y="1418"/>
                    <a:pt x="777" y="1418"/>
                  </a:cubicBezTo>
                  <a:cubicBezTo>
                    <a:pt x="770" y="1558"/>
                    <a:pt x="770" y="1558"/>
                    <a:pt x="770" y="1558"/>
                  </a:cubicBezTo>
                  <a:moveTo>
                    <a:pt x="815" y="1471"/>
                  </a:moveTo>
                  <a:cubicBezTo>
                    <a:pt x="783" y="1416"/>
                    <a:pt x="783" y="1416"/>
                    <a:pt x="783" y="1416"/>
                  </a:cubicBezTo>
                  <a:cubicBezTo>
                    <a:pt x="842" y="1394"/>
                    <a:pt x="842" y="1394"/>
                    <a:pt x="842" y="1394"/>
                  </a:cubicBezTo>
                  <a:cubicBezTo>
                    <a:pt x="815" y="1471"/>
                    <a:pt x="815" y="1471"/>
                    <a:pt x="815" y="1471"/>
                  </a:cubicBezTo>
                  <a:moveTo>
                    <a:pt x="724" y="1413"/>
                  </a:moveTo>
                  <a:cubicBezTo>
                    <a:pt x="802" y="1317"/>
                    <a:pt x="802" y="1317"/>
                    <a:pt x="802" y="1317"/>
                  </a:cubicBezTo>
                  <a:cubicBezTo>
                    <a:pt x="778" y="1413"/>
                    <a:pt x="778" y="1413"/>
                    <a:pt x="778" y="1413"/>
                  </a:cubicBezTo>
                  <a:cubicBezTo>
                    <a:pt x="724" y="1413"/>
                    <a:pt x="724" y="1413"/>
                    <a:pt x="724" y="1413"/>
                  </a:cubicBezTo>
                  <a:moveTo>
                    <a:pt x="846" y="1387"/>
                  </a:moveTo>
                  <a:cubicBezTo>
                    <a:pt x="812" y="1315"/>
                    <a:pt x="812" y="1315"/>
                    <a:pt x="812" y="1315"/>
                  </a:cubicBezTo>
                  <a:cubicBezTo>
                    <a:pt x="883" y="1368"/>
                    <a:pt x="883" y="1368"/>
                    <a:pt x="883" y="1368"/>
                  </a:cubicBezTo>
                  <a:cubicBezTo>
                    <a:pt x="846" y="1387"/>
                    <a:pt x="846" y="1387"/>
                    <a:pt x="846" y="1387"/>
                  </a:cubicBezTo>
                  <a:moveTo>
                    <a:pt x="783" y="1412"/>
                  </a:moveTo>
                  <a:cubicBezTo>
                    <a:pt x="807" y="1314"/>
                    <a:pt x="807" y="1314"/>
                    <a:pt x="807" y="1314"/>
                  </a:cubicBezTo>
                  <a:cubicBezTo>
                    <a:pt x="842" y="1389"/>
                    <a:pt x="842" y="1389"/>
                    <a:pt x="842" y="1389"/>
                  </a:cubicBezTo>
                  <a:cubicBezTo>
                    <a:pt x="783" y="1412"/>
                    <a:pt x="783" y="1412"/>
                    <a:pt x="783" y="1412"/>
                  </a:cubicBezTo>
                  <a:moveTo>
                    <a:pt x="721" y="1409"/>
                  </a:moveTo>
                  <a:cubicBezTo>
                    <a:pt x="716" y="1257"/>
                    <a:pt x="716" y="1257"/>
                    <a:pt x="716" y="1257"/>
                  </a:cubicBezTo>
                  <a:cubicBezTo>
                    <a:pt x="803" y="1308"/>
                    <a:pt x="803" y="1308"/>
                    <a:pt x="803" y="1308"/>
                  </a:cubicBezTo>
                  <a:cubicBezTo>
                    <a:pt x="721" y="1409"/>
                    <a:pt x="721" y="1409"/>
                    <a:pt x="721" y="1409"/>
                  </a:cubicBezTo>
                  <a:moveTo>
                    <a:pt x="881" y="1361"/>
                  </a:moveTo>
                  <a:cubicBezTo>
                    <a:pt x="810" y="1307"/>
                    <a:pt x="810" y="1307"/>
                    <a:pt x="810" y="1307"/>
                  </a:cubicBezTo>
                  <a:cubicBezTo>
                    <a:pt x="810" y="1307"/>
                    <a:pt x="810" y="1307"/>
                    <a:pt x="810" y="1307"/>
                  </a:cubicBezTo>
                  <a:cubicBezTo>
                    <a:pt x="809" y="1306"/>
                    <a:pt x="809" y="1306"/>
                    <a:pt x="809" y="1306"/>
                  </a:cubicBezTo>
                  <a:cubicBezTo>
                    <a:pt x="822" y="1247"/>
                    <a:pt x="822" y="1247"/>
                    <a:pt x="822" y="1247"/>
                  </a:cubicBezTo>
                  <a:cubicBezTo>
                    <a:pt x="831" y="1263"/>
                    <a:pt x="860" y="1319"/>
                    <a:pt x="881" y="1361"/>
                  </a:cubicBezTo>
                  <a:moveTo>
                    <a:pt x="801" y="1302"/>
                  </a:moveTo>
                  <a:cubicBezTo>
                    <a:pt x="720" y="1255"/>
                    <a:pt x="720" y="1255"/>
                    <a:pt x="720" y="1255"/>
                  </a:cubicBezTo>
                  <a:cubicBezTo>
                    <a:pt x="818" y="1244"/>
                    <a:pt x="818" y="1244"/>
                    <a:pt x="818" y="1244"/>
                  </a:cubicBezTo>
                  <a:cubicBezTo>
                    <a:pt x="805" y="1303"/>
                    <a:pt x="805" y="1303"/>
                    <a:pt x="805" y="1303"/>
                  </a:cubicBezTo>
                  <a:cubicBezTo>
                    <a:pt x="800" y="1300"/>
                    <a:pt x="800" y="1300"/>
                    <a:pt x="800" y="1300"/>
                  </a:cubicBezTo>
                  <a:cubicBezTo>
                    <a:pt x="801" y="1302"/>
                    <a:pt x="801" y="1302"/>
                    <a:pt x="801" y="1302"/>
                  </a:cubicBezTo>
                  <a:moveTo>
                    <a:pt x="887" y="1363"/>
                  </a:moveTo>
                  <a:cubicBezTo>
                    <a:pt x="876" y="1341"/>
                    <a:pt x="835" y="1260"/>
                    <a:pt x="825" y="1243"/>
                  </a:cubicBezTo>
                  <a:cubicBezTo>
                    <a:pt x="826" y="1243"/>
                    <a:pt x="826" y="1243"/>
                    <a:pt x="826" y="1243"/>
                  </a:cubicBezTo>
                  <a:cubicBezTo>
                    <a:pt x="826" y="1243"/>
                    <a:pt x="826" y="1243"/>
                    <a:pt x="826" y="1243"/>
                  </a:cubicBezTo>
                  <a:cubicBezTo>
                    <a:pt x="842" y="1243"/>
                    <a:pt x="897" y="1248"/>
                    <a:pt x="934" y="1252"/>
                  </a:cubicBezTo>
                  <a:cubicBezTo>
                    <a:pt x="887" y="1363"/>
                    <a:pt x="887" y="1363"/>
                    <a:pt x="887" y="1363"/>
                  </a:cubicBezTo>
                  <a:moveTo>
                    <a:pt x="936" y="1248"/>
                  </a:moveTo>
                  <a:cubicBezTo>
                    <a:pt x="888" y="1243"/>
                    <a:pt x="860" y="1240"/>
                    <a:pt x="844" y="1239"/>
                  </a:cubicBezTo>
                  <a:cubicBezTo>
                    <a:pt x="954" y="1216"/>
                    <a:pt x="954" y="1216"/>
                    <a:pt x="954" y="1216"/>
                  </a:cubicBezTo>
                  <a:cubicBezTo>
                    <a:pt x="936" y="1248"/>
                    <a:pt x="936" y="1248"/>
                    <a:pt x="936" y="1248"/>
                  </a:cubicBezTo>
                  <a:moveTo>
                    <a:pt x="943" y="1244"/>
                  </a:moveTo>
                  <a:cubicBezTo>
                    <a:pt x="960" y="1215"/>
                    <a:pt x="960" y="1215"/>
                    <a:pt x="960" y="1215"/>
                  </a:cubicBezTo>
                  <a:cubicBezTo>
                    <a:pt x="1004" y="1206"/>
                    <a:pt x="1004" y="1206"/>
                    <a:pt x="1004" y="1206"/>
                  </a:cubicBezTo>
                  <a:cubicBezTo>
                    <a:pt x="943" y="1244"/>
                    <a:pt x="943" y="1244"/>
                    <a:pt x="943" y="1244"/>
                  </a:cubicBezTo>
                  <a:moveTo>
                    <a:pt x="722" y="1250"/>
                  </a:moveTo>
                  <a:cubicBezTo>
                    <a:pt x="819" y="1181"/>
                    <a:pt x="819" y="1181"/>
                    <a:pt x="819" y="1181"/>
                  </a:cubicBezTo>
                  <a:cubicBezTo>
                    <a:pt x="819" y="1239"/>
                    <a:pt x="819" y="1239"/>
                    <a:pt x="819" y="1239"/>
                  </a:cubicBezTo>
                  <a:cubicBezTo>
                    <a:pt x="722" y="1250"/>
                    <a:pt x="722" y="1250"/>
                    <a:pt x="722" y="1250"/>
                  </a:cubicBezTo>
                  <a:moveTo>
                    <a:pt x="962" y="1210"/>
                  </a:moveTo>
                  <a:cubicBezTo>
                    <a:pt x="990" y="1160"/>
                    <a:pt x="990" y="1160"/>
                    <a:pt x="990" y="1160"/>
                  </a:cubicBezTo>
                  <a:cubicBezTo>
                    <a:pt x="1013" y="1199"/>
                    <a:pt x="1013" y="1199"/>
                    <a:pt x="1013" y="1199"/>
                  </a:cubicBezTo>
                  <a:cubicBezTo>
                    <a:pt x="962" y="1210"/>
                    <a:pt x="962" y="1210"/>
                    <a:pt x="962" y="1210"/>
                  </a:cubicBezTo>
                  <a:moveTo>
                    <a:pt x="715" y="1250"/>
                  </a:moveTo>
                  <a:cubicBezTo>
                    <a:pt x="695" y="1153"/>
                    <a:pt x="695" y="1153"/>
                    <a:pt x="695" y="1153"/>
                  </a:cubicBezTo>
                  <a:cubicBezTo>
                    <a:pt x="816" y="1178"/>
                    <a:pt x="816" y="1178"/>
                    <a:pt x="816" y="1178"/>
                  </a:cubicBezTo>
                  <a:cubicBezTo>
                    <a:pt x="715" y="1250"/>
                    <a:pt x="715" y="1250"/>
                    <a:pt x="715" y="1250"/>
                  </a:cubicBezTo>
                  <a:moveTo>
                    <a:pt x="1014" y="1193"/>
                  </a:moveTo>
                  <a:cubicBezTo>
                    <a:pt x="993" y="1156"/>
                    <a:pt x="993" y="1156"/>
                    <a:pt x="993" y="1156"/>
                  </a:cubicBezTo>
                  <a:cubicBezTo>
                    <a:pt x="1018" y="1112"/>
                    <a:pt x="1018" y="1112"/>
                    <a:pt x="1018" y="1112"/>
                  </a:cubicBezTo>
                  <a:cubicBezTo>
                    <a:pt x="1014" y="1193"/>
                    <a:pt x="1014" y="1193"/>
                    <a:pt x="1014" y="1193"/>
                  </a:cubicBezTo>
                  <a:moveTo>
                    <a:pt x="824" y="1236"/>
                  </a:moveTo>
                  <a:cubicBezTo>
                    <a:pt x="824" y="1178"/>
                    <a:pt x="824" y="1178"/>
                    <a:pt x="824" y="1178"/>
                  </a:cubicBezTo>
                  <a:cubicBezTo>
                    <a:pt x="945" y="1109"/>
                    <a:pt x="945" y="1109"/>
                    <a:pt x="945" y="1109"/>
                  </a:cubicBezTo>
                  <a:cubicBezTo>
                    <a:pt x="824" y="1236"/>
                    <a:pt x="824" y="1236"/>
                    <a:pt x="824" y="1236"/>
                  </a:cubicBezTo>
                  <a:moveTo>
                    <a:pt x="828" y="1238"/>
                  </a:moveTo>
                  <a:cubicBezTo>
                    <a:pt x="957" y="1103"/>
                    <a:pt x="957" y="1103"/>
                    <a:pt x="957" y="1103"/>
                  </a:cubicBezTo>
                  <a:cubicBezTo>
                    <a:pt x="988" y="1156"/>
                    <a:pt x="988" y="1156"/>
                    <a:pt x="988" y="1156"/>
                  </a:cubicBezTo>
                  <a:cubicBezTo>
                    <a:pt x="957" y="1211"/>
                    <a:pt x="957" y="1211"/>
                    <a:pt x="957" y="1211"/>
                  </a:cubicBezTo>
                  <a:cubicBezTo>
                    <a:pt x="828" y="1238"/>
                    <a:pt x="828" y="1238"/>
                    <a:pt x="828" y="1238"/>
                  </a:cubicBezTo>
                  <a:moveTo>
                    <a:pt x="990" y="1151"/>
                  </a:moveTo>
                  <a:cubicBezTo>
                    <a:pt x="962" y="1101"/>
                    <a:pt x="962" y="1101"/>
                    <a:pt x="962" y="1101"/>
                  </a:cubicBezTo>
                  <a:cubicBezTo>
                    <a:pt x="1018" y="1101"/>
                    <a:pt x="1018" y="1101"/>
                    <a:pt x="1018" y="1101"/>
                  </a:cubicBezTo>
                  <a:cubicBezTo>
                    <a:pt x="1018" y="1102"/>
                    <a:pt x="1018" y="1102"/>
                    <a:pt x="1018" y="1102"/>
                  </a:cubicBezTo>
                  <a:cubicBezTo>
                    <a:pt x="990" y="1151"/>
                    <a:pt x="990" y="1151"/>
                    <a:pt x="990" y="1151"/>
                  </a:cubicBezTo>
                  <a:moveTo>
                    <a:pt x="816" y="1174"/>
                  </a:moveTo>
                  <a:cubicBezTo>
                    <a:pt x="696" y="1148"/>
                    <a:pt x="696" y="1148"/>
                    <a:pt x="696" y="1148"/>
                  </a:cubicBezTo>
                  <a:cubicBezTo>
                    <a:pt x="742" y="1063"/>
                    <a:pt x="742" y="1063"/>
                    <a:pt x="742" y="1063"/>
                  </a:cubicBezTo>
                  <a:cubicBezTo>
                    <a:pt x="816" y="1174"/>
                    <a:pt x="816" y="1174"/>
                    <a:pt x="816" y="1174"/>
                  </a:cubicBezTo>
                  <a:moveTo>
                    <a:pt x="692" y="1146"/>
                  </a:moveTo>
                  <a:cubicBezTo>
                    <a:pt x="618" y="1061"/>
                    <a:pt x="618" y="1061"/>
                    <a:pt x="618" y="1061"/>
                  </a:cubicBezTo>
                  <a:cubicBezTo>
                    <a:pt x="738" y="1061"/>
                    <a:pt x="738" y="1061"/>
                    <a:pt x="738" y="1061"/>
                  </a:cubicBezTo>
                  <a:cubicBezTo>
                    <a:pt x="692" y="1146"/>
                    <a:pt x="692" y="1146"/>
                    <a:pt x="692" y="1146"/>
                  </a:cubicBezTo>
                  <a:moveTo>
                    <a:pt x="959" y="1097"/>
                  </a:moveTo>
                  <a:cubicBezTo>
                    <a:pt x="941" y="1039"/>
                    <a:pt x="941" y="1039"/>
                    <a:pt x="941" y="1039"/>
                  </a:cubicBezTo>
                  <a:cubicBezTo>
                    <a:pt x="1014" y="1097"/>
                    <a:pt x="1014" y="1097"/>
                    <a:pt x="1014" y="1097"/>
                  </a:cubicBezTo>
                  <a:cubicBezTo>
                    <a:pt x="959" y="1097"/>
                    <a:pt x="959" y="1097"/>
                    <a:pt x="959" y="1097"/>
                  </a:cubicBezTo>
                  <a:moveTo>
                    <a:pt x="833" y="1041"/>
                  </a:moveTo>
                  <a:cubicBezTo>
                    <a:pt x="832" y="1038"/>
                    <a:pt x="832" y="1038"/>
                    <a:pt x="832" y="1038"/>
                  </a:cubicBezTo>
                  <a:cubicBezTo>
                    <a:pt x="953" y="1099"/>
                    <a:pt x="953" y="1099"/>
                    <a:pt x="953" y="1099"/>
                  </a:cubicBezTo>
                  <a:cubicBezTo>
                    <a:pt x="824" y="1173"/>
                    <a:pt x="824" y="1173"/>
                    <a:pt x="824" y="1173"/>
                  </a:cubicBezTo>
                  <a:cubicBezTo>
                    <a:pt x="829" y="1038"/>
                    <a:pt x="829" y="1038"/>
                    <a:pt x="829" y="1038"/>
                  </a:cubicBezTo>
                  <a:cubicBezTo>
                    <a:pt x="833" y="1041"/>
                    <a:pt x="833" y="1041"/>
                    <a:pt x="833" y="1041"/>
                  </a:cubicBezTo>
                  <a:moveTo>
                    <a:pt x="819" y="1170"/>
                  </a:moveTo>
                  <a:cubicBezTo>
                    <a:pt x="745" y="1060"/>
                    <a:pt x="745" y="1060"/>
                    <a:pt x="745" y="1060"/>
                  </a:cubicBezTo>
                  <a:cubicBezTo>
                    <a:pt x="825" y="1036"/>
                    <a:pt x="825" y="1036"/>
                    <a:pt x="825" y="1036"/>
                  </a:cubicBezTo>
                  <a:cubicBezTo>
                    <a:pt x="819" y="1170"/>
                    <a:pt x="819" y="1170"/>
                    <a:pt x="819" y="1170"/>
                  </a:cubicBezTo>
                  <a:moveTo>
                    <a:pt x="954" y="1095"/>
                  </a:moveTo>
                  <a:cubicBezTo>
                    <a:pt x="837" y="1035"/>
                    <a:pt x="837" y="1035"/>
                    <a:pt x="837" y="1035"/>
                  </a:cubicBezTo>
                  <a:cubicBezTo>
                    <a:pt x="935" y="1035"/>
                    <a:pt x="935" y="1035"/>
                    <a:pt x="935" y="1035"/>
                  </a:cubicBezTo>
                  <a:cubicBezTo>
                    <a:pt x="936" y="1038"/>
                    <a:pt x="936" y="1038"/>
                    <a:pt x="936" y="1038"/>
                  </a:cubicBezTo>
                  <a:cubicBezTo>
                    <a:pt x="936" y="1038"/>
                    <a:pt x="936" y="1038"/>
                    <a:pt x="936" y="1038"/>
                  </a:cubicBezTo>
                  <a:cubicBezTo>
                    <a:pt x="954" y="1095"/>
                    <a:pt x="954" y="1095"/>
                    <a:pt x="954" y="1095"/>
                  </a:cubicBezTo>
                  <a:moveTo>
                    <a:pt x="1020" y="1096"/>
                  </a:moveTo>
                  <a:cubicBezTo>
                    <a:pt x="943" y="1035"/>
                    <a:pt x="943" y="1035"/>
                    <a:pt x="943" y="1035"/>
                  </a:cubicBezTo>
                  <a:cubicBezTo>
                    <a:pt x="1059" y="1031"/>
                    <a:pt x="1059" y="1031"/>
                    <a:pt x="1059" y="1031"/>
                  </a:cubicBezTo>
                  <a:cubicBezTo>
                    <a:pt x="1020" y="1096"/>
                    <a:pt x="1020" y="1096"/>
                    <a:pt x="1020" y="1096"/>
                  </a:cubicBezTo>
                  <a:moveTo>
                    <a:pt x="619" y="1056"/>
                  </a:moveTo>
                  <a:cubicBezTo>
                    <a:pt x="696" y="993"/>
                    <a:pt x="696" y="993"/>
                    <a:pt x="696" y="993"/>
                  </a:cubicBezTo>
                  <a:cubicBezTo>
                    <a:pt x="738" y="1056"/>
                    <a:pt x="738" y="1056"/>
                    <a:pt x="738" y="1056"/>
                  </a:cubicBezTo>
                  <a:cubicBezTo>
                    <a:pt x="619" y="1056"/>
                    <a:pt x="619" y="1056"/>
                    <a:pt x="619" y="1056"/>
                  </a:cubicBezTo>
                  <a:moveTo>
                    <a:pt x="614" y="1055"/>
                  </a:moveTo>
                  <a:cubicBezTo>
                    <a:pt x="592" y="986"/>
                    <a:pt x="592" y="986"/>
                    <a:pt x="592" y="986"/>
                  </a:cubicBezTo>
                  <a:cubicBezTo>
                    <a:pt x="691" y="991"/>
                    <a:pt x="691" y="991"/>
                    <a:pt x="691" y="991"/>
                  </a:cubicBezTo>
                  <a:cubicBezTo>
                    <a:pt x="614" y="1055"/>
                    <a:pt x="614" y="1055"/>
                    <a:pt x="614" y="1055"/>
                  </a:cubicBezTo>
                  <a:moveTo>
                    <a:pt x="942" y="1031"/>
                  </a:moveTo>
                  <a:cubicBezTo>
                    <a:pt x="985" y="975"/>
                    <a:pt x="985" y="975"/>
                    <a:pt x="985" y="975"/>
                  </a:cubicBezTo>
                  <a:cubicBezTo>
                    <a:pt x="1056" y="1026"/>
                    <a:pt x="1056" y="1026"/>
                    <a:pt x="1056" y="1026"/>
                  </a:cubicBezTo>
                  <a:cubicBezTo>
                    <a:pt x="942" y="1031"/>
                    <a:pt x="942" y="1031"/>
                    <a:pt x="942" y="1031"/>
                  </a:cubicBezTo>
                  <a:moveTo>
                    <a:pt x="737" y="1047"/>
                  </a:moveTo>
                  <a:cubicBezTo>
                    <a:pt x="700" y="990"/>
                    <a:pt x="700" y="990"/>
                    <a:pt x="700" y="990"/>
                  </a:cubicBezTo>
                  <a:cubicBezTo>
                    <a:pt x="703" y="988"/>
                    <a:pt x="703" y="988"/>
                    <a:pt x="703" y="988"/>
                  </a:cubicBezTo>
                  <a:cubicBezTo>
                    <a:pt x="700" y="987"/>
                    <a:pt x="700" y="987"/>
                    <a:pt x="700" y="987"/>
                  </a:cubicBezTo>
                  <a:cubicBezTo>
                    <a:pt x="713" y="937"/>
                    <a:pt x="713" y="937"/>
                    <a:pt x="713" y="937"/>
                  </a:cubicBezTo>
                  <a:cubicBezTo>
                    <a:pt x="737" y="1047"/>
                    <a:pt x="737" y="1047"/>
                    <a:pt x="737" y="1047"/>
                  </a:cubicBezTo>
                  <a:moveTo>
                    <a:pt x="744" y="1056"/>
                  </a:moveTo>
                  <a:cubicBezTo>
                    <a:pt x="717" y="934"/>
                    <a:pt x="717" y="934"/>
                    <a:pt x="717" y="934"/>
                  </a:cubicBezTo>
                  <a:cubicBezTo>
                    <a:pt x="822" y="1031"/>
                    <a:pt x="822" y="1031"/>
                    <a:pt x="822" y="1031"/>
                  </a:cubicBezTo>
                  <a:cubicBezTo>
                    <a:pt x="818" y="1031"/>
                    <a:pt x="818" y="1031"/>
                    <a:pt x="818" y="1031"/>
                  </a:cubicBezTo>
                  <a:cubicBezTo>
                    <a:pt x="821" y="1032"/>
                    <a:pt x="821" y="1032"/>
                    <a:pt x="821" y="1032"/>
                  </a:cubicBezTo>
                  <a:cubicBezTo>
                    <a:pt x="744" y="1056"/>
                    <a:pt x="744" y="1056"/>
                    <a:pt x="744" y="1056"/>
                  </a:cubicBezTo>
                  <a:moveTo>
                    <a:pt x="692" y="987"/>
                  </a:moveTo>
                  <a:cubicBezTo>
                    <a:pt x="595" y="982"/>
                    <a:pt x="595" y="982"/>
                    <a:pt x="595" y="982"/>
                  </a:cubicBezTo>
                  <a:cubicBezTo>
                    <a:pt x="653" y="931"/>
                    <a:pt x="653" y="931"/>
                    <a:pt x="653" y="931"/>
                  </a:cubicBezTo>
                  <a:cubicBezTo>
                    <a:pt x="692" y="987"/>
                    <a:pt x="692" y="987"/>
                    <a:pt x="692" y="987"/>
                  </a:cubicBezTo>
                  <a:moveTo>
                    <a:pt x="661" y="932"/>
                  </a:moveTo>
                  <a:cubicBezTo>
                    <a:pt x="659" y="930"/>
                    <a:pt x="659" y="930"/>
                    <a:pt x="659" y="930"/>
                  </a:cubicBezTo>
                  <a:cubicBezTo>
                    <a:pt x="710" y="930"/>
                    <a:pt x="710" y="930"/>
                    <a:pt x="710" y="930"/>
                  </a:cubicBezTo>
                  <a:cubicBezTo>
                    <a:pt x="696" y="984"/>
                    <a:pt x="696" y="984"/>
                    <a:pt x="696" y="984"/>
                  </a:cubicBezTo>
                  <a:cubicBezTo>
                    <a:pt x="659" y="932"/>
                    <a:pt x="659" y="932"/>
                    <a:pt x="659" y="932"/>
                  </a:cubicBezTo>
                  <a:cubicBezTo>
                    <a:pt x="661" y="932"/>
                    <a:pt x="661" y="932"/>
                    <a:pt x="661" y="932"/>
                  </a:cubicBezTo>
                  <a:moveTo>
                    <a:pt x="829" y="1030"/>
                  </a:moveTo>
                  <a:cubicBezTo>
                    <a:pt x="789" y="925"/>
                    <a:pt x="789" y="925"/>
                    <a:pt x="789" y="925"/>
                  </a:cubicBezTo>
                  <a:cubicBezTo>
                    <a:pt x="930" y="1031"/>
                    <a:pt x="930" y="1031"/>
                    <a:pt x="930" y="1031"/>
                  </a:cubicBezTo>
                  <a:cubicBezTo>
                    <a:pt x="830" y="1031"/>
                    <a:pt x="830" y="1031"/>
                    <a:pt x="830" y="1031"/>
                  </a:cubicBezTo>
                  <a:cubicBezTo>
                    <a:pt x="830" y="1030"/>
                    <a:pt x="830" y="1030"/>
                    <a:pt x="830" y="1030"/>
                  </a:cubicBezTo>
                  <a:cubicBezTo>
                    <a:pt x="829" y="1030"/>
                    <a:pt x="829" y="1030"/>
                    <a:pt x="829" y="1030"/>
                  </a:cubicBezTo>
                  <a:moveTo>
                    <a:pt x="781" y="922"/>
                  </a:moveTo>
                  <a:cubicBezTo>
                    <a:pt x="782" y="922"/>
                    <a:pt x="782" y="922"/>
                    <a:pt x="782" y="922"/>
                  </a:cubicBezTo>
                  <a:cubicBezTo>
                    <a:pt x="822" y="1025"/>
                    <a:pt x="822" y="1025"/>
                    <a:pt x="822" y="1025"/>
                  </a:cubicBezTo>
                  <a:cubicBezTo>
                    <a:pt x="718" y="930"/>
                    <a:pt x="718" y="930"/>
                    <a:pt x="718" y="930"/>
                  </a:cubicBezTo>
                  <a:cubicBezTo>
                    <a:pt x="781" y="922"/>
                    <a:pt x="781" y="922"/>
                    <a:pt x="781" y="922"/>
                  </a:cubicBezTo>
                  <a:cubicBezTo>
                    <a:pt x="781" y="922"/>
                    <a:pt x="781" y="922"/>
                    <a:pt x="781" y="922"/>
                  </a:cubicBezTo>
                  <a:moveTo>
                    <a:pt x="591" y="979"/>
                  </a:moveTo>
                  <a:cubicBezTo>
                    <a:pt x="591" y="914"/>
                    <a:pt x="591" y="914"/>
                    <a:pt x="591" y="914"/>
                  </a:cubicBezTo>
                  <a:cubicBezTo>
                    <a:pt x="649" y="929"/>
                    <a:pt x="649" y="929"/>
                    <a:pt x="649" y="929"/>
                  </a:cubicBezTo>
                  <a:cubicBezTo>
                    <a:pt x="591" y="979"/>
                    <a:pt x="591" y="979"/>
                    <a:pt x="591" y="979"/>
                  </a:cubicBezTo>
                  <a:moveTo>
                    <a:pt x="938" y="1028"/>
                  </a:moveTo>
                  <a:cubicBezTo>
                    <a:pt x="915" y="902"/>
                    <a:pt x="915" y="902"/>
                    <a:pt x="915" y="902"/>
                  </a:cubicBezTo>
                  <a:cubicBezTo>
                    <a:pt x="982" y="972"/>
                    <a:pt x="982" y="972"/>
                    <a:pt x="982" y="972"/>
                  </a:cubicBezTo>
                  <a:cubicBezTo>
                    <a:pt x="938" y="1028"/>
                    <a:pt x="938" y="1028"/>
                    <a:pt x="938" y="1028"/>
                  </a:cubicBezTo>
                  <a:moveTo>
                    <a:pt x="934" y="1028"/>
                  </a:moveTo>
                  <a:cubicBezTo>
                    <a:pt x="789" y="920"/>
                    <a:pt x="789" y="920"/>
                    <a:pt x="789" y="920"/>
                  </a:cubicBezTo>
                  <a:cubicBezTo>
                    <a:pt x="910" y="898"/>
                    <a:pt x="910" y="898"/>
                    <a:pt x="910" y="898"/>
                  </a:cubicBezTo>
                  <a:cubicBezTo>
                    <a:pt x="934" y="1028"/>
                    <a:pt x="934" y="1028"/>
                    <a:pt x="934" y="1028"/>
                  </a:cubicBezTo>
                  <a:moveTo>
                    <a:pt x="656" y="926"/>
                  </a:moveTo>
                  <a:cubicBezTo>
                    <a:pt x="656" y="880"/>
                    <a:pt x="656" y="880"/>
                    <a:pt x="656" y="880"/>
                  </a:cubicBezTo>
                  <a:cubicBezTo>
                    <a:pt x="707" y="926"/>
                    <a:pt x="707" y="926"/>
                    <a:pt x="707" y="926"/>
                  </a:cubicBezTo>
                  <a:cubicBezTo>
                    <a:pt x="656" y="926"/>
                    <a:pt x="656" y="926"/>
                    <a:pt x="656" y="926"/>
                  </a:cubicBezTo>
                  <a:moveTo>
                    <a:pt x="646" y="924"/>
                  </a:moveTo>
                  <a:cubicBezTo>
                    <a:pt x="592" y="910"/>
                    <a:pt x="592" y="910"/>
                    <a:pt x="592" y="910"/>
                  </a:cubicBezTo>
                  <a:cubicBezTo>
                    <a:pt x="603" y="880"/>
                    <a:pt x="603" y="880"/>
                    <a:pt x="603" y="880"/>
                  </a:cubicBezTo>
                  <a:cubicBezTo>
                    <a:pt x="646" y="924"/>
                    <a:pt x="646" y="924"/>
                    <a:pt x="646" y="924"/>
                  </a:cubicBezTo>
                  <a:moveTo>
                    <a:pt x="651" y="922"/>
                  </a:moveTo>
                  <a:cubicBezTo>
                    <a:pt x="608" y="878"/>
                    <a:pt x="608" y="878"/>
                    <a:pt x="608" y="878"/>
                  </a:cubicBezTo>
                  <a:cubicBezTo>
                    <a:pt x="651" y="878"/>
                    <a:pt x="651" y="878"/>
                    <a:pt x="651" y="878"/>
                  </a:cubicBezTo>
                  <a:cubicBezTo>
                    <a:pt x="651" y="922"/>
                    <a:pt x="651" y="922"/>
                    <a:pt x="651" y="922"/>
                  </a:cubicBezTo>
                  <a:moveTo>
                    <a:pt x="715" y="925"/>
                  </a:moveTo>
                  <a:cubicBezTo>
                    <a:pt x="708" y="867"/>
                    <a:pt x="708" y="867"/>
                    <a:pt x="708" y="867"/>
                  </a:cubicBezTo>
                  <a:cubicBezTo>
                    <a:pt x="778" y="917"/>
                    <a:pt x="778" y="917"/>
                    <a:pt x="778" y="917"/>
                  </a:cubicBezTo>
                  <a:cubicBezTo>
                    <a:pt x="715" y="925"/>
                    <a:pt x="715" y="925"/>
                    <a:pt x="715" y="925"/>
                  </a:cubicBezTo>
                  <a:moveTo>
                    <a:pt x="710" y="922"/>
                  </a:moveTo>
                  <a:cubicBezTo>
                    <a:pt x="658" y="877"/>
                    <a:pt x="658" y="877"/>
                    <a:pt x="658" y="877"/>
                  </a:cubicBezTo>
                  <a:cubicBezTo>
                    <a:pt x="703" y="865"/>
                    <a:pt x="703" y="865"/>
                    <a:pt x="703" y="865"/>
                  </a:cubicBezTo>
                  <a:cubicBezTo>
                    <a:pt x="710" y="922"/>
                    <a:pt x="710" y="922"/>
                    <a:pt x="710" y="922"/>
                  </a:cubicBezTo>
                  <a:moveTo>
                    <a:pt x="787" y="916"/>
                  </a:moveTo>
                  <a:cubicBezTo>
                    <a:pt x="805" y="853"/>
                    <a:pt x="805" y="853"/>
                    <a:pt x="805" y="853"/>
                  </a:cubicBezTo>
                  <a:cubicBezTo>
                    <a:pt x="904" y="894"/>
                    <a:pt x="904" y="894"/>
                    <a:pt x="904" y="894"/>
                  </a:cubicBezTo>
                  <a:cubicBezTo>
                    <a:pt x="787" y="916"/>
                    <a:pt x="787" y="916"/>
                    <a:pt x="787" y="916"/>
                  </a:cubicBezTo>
                  <a:moveTo>
                    <a:pt x="783" y="915"/>
                  </a:moveTo>
                  <a:cubicBezTo>
                    <a:pt x="711" y="864"/>
                    <a:pt x="711" y="864"/>
                    <a:pt x="711" y="864"/>
                  </a:cubicBezTo>
                  <a:cubicBezTo>
                    <a:pt x="800" y="853"/>
                    <a:pt x="800" y="853"/>
                    <a:pt x="800" y="853"/>
                  </a:cubicBezTo>
                  <a:cubicBezTo>
                    <a:pt x="783" y="915"/>
                    <a:pt x="783" y="915"/>
                    <a:pt x="783" y="915"/>
                  </a:cubicBezTo>
                  <a:moveTo>
                    <a:pt x="604" y="873"/>
                  </a:moveTo>
                  <a:cubicBezTo>
                    <a:pt x="582" y="813"/>
                    <a:pt x="582" y="813"/>
                    <a:pt x="582" y="813"/>
                  </a:cubicBezTo>
                  <a:cubicBezTo>
                    <a:pt x="648" y="873"/>
                    <a:pt x="648" y="873"/>
                    <a:pt x="648" y="873"/>
                  </a:cubicBezTo>
                  <a:cubicBezTo>
                    <a:pt x="604" y="873"/>
                    <a:pt x="604" y="873"/>
                    <a:pt x="604" y="873"/>
                  </a:cubicBezTo>
                  <a:moveTo>
                    <a:pt x="660" y="871"/>
                  </a:moveTo>
                  <a:cubicBezTo>
                    <a:pt x="715" y="813"/>
                    <a:pt x="715" y="813"/>
                    <a:pt x="715" y="813"/>
                  </a:cubicBezTo>
                  <a:cubicBezTo>
                    <a:pt x="703" y="860"/>
                    <a:pt x="703" y="860"/>
                    <a:pt x="703" y="860"/>
                  </a:cubicBezTo>
                  <a:cubicBezTo>
                    <a:pt x="703" y="860"/>
                    <a:pt x="703" y="860"/>
                    <a:pt x="703" y="860"/>
                  </a:cubicBezTo>
                  <a:cubicBezTo>
                    <a:pt x="703" y="860"/>
                    <a:pt x="703" y="860"/>
                    <a:pt x="703" y="860"/>
                  </a:cubicBezTo>
                  <a:cubicBezTo>
                    <a:pt x="660" y="871"/>
                    <a:pt x="660" y="871"/>
                    <a:pt x="660" y="871"/>
                  </a:cubicBezTo>
                  <a:moveTo>
                    <a:pt x="708" y="859"/>
                  </a:moveTo>
                  <a:cubicBezTo>
                    <a:pt x="721" y="808"/>
                    <a:pt x="721" y="808"/>
                    <a:pt x="721" y="808"/>
                  </a:cubicBezTo>
                  <a:cubicBezTo>
                    <a:pt x="796" y="849"/>
                    <a:pt x="796" y="849"/>
                    <a:pt x="796" y="849"/>
                  </a:cubicBezTo>
                  <a:cubicBezTo>
                    <a:pt x="708" y="859"/>
                    <a:pt x="708" y="859"/>
                    <a:pt x="708" y="859"/>
                  </a:cubicBezTo>
                  <a:moveTo>
                    <a:pt x="653" y="872"/>
                  </a:moveTo>
                  <a:cubicBezTo>
                    <a:pt x="583" y="807"/>
                    <a:pt x="583" y="807"/>
                    <a:pt x="583" y="807"/>
                  </a:cubicBezTo>
                  <a:cubicBezTo>
                    <a:pt x="714" y="807"/>
                    <a:pt x="714" y="807"/>
                    <a:pt x="714" y="807"/>
                  </a:cubicBezTo>
                  <a:cubicBezTo>
                    <a:pt x="653" y="872"/>
                    <a:pt x="653" y="872"/>
                    <a:pt x="653" y="872"/>
                  </a:cubicBezTo>
                  <a:moveTo>
                    <a:pt x="569" y="796"/>
                  </a:moveTo>
                  <a:cubicBezTo>
                    <a:pt x="437" y="682"/>
                    <a:pt x="437" y="682"/>
                    <a:pt x="437" y="682"/>
                  </a:cubicBezTo>
                  <a:cubicBezTo>
                    <a:pt x="529" y="718"/>
                    <a:pt x="529" y="718"/>
                    <a:pt x="529" y="718"/>
                  </a:cubicBezTo>
                  <a:cubicBezTo>
                    <a:pt x="569" y="796"/>
                    <a:pt x="569" y="796"/>
                    <a:pt x="569" y="796"/>
                  </a:cubicBezTo>
                  <a:moveTo>
                    <a:pt x="567" y="799"/>
                  </a:moveTo>
                  <a:cubicBezTo>
                    <a:pt x="364" y="729"/>
                    <a:pt x="364" y="729"/>
                    <a:pt x="364" y="729"/>
                  </a:cubicBezTo>
                  <a:cubicBezTo>
                    <a:pt x="425" y="678"/>
                    <a:pt x="425" y="678"/>
                    <a:pt x="425" y="678"/>
                  </a:cubicBezTo>
                  <a:cubicBezTo>
                    <a:pt x="567" y="799"/>
                    <a:pt x="567" y="799"/>
                    <a:pt x="567" y="799"/>
                  </a:cubicBezTo>
                  <a:moveTo>
                    <a:pt x="374" y="715"/>
                  </a:moveTo>
                  <a:cubicBezTo>
                    <a:pt x="442" y="625"/>
                    <a:pt x="442" y="625"/>
                    <a:pt x="442" y="625"/>
                  </a:cubicBezTo>
                  <a:cubicBezTo>
                    <a:pt x="424" y="673"/>
                    <a:pt x="424" y="673"/>
                    <a:pt x="424" y="673"/>
                  </a:cubicBezTo>
                  <a:cubicBezTo>
                    <a:pt x="374" y="715"/>
                    <a:pt x="374" y="715"/>
                    <a:pt x="374" y="715"/>
                  </a:cubicBezTo>
                  <a:moveTo>
                    <a:pt x="360" y="726"/>
                  </a:moveTo>
                  <a:cubicBezTo>
                    <a:pt x="303" y="593"/>
                    <a:pt x="303" y="593"/>
                    <a:pt x="303" y="593"/>
                  </a:cubicBezTo>
                  <a:cubicBezTo>
                    <a:pt x="445" y="613"/>
                    <a:pt x="445" y="613"/>
                    <a:pt x="445" y="613"/>
                  </a:cubicBezTo>
                  <a:cubicBezTo>
                    <a:pt x="360" y="726"/>
                    <a:pt x="360" y="726"/>
                    <a:pt x="360" y="726"/>
                  </a:cubicBezTo>
                  <a:moveTo>
                    <a:pt x="596" y="645"/>
                  </a:moveTo>
                  <a:cubicBezTo>
                    <a:pt x="454" y="610"/>
                    <a:pt x="454" y="610"/>
                    <a:pt x="454" y="610"/>
                  </a:cubicBezTo>
                  <a:cubicBezTo>
                    <a:pt x="514" y="550"/>
                    <a:pt x="514" y="550"/>
                    <a:pt x="514" y="550"/>
                  </a:cubicBezTo>
                  <a:cubicBezTo>
                    <a:pt x="596" y="645"/>
                    <a:pt x="596" y="645"/>
                    <a:pt x="596" y="645"/>
                  </a:cubicBezTo>
                  <a:moveTo>
                    <a:pt x="450" y="608"/>
                  </a:moveTo>
                  <a:cubicBezTo>
                    <a:pt x="379" y="518"/>
                    <a:pt x="379" y="518"/>
                    <a:pt x="379" y="518"/>
                  </a:cubicBezTo>
                  <a:cubicBezTo>
                    <a:pt x="510" y="548"/>
                    <a:pt x="510" y="548"/>
                    <a:pt x="510" y="548"/>
                  </a:cubicBezTo>
                  <a:cubicBezTo>
                    <a:pt x="450" y="608"/>
                    <a:pt x="450" y="608"/>
                    <a:pt x="450" y="608"/>
                  </a:cubicBezTo>
                  <a:moveTo>
                    <a:pt x="444" y="609"/>
                  </a:moveTo>
                  <a:cubicBezTo>
                    <a:pt x="304" y="589"/>
                    <a:pt x="304" y="589"/>
                    <a:pt x="304" y="589"/>
                  </a:cubicBezTo>
                  <a:cubicBezTo>
                    <a:pt x="373" y="518"/>
                    <a:pt x="373" y="518"/>
                    <a:pt x="373" y="518"/>
                  </a:cubicBezTo>
                  <a:cubicBezTo>
                    <a:pt x="444" y="609"/>
                    <a:pt x="444" y="609"/>
                    <a:pt x="444" y="609"/>
                  </a:cubicBezTo>
                  <a:moveTo>
                    <a:pt x="299" y="588"/>
                  </a:moveTo>
                  <a:cubicBezTo>
                    <a:pt x="210" y="516"/>
                    <a:pt x="210" y="516"/>
                    <a:pt x="210" y="516"/>
                  </a:cubicBezTo>
                  <a:cubicBezTo>
                    <a:pt x="368" y="516"/>
                    <a:pt x="368" y="516"/>
                    <a:pt x="368" y="516"/>
                  </a:cubicBezTo>
                  <a:cubicBezTo>
                    <a:pt x="299" y="588"/>
                    <a:pt x="299" y="588"/>
                    <a:pt x="299" y="588"/>
                  </a:cubicBezTo>
                  <a:moveTo>
                    <a:pt x="601" y="644"/>
                  </a:moveTo>
                  <a:cubicBezTo>
                    <a:pt x="517" y="547"/>
                    <a:pt x="517" y="547"/>
                    <a:pt x="517" y="547"/>
                  </a:cubicBezTo>
                  <a:cubicBezTo>
                    <a:pt x="599" y="477"/>
                    <a:pt x="599" y="477"/>
                    <a:pt x="599" y="477"/>
                  </a:cubicBezTo>
                  <a:cubicBezTo>
                    <a:pt x="609" y="559"/>
                    <a:pt x="609" y="559"/>
                    <a:pt x="609" y="559"/>
                  </a:cubicBezTo>
                  <a:cubicBezTo>
                    <a:pt x="601" y="644"/>
                    <a:pt x="601" y="644"/>
                    <a:pt x="601" y="644"/>
                  </a:cubicBezTo>
                  <a:moveTo>
                    <a:pt x="605" y="480"/>
                  </a:moveTo>
                  <a:cubicBezTo>
                    <a:pt x="604" y="475"/>
                    <a:pt x="604" y="475"/>
                    <a:pt x="604" y="475"/>
                  </a:cubicBezTo>
                  <a:cubicBezTo>
                    <a:pt x="648" y="475"/>
                    <a:pt x="648" y="475"/>
                    <a:pt x="648" y="475"/>
                  </a:cubicBezTo>
                  <a:cubicBezTo>
                    <a:pt x="613" y="551"/>
                    <a:pt x="613" y="551"/>
                    <a:pt x="613" y="551"/>
                  </a:cubicBezTo>
                  <a:cubicBezTo>
                    <a:pt x="604" y="479"/>
                    <a:pt x="604" y="479"/>
                    <a:pt x="604" y="479"/>
                  </a:cubicBezTo>
                  <a:cubicBezTo>
                    <a:pt x="605" y="480"/>
                    <a:pt x="605" y="480"/>
                    <a:pt x="605" y="480"/>
                  </a:cubicBezTo>
                  <a:moveTo>
                    <a:pt x="618" y="551"/>
                  </a:moveTo>
                  <a:cubicBezTo>
                    <a:pt x="653" y="475"/>
                    <a:pt x="653" y="475"/>
                    <a:pt x="653" y="475"/>
                  </a:cubicBezTo>
                  <a:cubicBezTo>
                    <a:pt x="713" y="474"/>
                    <a:pt x="713" y="474"/>
                    <a:pt x="713" y="474"/>
                  </a:cubicBezTo>
                  <a:cubicBezTo>
                    <a:pt x="618" y="551"/>
                    <a:pt x="618" y="551"/>
                    <a:pt x="618" y="551"/>
                  </a:cubicBezTo>
                  <a:moveTo>
                    <a:pt x="521" y="474"/>
                  </a:moveTo>
                  <a:cubicBezTo>
                    <a:pt x="517" y="464"/>
                    <a:pt x="517" y="464"/>
                    <a:pt x="517" y="464"/>
                  </a:cubicBezTo>
                  <a:cubicBezTo>
                    <a:pt x="596" y="474"/>
                    <a:pt x="596" y="474"/>
                    <a:pt x="596" y="474"/>
                  </a:cubicBezTo>
                  <a:cubicBezTo>
                    <a:pt x="516" y="542"/>
                    <a:pt x="516" y="542"/>
                    <a:pt x="516" y="542"/>
                  </a:cubicBezTo>
                  <a:cubicBezTo>
                    <a:pt x="516" y="468"/>
                    <a:pt x="516" y="468"/>
                    <a:pt x="516" y="468"/>
                  </a:cubicBezTo>
                  <a:cubicBezTo>
                    <a:pt x="521" y="474"/>
                    <a:pt x="521" y="474"/>
                    <a:pt x="521" y="474"/>
                  </a:cubicBezTo>
                  <a:moveTo>
                    <a:pt x="377" y="512"/>
                  </a:moveTo>
                  <a:cubicBezTo>
                    <a:pt x="404" y="452"/>
                    <a:pt x="404" y="452"/>
                    <a:pt x="404" y="452"/>
                  </a:cubicBezTo>
                  <a:cubicBezTo>
                    <a:pt x="506" y="543"/>
                    <a:pt x="506" y="543"/>
                    <a:pt x="506" y="543"/>
                  </a:cubicBezTo>
                  <a:cubicBezTo>
                    <a:pt x="377" y="513"/>
                    <a:pt x="377" y="513"/>
                    <a:pt x="377" y="513"/>
                  </a:cubicBezTo>
                  <a:cubicBezTo>
                    <a:pt x="378" y="512"/>
                    <a:pt x="378" y="512"/>
                    <a:pt x="378" y="512"/>
                  </a:cubicBezTo>
                  <a:cubicBezTo>
                    <a:pt x="377" y="512"/>
                    <a:pt x="377" y="512"/>
                    <a:pt x="377" y="512"/>
                  </a:cubicBezTo>
                  <a:moveTo>
                    <a:pt x="512" y="542"/>
                  </a:moveTo>
                  <a:cubicBezTo>
                    <a:pt x="410" y="451"/>
                    <a:pt x="410" y="451"/>
                    <a:pt x="410" y="451"/>
                  </a:cubicBezTo>
                  <a:cubicBezTo>
                    <a:pt x="512" y="464"/>
                    <a:pt x="512" y="464"/>
                    <a:pt x="512" y="464"/>
                  </a:cubicBezTo>
                  <a:cubicBezTo>
                    <a:pt x="512" y="542"/>
                    <a:pt x="512" y="542"/>
                    <a:pt x="512" y="542"/>
                  </a:cubicBezTo>
                  <a:moveTo>
                    <a:pt x="372" y="510"/>
                  </a:moveTo>
                  <a:cubicBezTo>
                    <a:pt x="272" y="409"/>
                    <a:pt x="272" y="409"/>
                    <a:pt x="272" y="409"/>
                  </a:cubicBezTo>
                  <a:cubicBezTo>
                    <a:pt x="400" y="450"/>
                    <a:pt x="400" y="450"/>
                    <a:pt x="400" y="450"/>
                  </a:cubicBezTo>
                  <a:cubicBezTo>
                    <a:pt x="372" y="510"/>
                    <a:pt x="372" y="510"/>
                    <a:pt x="372" y="510"/>
                  </a:cubicBezTo>
                  <a:moveTo>
                    <a:pt x="207" y="512"/>
                  </a:moveTo>
                  <a:cubicBezTo>
                    <a:pt x="264" y="408"/>
                    <a:pt x="264" y="408"/>
                    <a:pt x="264" y="408"/>
                  </a:cubicBezTo>
                  <a:cubicBezTo>
                    <a:pt x="368" y="512"/>
                    <a:pt x="368" y="512"/>
                    <a:pt x="368" y="512"/>
                  </a:cubicBezTo>
                  <a:cubicBezTo>
                    <a:pt x="207" y="512"/>
                    <a:pt x="207" y="512"/>
                    <a:pt x="207" y="512"/>
                  </a:cubicBezTo>
                  <a:moveTo>
                    <a:pt x="607" y="471"/>
                  </a:moveTo>
                  <a:cubicBezTo>
                    <a:pt x="681" y="403"/>
                    <a:pt x="681" y="403"/>
                    <a:pt x="681" y="403"/>
                  </a:cubicBezTo>
                  <a:cubicBezTo>
                    <a:pt x="650" y="470"/>
                    <a:pt x="650" y="470"/>
                    <a:pt x="650" y="470"/>
                  </a:cubicBezTo>
                  <a:cubicBezTo>
                    <a:pt x="607" y="471"/>
                    <a:pt x="607" y="471"/>
                    <a:pt x="607" y="471"/>
                  </a:cubicBezTo>
                  <a:moveTo>
                    <a:pt x="655" y="470"/>
                  </a:moveTo>
                  <a:cubicBezTo>
                    <a:pt x="688" y="400"/>
                    <a:pt x="688" y="400"/>
                    <a:pt x="688" y="400"/>
                  </a:cubicBezTo>
                  <a:cubicBezTo>
                    <a:pt x="688" y="401"/>
                    <a:pt x="688" y="401"/>
                    <a:pt x="688" y="401"/>
                  </a:cubicBezTo>
                  <a:cubicBezTo>
                    <a:pt x="688" y="401"/>
                    <a:pt x="688" y="401"/>
                    <a:pt x="688" y="401"/>
                  </a:cubicBezTo>
                  <a:cubicBezTo>
                    <a:pt x="716" y="470"/>
                    <a:pt x="716" y="470"/>
                    <a:pt x="716" y="470"/>
                  </a:cubicBezTo>
                  <a:cubicBezTo>
                    <a:pt x="655" y="470"/>
                    <a:pt x="655" y="470"/>
                    <a:pt x="655" y="470"/>
                  </a:cubicBezTo>
                  <a:moveTo>
                    <a:pt x="595" y="470"/>
                  </a:moveTo>
                  <a:cubicBezTo>
                    <a:pt x="516" y="460"/>
                    <a:pt x="516" y="460"/>
                    <a:pt x="516" y="460"/>
                  </a:cubicBezTo>
                  <a:cubicBezTo>
                    <a:pt x="525" y="400"/>
                    <a:pt x="525" y="400"/>
                    <a:pt x="525" y="400"/>
                  </a:cubicBezTo>
                  <a:cubicBezTo>
                    <a:pt x="595" y="470"/>
                    <a:pt x="595" y="470"/>
                    <a:pt x="595" y="470"/>
                  </a:cubicBezTo>
                  <a:moveTo>
                    <a:pt x="603" y="468"/>
                  </a:moveTo>
                  <a:cubicBezTo>
                    <a:pt x="603" y="383"/>
                    <a:pt x="603" y="383"/>
                    <a:pt x="603" y="383"/>
                  </a:cubicBezTo>
                  <a:cubicBezTo>
                    <a:pt x="607" y="384"/>
                    <a:pt x="607" y="384"/>
                    <a:pt x="607" y="384"/>
                  </a:cubicBezTo>
                  <a:cubicBezTo>
                    <a:pt x="607" y="384"/>
                    <a:pt x="607" y="384"/>
                    <a:pt x="607" y="384"/>
                  </a:cubicBezTo>
                  <a:cubicBezTo>
                    <a:pt x="683" y="396"/>
                    <a:pt x="683" y="396"/>
                    <a:pt x="683" y="396"/>
                  </a:cubicBezTo>
                  <a:cubicBezTo>
                    <a:pt x="603" y="468"/>
                    <a:pt x="603" y="468"/>
                    <a:pt x="603" y="468"/>
                  </a:cubicBezTo>
                  <a:moveTo>
                    <a:pt x="204" y="509"/>
                  </a:moveTo>
                  <a:cubicBezTo>
                    <a:pt x="142" y="382"/>
                    <a:pt x="142" y="382"/>
                    <a:pt x="142" y="382"/>
                  </a:cubicBezTo>
                  <a:cubicBezTo>
                    <a:pt x="260" y="406"/>
                    <a:pt x="260" y="406"/>
                    <a:pt x="260" y="406"/>
                  </a:cubicBezTo>
                  <a:cubicBezTo>
                    <a:pt x="204" y="509"/>
                    <a:pt x="204" y="509"/>
                    <a:pt x="204" y="509"/>
                  </a:cubicBezTo>
                  <a:moveTo>
                    <a:pt x="599" y="456"/>
                  </a:moveTo>
                  <a:cubicBezTo>
                    <a:pt x="577" y="378"/>
                    <a:pt x="577" y="378"/>
                    <a:pt x="577" y="378"/>
                  </a:cubicBezTo>
                  <a:cubicBezTo>
                    <a:pt x="599" y="382"/>
                    <a:pt x="599" y="382"/>
                    <a:pt x="599" y="382"/>
                  </a:cubicBezTo>
                  <a:cubicBezTo>
                    <a:pt x="599" y="456"/>
                    <a:pt x="599" y="456"/>
                    <a:pt x="599" y="456"/>
                  </a:cubicBezTo>
                  <a:moveTo>
                    <a:pt x="720" y="468"/>
                  </a:moveTo>
                  <a:cubicBezTo>
                    <a:pt x="691" y="396"/>
                    <a:pt x="691" y="396"/>
                    <a:pt x="691" y="396"/>
                  </a:cubicBezTo>
                  <a:cubicBezTo>
                    <a:pt x="822" y="378"/>
                    <a:pt x="822" y="378"/>
                    <a:pt x="822" y="378"/>
                  </a:cubicBezTo>
                  <a:cubicBezTo>
                    <a:pt x="720" y="468"/>
                    <a:pt x="720" y="468"/>
                    <a:pt x="720" y="468"/>
                  </a:cubicBezTo>
                  <a:moveTo>
                    <a:pt x="597" y="465"/>
                  </a:moveTo>
                  <a:cubicBezTo>
                    <a:pt x="526" y="395"/>
                    <a:pt x="526" y="395"/>
                    <a:pt x="526" y="395"/>
                  </a:cubicBezTo>
                  <a:cubicBezTo>
                    <a:pt x="544" y="372"/>
                    <a:pt x="544" y="372"/>
                    <a:pt x="544" y="372"/>
                  </a:cubicBezTo>
                  <a:cubicBezTo>
                    <a:pt x="572" y="377"/>
                    <a:pt x="572" y="377"/>
                    <a:pt x="572" y="377"/>
                  </a:cubicBezTo>
                  <a:cubicBezTo>
                    <a:pt x="597" y="465"/>
                    <a:pt x="597" y="465"/>
                    <a:pt x="597" y="465"/>
                  </a:cubicBezTo>
                  <a:moveTo>
                    <a:pt x="513" y="452"/>
                  </a:moveTo>
                  <a:cubicBezTo>
                    <a:pt x="484" y="365"/>
                    <a:pt x="484" y="365"/>
                    <a:pt x="484" y="365"/>
                  </a:cubicBezTo>
                  <a:cubicBezTo>
                    <a:pt x="521" y="396"/>
                    <a:pt x="521" y="396"/>
                    <a:pt x="521" y="396"/>
                  </a:cubicBezTo>
                  <a:cubicBezTo>
                    <a:pt x="513" y="452"/>
                    <a:pt x="513" y="452"/>
                    <a:pt x="513" y="452"/>
                  </a:cubicBezTo>
                  <a:moveTo>
                    <a:pt x="521" y="391"/>
                  </a:moveTo>
                  <a:cubicBezTo>
                    <a:pt x="487" y="362"/>
                    <a:pt x="487" y="362"/>
                    <a:pt x="487" y="362"/>
                  </a:cubicBezTo>
                  <a:cubicBezTo>
                    <a:pt x="539" y="371"/>
                    <a:pt x="539" y="371"/>
                    <a:pt x="539" y="371"/>
                  </a:cubicBezTo>
                  <a:cubicBezTo>
                    <a:pt x="523" y="392"/>
                    <a:pt x="523" y="392"/>
                    <a:pt x="523" y="392"/>
                  </a:cubicBezTo>
                  <a:cubicBezTo>
                    <a:pt x="521" y="390"/>
                    <a:pt x="521" y="390"/>
                    <a:pt x="521" y="390"/>
                  </a:cubicBezTo>
                  <a:cubicBezTo>
                    <a:pt x="521" y="391"/>
                    <a:pt x="521" y="391"/>
                    <a:pt x="521" y="391"/>
                  </a:cubicBezTo>
                  <a:moveTo>
                    <a:pt x="595" y="377"/>
                  </a:moveTo>
                  <a:cubicBezTo>
                    <a:pt x="576" y="373"/>
                    <a:pt x="576" y="373"/>
                    <a:pt x="576" y="373"/>
                  </a:cubicBezTo>
                  <a:cubicBezTo>
                    <a:pt x="570" y="350"/>
                    <a:pt x="570" y="350"/>
                    <a:pt x="570" y="350"/>
                  </a:cubicBezTo>
                  <a:cubicBezTo>
                    <a:pt x="595" y="377"/>
                    <a:pt x="595" y="377"/>
                    <a:pt x="595" y="377"/>
                  </a:cubicBezTo>
                  <a:moveTo>
                    <a:pt x="670" y="389"/>
                  </a:moveTo>
                  <a:cubicBezTo>
                    <a:pt x="602" y="378"/>
                    <a:pt x="602" y="378"/>
                    <a:pt x="602" y="378"/>
                  </a:cubicBezTo>
                  <a:cubicBezTo>
                    <a:pt x="574" y="348"/>
                    <a:pt x="574" y="348"/>
                    <a:pt x="574" y="348"/>
                  </a:cubicBezTo>
                  <a:cubicBezTo>
                    <a:pt x="670" y="389"/>
                    <a:pt x="670" y="389"/>
                    <a:pt x="670" y="389"/>
                  </a:cubicBezTo>
                  <a:moveTo>
                    <a:pt x="571" y="373"/>
                  </a:moveTo>
                  <a:cubicBezTo>
                    <a:pt x="547" y="368"/>
                    <a:pt x="547" y="368"/>
                    <a:pt x="547" y="368"/>
                  </a:cubicBezTo>
                  <a:cubicBezTo>
                    <a:pt x="564" y="347"/>
                    <a:pt x="564" y="347"/>
                    <a:pt x="564" y="347"/>
                  </a:cubicBezTo>
                  <a:cubicBezTo>
                    <a:pt x="571" y="373"/>
                    <a:pt x="571" y="373"/>
                    <a:pt x="571" y="373"/>
                  </a:cubicBezTo>
                  <a:moveTo>
                    <a:pt x="542" y="367"/>
                  </a:moveTo>
                  <a:cubicBezTo>
                    <a:pt x="492" y="358"/>
                    <a:pt x="492" y="358"/>
                    <a:pt x="492" y="358"/>
                  </a:cubicBezTo>
                  <a:cubicBezTo>
                    <a:pt x="559" y="345"/>
                    <a:pt x="559" y="345"/>
                    <a:pt x="559" y="345"/>
                  </a:cubicBezTo>
                  <a:cubicBezTo>
                    <a:pt x="542" y="367"/>
                    <a:pt x="542" y="367"/>
                    <a:pt x="542" y="367"/>
                  </a:cubicBezTo>
                  <a:moveTo>
                    <a:pt x="701" y="390"/>
                  </a:moveTo>
                  <a:cubicBezTo>
                    <a:pt x="805" y="337"/>
                    <a:pt x="805" y="337"/>
                    <a:pt x="805" y="337"/>
                  </a:cubicBezTo>
                  <a:cubicBezTo>
                    <a:pt x="825" y="373"/>
                    <a:pt x="825" y="373"/>
                    <a:pt x="825" y="373"/>
                  </a:cubicBezTo>
                  <a:cubicBezTo>
                    <a:pt x="701" y="390"/>
                    <a:pt x="701" y="390"/>
                    <a:pt x="701" y="390"/>
                  </a:cubicBezTo>
                  <a:moveTo>
                    <a:pt x="258" y="401"/>
                  </a:moveTo>
                  <a:cubicBezTo>
                    <a:pt x="143" y="378"/>
                    <a:pt x="143" y="378"/>
                    <a:pt x="143" y="378"/>
                  </a:cubicBezTo>
                  <a:cubicBezTo>
                    <a:pt x="208" y="330"/>
                    <a:pt x="208" y="330"/>
                    <a:pt x="208" y="330"/>
                  </a:cubicBezTo>
                  <a:cubicBezTo>
                    <a:pt x="258" y="401"/>
                    <a:pt x="258" y="401"/>
                    <a:pt x="258" y="401"/>
                  </a:cubicBezTo>
                  <a:moveTo>
                    <a:pt x="507" y="449"/>
                  </a:moveTo>
                  <a:cubicBezTo>
                    <a:pt x="417" y="326"/>
                    <a:pt x="417" y="326"/>
                    <a:pt x="417" y="326"/>
                  </a:cubicBezTo>
                  <a:cubicBezTo>
                    <a:pt x="473" y="357"/>
                    <a:pt x="473" y="357"/>
                    <a:pt x="473" y="357"/>
                  </a:cubicBezTo>
                  <a:cubicBezTo>
                    <a:pt x="467" y="358"/>
                    <a:pt x="467" y="358"/>
                    <a:pt x="467" y="358"/>
                  </a:cubicBezTo>
                  <a:cubicBezTo>
                    <a:pt x="478" y="360"/>
                    <a:pt x="478" y="360"/>
                    <a:pt x="478" y="360"/>
                  </a:cubicBezTo>
                  <a:cubicBezTo>
                    <a:pt x="507" y="449"/>
                    <a:pt x="507" y="449"/>
                    <a:pt x="507" y="449"/>
                  </a:cubicBezTo>
                  <a:moveTo>
                    <a:pt x="509" y="459"/>
                  </a:moveTo>
                  <a:cubicBezTo>
                    <a:pt x="405" y="446"/>
                    <a:pt x="405" y="446"/>
                    <a:pt x="405" y="446"/>
                  </a:cubicBezTo>
                  <a:cubicBezTo>
                    <a:pt x="411" y="326"/>
                    <a:pt x="411" y="326"/>
                    <a:pt x="411" y="326"/>
                  </a:cubicBezTo>
                  <a:cubicBezTo>
                    <a:pt x="509" y="459"/>
                    <a:pt x="509" y="459"/>
                    <a:pt x="509" y="459"/>
                  </a:cubicBezTo>
                  <a:moveTo>
                    <a:pt x="830" y="372"/>
                  </a:moveTo>
                  <a:cubicBezTo>
                    <a:pt x="810" y="336"/>
                    <a:pt x="810" y="336"/>
                    <a:pt x="810" y="336"/>
                  </a:cubicBezTo>
                  <a:cubicBezTo>
                    <a:pt x="944" y="317"/>
                    <a:pt x="944" y="317"/>
                    <a:pt x="944" y="317"/>
                  </a:cubicBezTo>
                  <a:cubicBezTo>
                    <a:pt x="830" y="372"/>
                    <a:pt x="830" y="372"/>
                    <a:pt x="830" y="372"/>
                  </a:cubicBezTo>
                  <a:moveTo>
                    <a:pt x="710" y="381"/>
                  </a:moveTo>
                  <a:cubicBezTo>
                    <a:pt x="802" y="311"/>
                    <a:pt x="802" y="311"/>
                    <a:pt x="802" y="311"/>
                  </a:cubicBezTo>
                  <a:cubicBezTo>
                    <a:pt x="804" y="332"/>
                    <a:pt x="804" y="332"/>
                    <a:pt x="804" y="332"/>
                  </a:cubicBezTo>
                  <a:cubicBezTo>
                    <a:pt x="803" y="332"/>
                    <a:pt x="803" y="332"/>
                    <a:pt x="803" y="332"/>
                  </a:cubicBezTo>
                  <a:cubicBezTo>
                    <a:pt x="803" y="333"/>
                    <a:pt x="803" y="333"/>
                    <a:pt x="803" y="333"/>
                  </a:cubicBezTo>
                  <a:cubicBezTo>
                    <a:pt x="710" y="381"/>
                    <a:pt x="710" y="381"/>
                    <a:pt x="710" y="381"/>
                  </a:cubicBezTo>
                  <a:moveTo>
                    <a:pt x="397" y="444"/>
                  </a:moveTo>
                  <a:cubicBezTo>
                    <a:pt x="267" y="403"/>
                    <a:pt x="267" y="403"/>
                    <a:pt x="267" y="403"/>
                  </a:cubicBezTo>
                  <a:cubicBezTo>
                    <a:pt x="267" y="403"/>
                    <a:pt x="267" y="403"/>
                    <a:pt x="267" y="403"/>
                  </a:cubicBezTo>
                  <a:cubicBezTo>
                    <a:pt x="266" y="403"/>
                    <a:pt x="266" y="403"/>
                    <a:pt x="266" y="403"/>
                  </a:cubicBezTo>
                  <a:cubicBezTo>
                    <a:pt x="294" y="309"/>
                    <a:pt x="294" y="309"/>
                    <a:pt x="294" y="309"/>
                  </a:cubicBezTo>
                  <a:cubicBezTo>
                    <a:pt x="397" y="444"/>
                    <a:pt x="397" y="444"/>
                    <a:pt x="397" y="444"/>
                  </a:cubicBezTo>
                  <a:moveTo>
                    <a:pt x="138" y="376"/>
                  </a:moveTo>
                  <a:cubicBezTo>
                    <a:pt x="77" y="309"/>
                    <a:pt x="77" y="309"/>
                    <a:pt x="77" y="309"/>
                  </a:cubicBezTo>
                  <a:cubicBezTo>
                    <a:pt x="202" y="328"/>
                    <a:pt x="202" y="328"/>
                    <a:pt x="202" y="328"/>
                  </a:cubicBezTo>
                  <a:cubicBezTo>
                    <a:pt x="138" y="376"/>
                    <a:pt x="138" y="376"/>
                    <a:pt x="138" y="376"/>
                  </a:cubicBezTo>
                  <a:moveTo>
                    <a:pt x="263" y="399"/>
                  </a:moveTo>
                  <a:cubicBezTo>
                    <a:pt x="212" y="328"/>
                    <a:pt x="212" y="328"/>
                    <a:pt x="212" y="328"/>
                  </a:cubicBezTo>
                  <a:cubicBezTo>
                    <a:pt x="290" y="307"/>
                    <a:pt x="290" y="307"/>
                    <a:pt x="290" y="307"/>
                  </a:cubicBezTo>
                  <a:cubicBezTo>
                    <a:pt x="263" y="399"/>
                    <a:pt x="263" y="399"/>
                    <a:pt x="263" y="399"/>
                  </a:cubicBezTo>
                  <a:moveTo>
                    <a:pt x="401" y="442"/>
                  </a:moveTo>
                  <a:cubicBezTo>
                    <a:pt x="299" y="307"/>
                    <a:pt x="299" y="307"/>
                    <a:pt x="299" y="307"/>
                  </a:cubicBezTo>
                  <a:cubicBezTo>
                    <a:pt x="407" y="321"/>
                    <a:pt x="407" y="321"/>
                    <a:pt x="407" y="321"/>
                  </a:cubicBezTo>
                  <a:cubicBezTo>
                    <a:pt x="401" y="442"/>
                    <a:pt x="401" y="442"/>
                    <a:pt x="401" y="442"/>
                  </a:cubicBezTo>
                  <a:moveTo>
                    <a:pt x="85" y="305"/>
                  </a:moveTo>
                  <a:cubicBezTo>
                    <a:pt x="79" y="305"/>
                    <a:pt x="79" y="305"/>
                    <a:pt x="79" y="305"/>
                  </a:cubicBezTo>
                  <a:cubicBezTo>
                    <a:pt x="80" y="304"/>
                    <a:pt x="80" y="304"/>
                    <a:pt x="80" y="304"/>
                  </a:cubicBezTo>
                  <a:cubicBezTo>
                    <a:pt x="85" y="305"/>
                    <a:pt x="85" y="305"/>
                    <a:pt x="85" y="305"/>
                  </a:cubicBezTo>
                  <a:moveTo>
                    <a:pt x="71" y="303"/>
                  </a:moveTo>
                  <a:cubicBezTo>
                    <a:pt x="67" y="302"/>
                    <a:pt x="67" y="302"/>
                    <a:pt x="67" y="302"/>
                  </a:cubicBezTo>
                  <a:cubicBezTo>
                    <a:pt x="72" y="303"/>
                    <a:pt x="72" y="303"/>
                    <a:pt x="72" y="303"/>
                  </a:cubicBezTo>
                  <a:cubicBezTo>
                    <a:pt x="71" y="303"/>
                    <a:pt x="71" y="303"/>
                    <a:pt x="71" y="303"/>
                  </a:cubicBezTo>
                  <a:moveTo>
                    <a:pt x="692" y="388"/>
                  </a:moveTo>
                  <a:cubicBezTo>
                    <a:pt x="721" y="298"/>
                    <a:pt x="721" y="298"/>
                    <a:pt x="721" y="298"/>
                  </a:cubicBezTo>
                  <a:cubicBezTo>
                    <a:pt x="798" y="309"/>
                    <a:pt x="798" y="309"/>
                    <a:pt x="798" y="309"/>
                  </a:cubicBezTo>
                  <a:cubicBezTo>
                    <a:pt x="692" y="388"/>
                    <a:pt x="692" y="388"/>
                    <a:pt x="692" y="388"/>
                  </a:cubicBezTo>
                  <a:moveTo>
                    <a:pt x="481" y="355"/>
                  </a:moveTo>
                  <a:cubicBezTo>
                    <a:pt x="472" y="286"/>
                    <a:pt x="472" y="286"/>
                    <a:pt x="472" y="286"/>
                  </a:cubicBezTo>
                  <a:cubicBezTo>
                    <a:pt x="559" y="341"/>
                    <a:pt x="559" y="341"/>
                    <a:pt x="559" y="341"/>
                  </a:cubicBezTo>
                  <a:cubicBezTo>
                    <a:pt x="481" y="355"/>
                    <a:pt x="481" y="355"/>
                    <a:pt x="481" y="355"/>
                  </a:cubicBezTo>
                  <a:moveTo>
                    <a:pt x="477" y="354"/>
                  </a:moveTo>
                  <a:cubicBezTo>
                    <a:pt x="413" y="319"/>
                    <a:pt x="413" y="319"/>
                    <a:pt x="413" y="319"/>
                  </a:cubicBezTo>
                  <a:cubicBezTo>
                    <a:pt x="467" y="285"/>
                    <a:pt x="467" y="285"/>
                    <a:pt x="467" y="285"/>
                  </a:cubicBezTo>
                  <a:cubicBezTo>
                    <a:pt x="477" y="354"/>
                    <a:pt x="477" y="354"/>
                    <a:pt x="477" y="354"/>
                  </a:cubicBezTo>
                  <a:moveTo>
                    <a:pt x="79" y="300"/>
                  </a:moveTo>
                  <a:cubicBezTo>
                    <a:pt x="23" y="289"/>
                    <a:pt x="23" y="289"/>
                    <a:pt x="23" y="289"/>
                  </a:cubicBezTo>
                  <a:cubicBezTo>
                    <a:pt x="173" y="257"/>
                    <a:pt x="173" y="257"/>
                    <a:pt x="173" y="257"/>
                  </a:cubicBezTo>
                  <a:cubicBezTo>
                    <a:pt x="79" y="300"/>
                    <a:pt x="79" y="300"/>
                    <a:pt x="79" y="300"/>
                  </a:cubicBezTo>
                  <a:moveTo>
                    <a:pt x="210" y="324"/>
                  </a:moveTo>
                  <a:cubicBezTo>
                    <a:pt x="196" y="254"/>
                    <a:pt x="196" y="254"/>
                    <a:pt x="196" y="254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10" y="324"/>
                    <a:pt x="210" y="324"/>
                    <a:pt x="210" y="324"/>
                  </a:cubicBezTo>
                  <a:moveTo>
                    <a:pt x="205" y="324"/>
                  </a:moveTo>
                  <a:cubicBezTo>
                    <a:pt x="87" y="301"/>
                    <a:pt x="87" y="301"/>
                    <a:pt x="87" y="301"/>
                  </a:cubicBezTo>
                  <a:cubicBezTo>
                    <a:pt x="191" y="253"/>
                    <a:pt x="191" y="253"/>
                    <a:pt x="191" y="253"/>
                  </a:cubicBezTo>
                  <a:cubicBezTo>
                    <a:pt x="205" y="324"/>
                    <a:pt x="205" y="324"/>
                    <a:pt x="205" y="324"/>
                  </a:cubicBezTo>
                  <a:moveTo>
                    <a:pt x="688" y="387"/>
                  </a:moveTo>
                  <a:cubicBezTo>
                    <a:pt x="634" y="248"/>
                    <a:pt x="634" y="248"/>
                    <a:pt x="634" y="248"/>
                  </a:cubicBezTo>
                  <a:cubicBezTo>
                    <a:pt x="717" y="296"/>
                    <a:pt x="717" y="296"/>
                    <a:pt x="717" y="296"/>
                  </a:cubicBezTo>
                  <a:cubicBezTo>
                    <a:pt x="688" y="387"/>
                    <a:pt x="688" y="387"/>
                    <a:pt x="688" y="387"/>
                  </a:cubicBezTo>
                  <a:moveTo>
                    <a:pt x="570" y="338"/>
                  </a:moveTo>
                  <a:cubicBezTo>
                    <a:pt x="629" y="248"/>
                    <a:pt x="629" y="248"/>
                    <a:pt x="629" y="248"/>
                  </a:cubicBezTo>
                  <a:cubicBezTo>
                    <a:pt x="684" y="390"/>
                    <a:pt x="684" y="390"/>
                    <a:pt x="684" y="390"/>
                  </a:cubicBezTo>
                  <a:cubicBezTo>
                    <a:pt x="569" y="341"/>
                    <a:pt x="569" y="341"/>
                    <a:pt x="569" y="341"/>
                  </a:cubicBezTo>
                  <a:cubicBezTo>
                    <a:pt x="570" y="338"/>
                    <a:pt x="570" y="338"/>
                    <a:pt x="570" y="338"/>
                  </a:cubicBezTo>
                  <a:cubicBezTo>
                    <a:pt x="570" y="338"/>
                    <a:pt x="570" y="338"/>
                    <a:pt x="570" y="338"/>
                  </a:cubicBezTo>
                  <a:moveTo>
                    <a:pt x="565" y="337"/>
                  </a:moveTo>
                  <a:cubicBezTo>
                    <a:pt x="538" y="270"/>
                    <a:pt x="538" y="270"/>
                    <a:pt x="538" y="270"/>
                  </a:cubicBezTo>
                  <a:cubicBezTo>
                    <a:pt x="624" y="246"/>
                    <a:pt x="624" y="246"/>
                    <a:pt x="624" y="246"/>
                  </a:cubicBezTo>
                  <a:cubicBezTo>
                    <a:pt x="565" y="337"/>
                    <a:pt x="565" y="337"/>
                    <a:pt x="565" y="337"/>
                  </a:cubicBezTo>
                  <a:moveTo>
                    <a:pt x="808" y="332"/>
                  </a:moveTo>
                  <a:cubicBezTo>
                    <a:pt x="806" y="308"/>
                    <a:pt x="806" y="308"/>
                    <a:pt x="806" y="308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807" y="305"/>
                    <a:pt x="807" y="305"/>
                    <a:pt x="807" y="305"/>
                  </a:cubicBezTo>
                  <a:cubicBezTo>
                    <a:pt x="855" y="242"/>
                    <a:pt x="855" y="242"/>
                    <a:pt x="855" y="242"/>
                  </a:cubicBezTo>
                  <a:cubicBezTo>
                    <a:pt x="838" y="302"/>
                    <a:pt x="838" y="302"/>
                    <a:pt x="838" y="302"/>
                  </a:cubicBezTo>
                  <a:cubicBezTo>
                    <a:pt x="940" y="313"/>
                    <a:pt x="940" y="313"/>
                    <a:pt x="940" y="313"/>
                  </a:cubicBezTo>
                  <a:cubicBezTo>
                    <a:pt x="808" y="332"/>
                    <a:pt x="808" y="332"/>
                    <a:pt x="808" y="332"/>
                  </a:cubicBezTo>
                  <a:moveTo>
                    <a:pt x="800" y="304"/>
                  </a:moveTo>
                  <a:cubicBezTo>
                    <a:pt x="724" y="294"/>
                    <a:pt x="724" y="294"/>
                    <a:pt x="724" y="294"/>
                  </a:cubicBezTo>
                  <a:cubicBezTo>
                    <a:pt x="778" y="235"/>
                    <a:pt x="778" y="235"/>
                    <a:pt x="778" y="235"/>
                  </a:cubicBezTo>
                  <a:cubicBezTo>
                    <a:pt x="800" y="304"/>
                    <a:pt x="800" y="304"/>
                    <a:pt x="800" y="304"/>
                  </a:cubicBezTo>
                  <a:moveTo>
                    <a:pt x="951" y="310"/>
                  </a:moveTo>
                  <a:cubicBezTo>
                    <a:pt x="844" y="298"/>
                    <a:pt x="844" y="298"/>
                    <a:pt x="844" y="298"/>
                  </a:cubicBezTo>
                  <a:cubicBezTo>
                    <a:pt x="862" y="235"/>
                    <a:pt x="862" y="235"/>
                    <a:pt x="862" y="235"/>
                  </a:cubicBezTo>
                  <a:cubicBezTo>
                    <a:pt x="951" y="310"/>
                    <a:pt x="951" y="310"/>
                    <a:pt x="951" y="310"/>
                  </a:cubicBezTo>
                  <a:moveTo>
                    <a:pt x="804" y="302"/>
                  </a:moveTo>
                  <a:cubicBezTo>
                    <a:pt x="782" y="233"/>
                    <a:pt x="782" y="233"/>
                    <a:pt x="782" y="233"/>
                  </a:cubicBezTo>
                  <a:cubicBezTo>
                    <a:pt x="856" y="233"/>
                    <a:pt x="856" y="233"/>
                    <a:pt x="856" y="233"/>
                  </a:cubicBezTo>
                  <a:cubicBezTo>
                    <a:pt x="804" y="302"/>
                    <a:pt x="804" y="302"/>
                    <a:pt x="804" y="302"/>
                  </a:cubicBezTo>
                  <a:moveTo>
                    <a:pt x="410" y="316"/>
                  </a:moveTo>
                  <a:cubicBezTo>
                    <a:pt x="372" y="231"/>
                    <a:pt x="372" y="231"/>
                    <a:pt x="372" y="231"/>
                  </a:cubicBezTo>
                  <a:cubicBezTo>
                    <a:pt x="465" y="282"/>
                    <a:pt x="465" y="282"/>
                    <a:pt x="465" y="282"/>
                  </a:cubicBezTo>
                  <a:cubicBezTo>
                    <a:pt x="410" y="316"/>
                    <a:pt x="410" y="316"/>
                    <a:pt x="410" y="316"/>
                  </a:cubicBezTo>
                  <a:moveTo>
                    <a:pt x="404" y="316"/>
                  </a:moveTo>
                  <a:cubicBezTo>
                    <a:pt x="298" y="303"/>
                    <a:pt x="298" y="303"/>
                    <a:pt x="298" y="303"/>
                  </a:cubicBezTo>
                  <a:cubicBezTo>
                    <a:pt x="366" y="230"/>
                    <a:pt x="366" y="230"/>
                    <a:pt x="366" y="230"/>
                  </a:cubicBezTo>
                  <a:cubicBezTo>
                    <a:pt x="404" y="314"/>
                    <a:pt x="404" y="314"/>
                    <a:pt x="404" y="314"/>
                  </a:cubicBezTo>
                  <a:cubicBezTo>
                    <a:pt x="401" y="312"/>
                    <a:pt x="401" y="312"/>
                    <a:pt x="401" y="312"/>
                  </a:cubicBezTo>
                  <a:cubicBezTo>
                    <a:pt x="404" y="316"/>
                    <a:pt x="404" y="316"/>
                    <a:pt x="404" y="316"/>
                  </a:cubicBezTo>
                  <a:moveTo>
                    <a:pt x="293" y="301"/>
                  </a:moveTo>
                  <a:cubicBezTo>
                    <a:pt x="200" y="251"/>
                    <a:pt x="200" y="251"/>
                    <a:pt x="200" y="251"/>
                  </a:cubicBezTo>
                  <a:cubicBezTo>
                    <a:pt x="361" y="229"/>
                    <a:pt x="361" y="229"/>
                    <a:pt x="361" y="229"/>
                  </a:cubicBezTo>
                  <a:cubicBezTo>
                    <a:pt x="293" y="301"/>
                    <a:pt x="293" y="301"/>
                    <a:pt x="293" y="301"/>
                  </a:cubicBezTo>
                  <a:moveTo>
                    <a:pt x="560" y="336"/>
                  </a:moveTo>
                  <a:cubicBezTo>
                    <a:pt x="471" y="281"/>
                    <a:pt x="471" y="281"/>
                    <a:pt x="471" y="281"/>
                  </a:cubicBezTo>
                  <a:cubicBezTo>
                    <a:pt x="481" y="218"/>
                    <a:pt x="481" y="218"/>
                    <a:pt x="481" y="218"/>
                  </a:cubicBezTo>
                  <a:cubicBezTo>
                    <a:pt x="533" y="269"/>
                    <a:pt x="533" y="269"/>
                    <a:pt x="533" y="269"/>
                  </a:cubicBezTo>
                  <a:cubicBezTo>
                    <a:pt x="560" y="336"/>
                    <a:pt x="560" y="336"/>
                    <a:pt x="560" y="336"/>
                  </a:cubicBezTo>
                  <a:moveTo>
                    <a:pt x="381" y="231"/>
                  </a:moveTo>
                  <a:cubicBezTo>
                    <a:pt x="374" y="228"/>
                    <a:pt x="374" y="228"/>
                    <a:pt x="374" y="228"/>
                  </a:cubicBezTo>
                  <a:cubicBezTo>
                    <a:pt x="477" y="216"/>
                    <a:pt x="477" y="216"/>
                    <a:pt x="477" y="216"/>
                  </a:cubicBezTo>
                  <a:cubicBezTo>
                    <a:pt x="467" y="278"/>
                    <a:pt x="467" y="278"/>
                    <a:pt x="467" y="278"/>
                  </a:cubicBezTo>
                  <a:cubicBezTo>
                    <a:pt x="380" y="231"/>
                    <a:pt x="380" y="231"/>
                    <a:pt x="380" y="231"/>
                  </a:cubicBezTo>
                  <a:cubicBezTo>
                    <a:pt x="381" y="231"/>
                    <a:pt x="381" y="231"/>
                    <a:pt x="381" y="231"/>
                  </a:cubicBezTo>
                  <a:moveTo>
                    <a:pt x="716" y="291"/>
                  </a:moveTo>
                  <a:cubicBezTo>
                    <a:pt x="634" y="243"/>
                    <a:pt x="634" y="243"/>
                    <a:pt x="634" y="243"/>
                  </a:cubicBezTo>
                  <a:cubicBezTo>
                    <a:pt x="700" y="210"/>
                    <a:pt x="700" y="210"/>
                    <a:pt x="700" y="210"/>
                  </a:cubicBezTo>
                  <a:cubicBezTo>
                    <a:pt x="716" y="291"/>
                    <a:pt x="716" y="291"/>
                    <a:pt x="716" y="291"/>
                  </a:cubicBezTo>
                  <a:moveTo>
                    <a:pt x="721" y="290"/>
                  </a:moveTo>
                  <a:cubicBezTo>
                    <a:pt x="704" y="210"/>
                    <a:pt x="704" y="210"/>
                    <a:pt x="704" y="210"/>
                  </a:cubicBezTo>
                  <a:cubicBezTo>
                    <a:pt x="775" y="232"/>
                    <a:pt x="775" y="232"/>
                    <a:pt x="775" y="232"/>
                  </a:cubicBezTo>
                  <a:cubicBezTo>
                    <a:pt x="721" y="290"/>
                    <a:pt x="721" y="290"/>
                    <a:pt x="721" y="290"/>
                  </a:cubicBezTo>
                  <a:moveTo>
                    <a:pt x="195" y="248"/>
                  </a:moveTo>
                  <a:cubicBezTo>
                    <a:pt x="174" y="193"/>
                    <a:pt x="174" y="193"/>
                    <a:pt x="174" y="193"/>
                  </a:cubicBezTo>
                  <a:cubicBezTo>
                    <a:pt x="353" y="226"/>
                    <a:pt x="353" y="226"/>
                    <a:pt x="353" y="226"/>
                  </a:cubicBezTo>
                  <a:cubicBezTo>
                    <a:pt x="195" y="248"/>
                    <a:pt x="195" y="248"/>
                    <a:pt x="195" y="248"/>
                  </a:cubicBezTo>
                  <a:moveTo>
                    <a:pt x="18" y="285"/>
                  </a:moveTo>
                  <a:cubicBezTo>
                    <a:pt x="89" y="210"/>
                    <a:pt x="89" y="210"/>
                    <a:pt x="89" y="210"/>
                  </a:cubicBezTo>
                  <a:cubicBezTo>
                    <a:pt x="169" y="193"/>
                    <a:pt x="169" y="193"/>
                    <a:pt x="169" y="193"/>
                  </a:cubicBezTo>
                  <a:cubicBezTo>
                    <a:pt x="190" y="249"/>
                    <a:pt x="190" y="249"/>
                    <a:pt x="190" y="249"/>
                  </a:cubicBezTo>
                  <a:cubicBezTo>
                    <a:pt x="18" y="285"/>
                    <a:pt x="18" y="285"/>
                    <a:pt x="18" y="285"/>
                  </a:cubicBezTo>
                  <a:moveTo>
                    <a:pt x="541" y="264"/>
                  </a:moveTo>
                  <a:cubicBezTo>
                    <a:pt x="606" y="181"/>
                    <a:pt x="606" y="181"/>
                    <a:pt x="606" y="181"/>
                  </a:cubicBezTo>
                  <a:cubicBezTo>
                    <a:pt x="627" y="241"/>
                    <a:pt x="627" y="241"/>
                    <a:pt x="627" y="241"/>
                  </a:cubicBezTo>
                  <a:cubicBezTo>
                    <a:pt x="541" y="264"/>
                    <a:pt x="541" y="264"/>
                    <a:pt x="541" y="264"/>
                  </a:cubicBezTo>
                  <a:moveTo>
                    <a:pt x="535" y="265"/>
                  </a:moveTo>
                  <a:cubicBezTo>
                    <a:pt x="484" y="215"/>
                    <a:pt x="484" y="215"/>
                    <a:pt x="484" y="215"/>
                  </a:cubicBezTo>
                  <a:cubicBezTo>
                    <a:pt x="601" y="181"/>
                    <a:pt x="601" y="181"/>
                    <a:pt x="601" y="181"/>
                  </a:cubicBezTo>
                  <a:cubicBezTo>
                    <a:pt x="535" y="265"/>
                    <a:pt x="535" y="265"/>
                    <a:pt x="535" y="265"/>
                  </a:cubicBezTo>
                  <a:moveTo>
                    <a:pt x="631" y="240"/>
                  </a:moveTo>
                  <a:cubicBezTo>
                    <a:pt x="611" y="180"/>
                    <a:pt x="611" y="180"/>
                    <a:pt x="611" y="180"/>
                  </a:cubicBezTo>
                  <a:cubicBezTo>
                    <a:pt x="692" y="206"/>
                    <a:pt x="692" y="206"/>
                    <a:pt x="692" y="206"/>
                  </a:cubicBezTo>
                  <a:cubicBezTo>
                    <a:pt x="692" y="206"/>
                    <a:pt x="692" y="206"/>
                    <a:pt x="692" y="206"/>
                  </a:cubicBezTo>
                  <a:cubicBezTo>
                    <a:pt x="695" y="207"/>
                    <a:pt x="695" y="207"/>
                    <a:pt x="695" y="207"/>
                  </a:cubicBezTo>
                  <a:cubicBezTo>
                    <a:pt x="631" y="240"/>
                    <a:pt x="631" y="240"/>
                    <a:pt x="631" y="240"/>
                  </a:cubicBezTo>
                  <a:moveTo>
                    <a:pt x="1058" y="216"/>
                  </a:moveTo>
                  <a:cubicBezTo>
                    <a:pt x="1124" y="178"/>
                    <a:pt x="1124" y="178"/>
                    <a:pt x="1124" y="178"/>
                  </a:cubicBezTo>
                  <a:cubicBezTo>
                    <a:pt x="1154" y="194"/>
                    <a:pt x="1154" y="194"/>
                    <a:pt x="1154" y="194"/>
                  </a:cubicBezTo>
                  <a:cubicBezTo>
                    <a:pt x="1058" y="216"/>
                    <a:pt x="1058" y="216"/>
                    <a:pt x="1058" y="216"/>
                  </a:cubicBezTo>
                  <a:moveTo>
                    <a:pt x="369" y="224"/>
                  </a:moveTo>
                  <a:cubicBezTo>
                    <a:pt x="354" y="171"/>
                    <a:pt x="354" y="171"/>
                    <a:pt x="354" y="171"/>
                  </a:cubicBezTo>
                  <a:cubicBezTo>
                    <a:pt x="470" y="212"/>
                    <a:pt x="470" y="212"/>
                    <a:pt x="470" y="212"/>
                  </a:cubicBezTo>
                  <a:cubicBezTo>
                    <a:pt x="369" y="224"/>
                    <a:pt x="369" y="224"/>
                    <a:pt x="369" y="224"/>
                  </a:cubicBezTo>
                  <a:moveTo>
                    <a:pt x="1157" y="190"/>
                  </a:moveTo>
                  <a:cubicBezTo>
                    <a:pt x="1129" y="176"/>
                    <a:pt x="1129" y="176"/>
                    <a:pt x="1129" y="176"/>
                  </a:cubicBezTo>
                  <a:cubicBezTo>
                    <a:pt x="1149" y="165"/>
                    <a:pt x="1149" y="165"/>
                    <a:pt x="1149" y="165"/>
                  </a:cubicBezTo>
                  <a:cubicBezTo>
                    <a:pt x="1157" y="190"/>
                    <a:pt x="1157" y="190"/>
                    <a:pt x="1157" y="190"/>
                  </a:cubicBezTo>
                  <a:moveTo>
                    <a:pt x="1158" y="181"/>
                  </a:moveTo>
                  <a:cubicBezTo>
                    <a:pt x="1153" y="162"/>
                    <a:pt x="1153" y="162"/>
                    <a:pt x="1153" y="162"/>
                  </a:cubicBezTo>
                  <a:cubicBezTo>
                    <a:pt x="1159" y="159"/>
                    <a:pt x="1159" y="159"/>
                    <a:pt x="1159" y="159"/>
                  </a:cubicBezTo>
                  <a:cubicBezTo>
                    <a:pt x="1158" y="181"/>
                    <a:pt x="1158" y="181"/>
                    <a:pt x="1158" y="181"/>
                  </a:cubicBezTo>
                  <a:moveTo>
                    <a:pt x="362" y="221"/>
                  </a:moveTo>
                  <a:cubicBezTo>
                    <a:pt x="215" y="143"/>
                    <a:pt x="215" y="143"/>
                    <a:pt x="215" y="143"/>
                  </a:cubicBezTo>
                  <a:cubicBezTo>
                    <a:pt x="349" y="170"/>
                    <a:pt x="349" y="170"/>
                    <a:pt x="349" y="170"/>
                  </a:cubicBezTo>
                  <a:cubicBezTo>
                    <a:pt x="363" y="222"/>
                    <a:pt x="363" y="222"/>
                    <a:pt x="363" y="222"/>
                  </a:cubicBezTo>
                  <a:cubicBezTo>
                    <a:pt x="362" y="221"/>
                    <a:pt x="362" y="221"/>
                    <a:pt x="362" y="221"/>
                  </a:cubicBezTo>
                  <a:cubicBezTo>
                    <a:pt x="362" y="221"/>
                    <a:pt x="362" y="221"/>
                    <a:pt x="362" y="221"/>
                  </a:cubicBezTo>
                  <a:moveTo>
                    <a:pt x="353" y="221"/>
                  </a:moveTo>
                  <a:cubicBezTo>
                    <a:pt x="174" y="189"/>
                    <a:pt x="174" y="189"/>
                    <a:pt x="174" y="189"/>
                  </a:cubicBezTo>
                  <a:cubicBezTo>
                    <a:pt x="201" y="141"/>
                    <a:pt x="201" y="141"/>
                    <a:pt x="201" y="141"/>
                  </a:cubicBezTo>
                  <a:cubicBezTo>
                    <a:pt x="353" y="221"/>
                    <a:pt x="353" y="221"/>
                    <a:pt x="353" y="221"/>
                  </a:cubicBezTo>
                  <a:moveTo>
                    <a:pt x="466" y="206"/>
                  </a:moveTo>
                  <a:cubicBezTo>
                    <a:pt x="355" y="167"/>
                    <a:pt x="355" y="167"/>
                    <a:pt x="355" y="167"/>
                  </a:cubicBezTo>
                  <a:cubicBezTo>
                    <a:pt x="379" y="141"/>
                    <a:pt x="379" y="141"/>
                    <a:pt x="379" y="141"/>
                  </a:cubicBezTo>
                  <a:cubicBezTo>
                    <a:pt x="466" y="206"/>
                    <a:pt x="466" y="206"/>
                    <a:pt x="466" y="206"/>
                  </a:cubicBezTo>
                  <a:moveTo>
                    <a:pt x="347" y="165"/>
                  </a:moveTo>
                  <a:cubicBezTo>
                    <a:pt x="223" y="140"/>
                    <a:pt x="223" y="140"/>
                    <a:pt x="223" y="140"/>
                  </a:cubicBezTo>
                  <a:cubicBezTo>
                    <a:pt x="374" y="140"/>
                    <a:pt x="374" y="140"/>
                    <a:pt x="374" y="140"/>
                  </a:cubicBezTo>
                  <a:cubicBezTo>
                    <a:pt x="350" y="165"/>
                    <a:pt x="350" y="165"/>
                    <a:pt x="350" y="165"/>
                  </a:cubicBezTo>
                  <a:cubicBezTo>
                    <a:pt x="347" y="164"/>
                    <a:pt x="347" y="164"/>
                    <a:pt x="347" y="164"/>
                  </a:cubicBezTo>
                  <a:cubicBezTo>
                    <a:pt x="347" y="165"/>
                    <a:pt x="347" y="165"/>
                    <a:pt x="347" y="165"/>
                  </a:cubicBezTo>
                  <a:moveTo>
                    <a:pt x="481" y="211"/>
                  </a:moveTo>
                  <a:cubicBezTo>
                    <a:pt x="470" y="132"/>
                    <a:pt x="470" y="132"/>
                    <a:pt x="470" y="132"/>
                  </a:cubicBezTo>
                  <a:cubicBezTo>
                    <a:pt x="599" y="177"/>
                    <a:pt x="599" y="177"/>
                    <a:pt x="599" y="177"/>
                  </a:cubicBezTo>
                  <a:cubicBezTo>
                    <a:pt x="481" y="211"/>
                    <a:pt x="481" y="211"/>
                    <a:pt x="481" y="211"/>
                  </a:cubicBezTo>
                  <a:moveTo>
                    <a:pt x="476" y="208"/>
                  </a:moveTo>
                  <a:cubicBezTo>
                    <a:pt x="385" y="139"/>
                    <a:pt x="385" y="139"/>
                    <a:pt x="385" y="139"/>
                  </a:cubicBezTo>
                  <a:cubicBezTo>
                    <a:pt x="466" y="131"/>
                    <a:pt x="466" y="131"/>
                    <a:pt x="466" y="131"/>
                  </a:cubicBezTo>
                  <a:cubicBezTo>
                    <a:pt x="476" y="208"/>
                    <a:pt x="476" y="208"/>
                    <a:pt x="476" y="208"/>
                  </a:cubicBezTo>
                  <a:moveTo>
                    <a:pt x="1163" y="188"/>
                  </a:moveTo>
                  <a:cubicBezTo>
                    <a:pt x="1164" y="156"/>
                    <a:pt x="1164" y="156"/>
                    <a:pt x="1164" y="156"/>
                  </a:cubicBezTo>
                  <a:cubicBezTo>
                    <a:pt x="1217" y="126"/>
                    <a:pt x="1217" y="126"/>
                    <a:pt x="1217" y="126"/>
                  </a:cubicBezTo>
                  <a:cubicBezTo>
                    <a:pt x="1163" y="188"/>
                    <a:pt x="1163" y="188"/>
                    <a:pt x="1163" y="188"/>
                  </a:cubicBezTo>
                  <a:moveTo>
                    <a:pt x="1045" y="218"/>
                  </a:moveTo>
                  <a:cubicBezTo>
                    <a:pt x="1010" y="118"/>
                    <a:pt x="1010" y="118"/>
                    <a:pt x="1010" y="118"/>
                  </a:cubicBezTo>
                  <a:cubicBezTo>
                    <a:pt x="1120" y="176"/>
                    <a:pt x="1120" y="176"/>
                    <a:pt x="1120" y="176"/>
                  </a:cubicBezTo>
                  <a:cubicBezTo>
                    <a:pt x="1045" y="218"/>
                    <a:pt x="1045" y="218"/>
                    <a:pt x="1045" y="218"/>
                  </a:cubicBezTo>
                  <a:moveTo>
                    <a:pt x="1039" y="215"/>
                  </a:moveTo>
                  <a:cubicBezTo>
                    <a:pt x="956" y="147"/>
                    <a:pt x="956" y="147"/>
                    <a:pt x="956" y="147"/>
                  </a:cubicBezTo>
                  <a:cubicBezTo>
                    <a:pt x="1005" y="117"/>
                    <a:pt x="1005" y="117"/>
                    <a:pt x="1005" y="117"/>
                  </a:cubicBezTo>
                  <a:cubicBezTo>
                    <a:pt x="1039" y="215"/>
                    <a:pt x="1039" y="215"/>
                    <a:pt x="1039" y="215"/>
                  </a:cubicBezTo>
                  <a:moveTo>
                    <a:pt x="821" y="180"/>
                  </a:moveTo>
                  <a:cubicBezTo>
                    <a:pt x="867" y="116"/>
                    <a:pt x="867" y="116"/>
                    <a:pt x="867" y="116"/>
                  </a:cubicBezTo>
                  <a:cubicBezTo>
                    <a:pt x="945" y="146"/>
                    <a:pt x="945" y="146"/>
                    <a:pt x="945" y="146"/>
                  </a:cubicBezTo>
                  <a:cubicBezTo>
                    <a:pt x="821" y="180"/>
                    <a:pt x="821" y="180"/>
                    <a:pt x="821" y="180"/>
                  </a:cubicBezTo>
                  <a:moveTo>
                    <a:pt x="1179" y="176"/>
                  </a:moveTo>
                  <a:cubicBezTo>
                    <a:pt x="1229" y="119"/>
                    <a:pt x="1229" y="119"/>
                    <a:pt x="1229" y="119"/>
                  </a:cubicBezTo>
                  <a:cubicBezTo>
                    <a:pt x="1283" y="89"/>
                    <a:pt x="1283" y="89"/>
                    <a:pt x="1283" y="89"/>
                  </a:cubicBezTo>
                  <a:cubicBezTo>
                    <a:pt x="1283" y="92"/>
                    <a:pt x="1283" y="92"/>
                    <a:pt x="1283" y="92"/>
                  </a:cubicBezTo>
                  <a:cubicBezTo>
                    <a:pt x="1179" y="176"/>
                    <a:pt x="1179" y="176"/>
                    <a:pt x="1179" y="176"/>
                  </a:cubicBezTo>
                  <a:moveTo>
                    <a:pt x="1152" y="158"/>
                  </a:moveTo>
                  <a:cubicBezTo>
                    <a:pt x="1128" y="81"/>
                    <a:pt x="1128" y="81"/>
                    <a:pt x="1128" y="81"/>
                  </a:cubicBezTo>
                  <a:cubicBezTo>
                    <a:pt x="1161" y="94"/>
                    <a:pt x="1161" y="94"/>
                    <a:pt x="1161" y="94"/>
                  </a:cubicBezTo>
                  <a:cubicBezTo>
                    <a:pt x="1159" y="153"/>
                    <a:pt x="1159" y="153"/>
                    <a:pt x="1159" y="153"/>
                  </a:cubicBezTo>
                  <a:cubicBezTo>
                    <a:pt x="1152" y="158"/>
                    <a:pt x="1152" y="158"/>
                    <a:pt x="1152" y="158"/>
                  </a:cubicBezTo>
                  <a:moveTo>
                    <a:pt x="705" y="204"/>
                  </a:moveTo>
                  <a:cubicBezTo>
                    <a:pt x="721" y="142"/>
                    <a:pt x="721" y="142"/>
                    <a:pt x="721" y="142"/>
                  </a:cubicBezTo>
                  <a:cubicBezTo>
                    <a:pt x="755" y="72"/>
                    <a:pt x="755" y="72"/>
                    <a:pt x="755" y="72"/>
                  </a:cubicBezTo>
                  <a:cubicBezTo>
                    <a:pt x="812" y="183"/>
                    <a:pt x="812" y="183"/>
                    <a:pt x="812" y="183"/>
                  </a:cubicBezTo>
                  <a:cubicBezTo>
                    <a:pt x="705" y="204"/>
                    <a:pt x="705" y="204"/>
                    <a:pt x="705" y="204"/>
                  </a:cubicBezTo>
                  <a:moveTo>
                    <a:pt x="816" y="180"/>
                  </a:moveTo>
                  <a:cubicBezTo>
                    <a:pt x="760" y="72"/>
                    <a:pt x="760" y="72"/>
                    <a:pt x="760" y="72"/>
                  </a:cubicBezTo>
                  <a:cubicBezTo>
                    <a:pt x="795" y="88"/>
                    <a:pt x="846" y="111"/>
                    <a:pt x="862" y="115"/>
                  </a:cubicBezTo>
                  <a:cubicBezTo>
                    <a:pt x="816" y="180"/>
                    <a:pt x="816" y="180"/>
                    <a:pt x="816" y="180"/>
                  </a:cubicBezTo>
                  <a:moveTo>
                    <a:pt x="700" y="204"/>
                  </a:moveTo>
                  <a:cubicBezTo>
                    <a:pt x="609" y="175"/>
                    <a:pt x="609" y="175"/>
                    <a:pt x="609" y="175"/>
                  </a:cubicBezTo>
                  <a:cubicBezTo>
                    <a:pt x="603" y="71"/>
                    <a:pt x="603" y="71"/>
                    <a:pt x="603" y="71"/>
                  </a:cubicBezTo>
                  <a:cubicBezTo>
                    <a:pt x="717" y="142"/>
                    <a:pt x="717" y="142"/>
                    <a:pt x="717" y="142"/>
                  </a:cubicBezTo>
                  <a:cubicBezTo>
                    <a:pt x="700" y="204"/>
                    <a:pt x="700" y="204"/>
                    <a:pt x="700" y="204"/>
                  </a:cubicBezTo>
                  <a:moveTo>
                    <a:pt x="605" y="173"/>
                  </a:moveTo>
                  <a:cubicBezTo>
                    <a:pt x="473" y="128"/>
                    <a:pt x="473" y="128"/>
                    <a:pt x="473" y="128"/>
                  </a:cubicBezTo>
                  <a:cubicBezTo>
                    <a:pt x="599" y="71"/>
                    <a:pt x="599" y="71"/>
                    <a:pt x="599" y="71"/>
                  </a:cubicBezTo>
                  <a:cubicBezTo>
                    <a:pt x="605" y="173"/>
                    <a:pt x="605" y="173"/>
                    <a:pt x="605" y="173"/>
                  </a:cubicBezTo>
                  <a:moveTo>
                    <a:pt x="719" y="137"/>
                  </a:moveTo>
                  <a:cubicBezTo>
                    <a:pt x="609" y="69"/>
                    <a:pt x="609" y="69"/>
                    <a:pt x="609" y="69"/>
                  </a:cubicBezTo>
                  <a:cubicBezTo>
                    <a:pt x="752" y="69"/>
                    <a:pt x="752" y="69"/>
                    <a:pt x="752" y="69"/>
                  </a:cubicBezTo>
                  <a:cubicBezTo>
                    <a:pt x="719" y="137"/>
                    <a:pt x="719" y="137"/>
                    <a:pt x="719" y="137"/>
                  </a:cubicBezTo>
                  <a:moveTo>
                    <a:pt x="1287" y="88"/>
                  </a:moveTo>
                  <a:cubicBezTo>
                    <a:pt x="1288" y="86"/>
                    <a:pt x="1288" y="86"/>
                    <a:pt x="1288" y="86"/>
                  </a:cubicBezTo>
                  <a:cubicBezTo>
                    <a:pt x="1333" y="60"/>
                    <a:pt x="1333" y="60"/>
                    <a:pt x="1333" y="60"/>
                  </a:cubicBezTo>
                  <a:cubicBezTo>
                    <a:pt x="1312" y="73"/>
                    <a:pt x="1295" y="84"/>
                    <a:pt x="1287" y="88"/>
                  </a:cubicBezTo>
                  <a:moveTo>
                    <a:pt x="1124" y="173"/>
                  </a:moveTo>
                  <a:cubicBezTo>
                    <a:pt x="1010" y="113"/>
                    <a:pt x="1010" y="113"/>
                    <a:pt x="1010" y="113"/>
                  </a:cubicBezTo>
                  <a:cubicBezTo>
                    <a:pt x="1073" y="59"/>
                    <a:pt x="1073" y="59"/>
                    <a:pt x="1073" y="59"/>
                  </a:cubicBezTo>
                  <a:cubicBezTo>
                    <a:pt x="1123" y="79"/>
                    <a:pt x="1123" y="79"/>
                    <a:pt x="1123" y="79"/>
                  </a:cubicBezTo>
                  <a:cubicBezTo>
                    <a:pt x="1148" y="160"/>
                    <a:pt x="1148" y="160"/>
                    <a:pt x="1148" y="160"/>
                  </a:cubicBezTo>
                  <a:cubicBezTo>
                    <a:pt x="1124" y="173"/>
                    <a:pt x="1124" y="173"/>
                    <a:pt x="1124" y="173"/>
                  </a:cubicBezTo>
                  <a:moveTo>
                    <a:pt x="1238" y="109"/>
                  </a:moveTo>
                  <a:cubicBezTo>
                    <a:pt x="1286" y="53"/>
                    <a:pt x="1286" y="53"/>
                    <a:pt x="1286" y="53"/>
                  </a:cubicBezTo>
                  <a:cubicBezTo>
                    <a:pt x="1283" y="83"/>
                    <a:pt x="1283" y="83"/>
                    <a:pt x="1283" y="83"/>
                  </a:cubicBezTo>
                  <a:cubicBezTo>
                    <a:pt x="1238" y="109"/>
                    <a:pt x="1238" y="109"/>
                    <a:pt x="1238" y="109"/>
                  </a:cubicBezTo>
                  <a:moveTo>
                    <a:pt x="1164" y="151"/>
                  </a:moveTo>
                  <a:cubicBezTo>
                    <a:pt x="1165" y="94"/>
                    <a:pt x="1165" y="94"/>
                    <a:pt x="1165" y="94"/>
                  </a:cubicBezTo>
                  <a:cubicBezTo>
                    <a:pt x="1282" y="51"/>
                    <a:pt x="1282" y="51"/>
                    <a:pt x="1282" y="51"/>
                  </a:cubicBezTo>
                  <a:cubicBezTo>
                    <a:pt x="1226" y="116"/>
                    <a:pt x="1226" y="116"/>
                    <a:pt x="1226" y="116"/>
                  </a:cubicBezTo>
                  <a:cubicBezTo>
                    <a:pt x="1164" y="151"/>
                    <a:pt x="1164" y="151"/>
                    <a:pt x="1164" y="151"/>
                  </a:cubicBezTo>
                  <a:moveTo>
                    <a:pt x="1156" y="87"/>
                  </a:moveTo>
                  <a:cubicBezTo>
                    <a:pt x="1127" y="76"/>
                    <a:pt x="1127" y="76"/>
                    <a:pt x="1127" y="76"/>
                  </a:cubicBezTo>
                  <a:cubicBezTo>
                    <a:pt x="1115" y="36"/>
                    <a:pt x="1115" y="36"/>
                    <a:pt x="1115" y="36"/>
                  </a:cubicBezTo>
                  <a:cubicBezTo>
                    <a:pt x="1156" y="87"/>
                    <a:pt x="1156" y="87"/>
                    <a:pt x="1156" y="87"/>
                  </a:cubicBezTo>
                  <a:moveTo>
                    <a:pt x="1121" y="74"/>
                  </a:moveTo>
                  <a:cubicBezTo>
                    <a:pt x="1077" y="56"/>
                    <a:pt x="1077" y="56"/>
                    <a:pt x="1077" y="56"/>
                  </a:cubicBezTo>
                  <a:cubicBezTo>
                    <a:pt x="1108" y="29"/>
                    <a:pt x="1108" y="29"/>
                    <a:pt x="1108" y="29"/>
                  </a:cubicBezTo>
                  <a:cubicBezTo>
                    <a:pt x="1121" y="74"/>
                    <a:pt x="1121" y="74"/>
                    <a:pt x="1121" y="74"/>
                  </a:cubicBezTo>
                  <a:moveTo>
                    <a:pt x="1164" y="90"/>
                  </a:moveTo>
                  <a:cubicBezTo>
                    <a:pt x="1114" y="28"/>
                    <a:pt x="1114" y="28"/>
                    <a:pt x="1114" y="28"/>
                  </a:cubicBezTo>
                  <a:cubicBezTo>
                    <a:pt x="1280" y="47"/>
                    <a:pt x="1280" y="47"/>
                    <a:pt x="1280" y="47"/>
                  </a:cubicBezTo>
                  <a:cubicBezTo>
                    <a:pt x="1164" y="90"/>
                    <a:pt x="1164" y="90"/>
                    <a:pt x="1164" y="90"/>
                  </a:cubicBezTo>
                  <a:moveTo>
                    <a:pt x="1288" y="80"/>
                  </a:moveTo>
                  <a:cubicBezTo>
                    <a:pt x="1291" y="48"/>
                    <a:pt x="1291" y="48"/>
                    <a:pt x="1291" y="48"/>
                  </a:cubicBezTo>
                  <a:cubicBezTo>
                    <a:pt x="1349" y="32"/>
                    <a:pt x="1383" y="22"/>
                    <a:pt x="1403" y="15"/>
                  </a:cubicBezTo>
                  <a:cubicBezTo>
                    <a:pt x="1288" y="80"/>
                    <a:pt x="1288" y="80"/>
                    <a:pt x="1288" y="80"/>
                  </a:cubicBezTo>
                  <a:moveTo>
                    <a:pt x="954" y="143"/>
                  </a:moveTo>
                  <a:cubicBezTo>
                    <a:pt x="946" y="14"/>
                    <a:pt x="946" y="14"/>
                    <a:pt x="946" y="14"/>
                  </a:cubicBezTo>
                  <a:cubicBezTo>
                    <a:pt x="1003" y="113"/>
                    <a:pt x="1003" y="113"/>
                    <a:pt x="1003" y="113"/>
                  </a:cubicBezTo>
                  <a:cubicBezTo>
                    <a:pt x="954" y="143"/>
                    <a:pt x="954" y="143"/>
                    <a:pt x="954" y="143"/>
                  </a:cubicBezTo>
                  <a:moveTo>
                    <a:pt x="949" y="143"/>
                  </a:moveTo>
                  <a:cubicBezTo>
                    <a:pt x="870" y="113"/>
                    <a:pt x="870" y="113"/>
                    <a:pt x="870" y="113"/>
                  </a:cubicBezTo>
                  <a:cubicBezTo>
                    <a:pt x="877" y="101"/>
                    <a:pt x="914" y="49"/>
                    <a:pt x="941" y="11"/>
                  </a:cubicBezTo>
                  <a:cubicBezTo>
                    <a:pt x="949" y="143"/>
                    <a:pt x="949" y="143"/>
                    <a:pt x="949" y="143"/>
                  </a:cubicBezTo>
                  <a:moveTo>
                    <a:pt x="1006" y="110"/>
                  </a:moveTo>
                  <a:cubicBezTo>
                    <a:pt x="948" y="9"/>
                    <a:pt x="948" y="9"/>
                    <a:pt x="948" y="9"/>
                  </a:cubicBezTo>
                  <a:cubicBezTo>
                    <a:pt x="1069" y="57"/>
                    <a:pt x="1069" y="57"/>
                    <a:pt x="1069" y="57"/>
                  </a:cubicBezTo>
                  <a:cubicBezTo>
                    <a:pt x="1006" y="110"/>
                    <a:pt x="1006" y="110"/>
                    <a:pt x="1006" y="110"/>
                  </a:cubicBezTo>
                  <a:moveTo>
                    <a:pt x="1072" y="54"/>
                  </a:moveTo>
                  <a:cubicBezTo>
                    <a:pt x="960" y="9"/>
                    <a:pt x="960" y="9"/>
                    <a:pt x="960" y="9"/>
                  </a:cubicBezTo>
                  <a:cubicBezTo>
                    <a:pt x="1104" y="27"/>
                    <a:pt x="1104" y="27"/>
                    <a:pt x="1104" y="27"/>
                  </a:cubicBezTo>
                  <a:cubicBezTo>
                    <a:pt x="1072" y="54"/>
                    <a:pt x="1072" y="54"/>
                    <a:pt x="1072" y="54"/>
                  </a:cubicBezTo>
                  <a:moveTo>
                    <a:pt x="865" y="112"/>
                  </a:moveTo>
                  <a:cubicBezTo>
                    <a:pt x="856" y="110"/>
                    <a:pt x="799" y="85"/>
                    <a:pt x="761" y="68"/>
                  </a:cubicBezTo>
                  <a:cubicBezTo>
                    <a:pt x="937" y="9"/>
                    <a:pt x="937" y="9"/>
                    <a:pt x="937" y="9"/>
                  </a:cubicBezTo>
                  <a:cubicBezTo>
                    <a:pt x="920" y="33"/>
                    <a:pt x="871" y="101"/>
                    <a:pt x="865" y="112"/>
                  </a:cubicBezTo>
                  <a:moveTo>
                    <a:pt x="1288" y="44"/>
                  </a:moveTo>
                  <a:cubicBezTo>
                    <a:pt x="1133" y="26"/>
                    <a:pt x="1133" y="26"/>
                    <a:pt x="1133" y="26"/>
                  </a:cubicBezTo>
                  <a:cubicBezTo>
                    <a:pt x="1197" y="21"/>
                    <a:pt x="1371" y="8"/>
                    <a:pt x="1416" y="6"/>
                  </a:cubicBezTo>
                  <a:cubicBezTo>
                    <a:pt x="1393" y="14"/>
                    <a:pt x="1334" y="31"/>
                    <a:pt x="1292" y="43"/>
                  </a:cubicBezTo>
                  <a:cubicBezTo>
                    <a:pt x="1292" y="39"/>
                    <a:pt x="1292" y="39"/>
                    <a:pt x="1292" y="39"/>
                  </a:cubicBezTo>
                  <a:cubicBezTo>
                    <a:pt x="1288" y="44"/>
                    <a:pt x="1288" y="44"/>
                    <a:pt x="1288" y="44"/>
                  </a:cubicBezTo>
                  <a:moveTo>
                    <a:pt x="943" y="0"/>
                  </a:moveTo>
                  <a:cubicBezTo>
                    <a:pt x="942" y="2"/>
                    <a:pt x="942" y="2"/>
                    <a:pt x="942" y="2"/>
                  </a:cubicBezTo>
                  <a:cubicBezTo>
                    <a:pt x="940" y="1"/>
                    <a:pt x="940" y="1"/>
                    <a:pt x="940" y="1"/>
                  </a:cubicBezTo>
                  <a:cubicBezTo>
                    <a:pt x="940" y="3"/>
                    <a:pt x="940" y="3"/>
                    <a:pt x="940" y="3"/>
                  </a:cubicBezTo>
                  <a:cubicBezTo>
                    <a:pt x="757" y="64"/>
                    <a:pt x="757" y="64"/>
                    <a:pt x="757" y="64"/>
                  </a:cubicBezTo>
                  <a:cubicBezTo>
                    <a:pt x="755" y="62"/>
                    <a:pt x="755" y="62"/>
                    <a:pt x="755" y="62"/>
                  </a:cubicBezTo>
                  <a:cubicBezTo>
                    <a:pt x="754" y="65"/>
                    <a:pt x="754" y="65"/>
                    <a:pt x="754" y="65"/>
                  </a:cubicBezTo>
                  <a:cubicBezTo>
                    <a:pt x="602" y="65"/>
                    <a:pt x="602" y="65"/>
                    <a:pt x="602" y="65"/>
                  </a:cubicBezTo>
                  <a:cubicBezTo>
                    <a:pt x="598" y="63"/>
                    <a:pt x="598" y="63"/>
                    <a:pt x="598" y="63"/>
                  </a:cubicBezTo>
                  <a:cubicBezTo>
                    <a:pt x="599" y="66"/>
                    <a:pt x="599" y="66"/>
                    <a:pt x="599" y="66"/>
                  </a:cubicBezTo>
                  <a:cubicBezTo>
                    <a:pt x="467" y="126"/>
                    <a:pt x="467" y="126"/>
                    <a:pt x="467" y="126"/>
                  </a:cubicBezTo>
                  <a:cubicBezTo>
                    <a:pt x="465" y="125"/>
                    <a:pt x="465" y="125"/>
                    <a:pt x="465" y="125"/>
                  </a:cubicBezTo>
                  <a:cubicBezTo>
                    <a:pt x="465" y="127"/>
                    <a:pt x="465" y="127"/>
                    <a:pt x="465" y="127"/>
                  </a:cubicBezTo>
                  <a:cubicBezTo>
                    <a:pt x="380" y="135"/>
                    <a:pt x="380" y="135"/>
                    <a:pt x="380" y="135"/>
                  </a:cubicBezTo>
                  <a:cubicBezTo>
                    <a:pt x="379" y="135"/>
                    <a:pt x="379" y="135"/>
                    <a:pt x="379" y="135"/>
                  </a:cubicBezTo>
                  <a:cubicBezTo>
                    <a:pt x="378" y="135"/>
                    <a:pt x="378" y="135"/>
                    <a:pt x="378" y="135"/>
                  </a:cubicBezTo>
                  <a:cubicBezTo>
                    <a:pt x="201" y="135"/>
                    <a:pt x="201" y="135"/>
                    <a:pt x="201" y="135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69" y="188"/>
                    <a:pt x="169" y="188"/>
                    <a:pt x="169" y="188"/>
                  </a:cubicBezTo>
                  <a:cubicBezTo>
                    <a:pt x="167" y="187"/>
                    <a:pt x="167" y="187"/>
                    <a:pt x="167" y="187"/>
                  </a:cubicBezTo>
                  <a:cubicBezTo>
                    <a:pt x="168" y="189"/>
                    <a:pt x="168" y="189"/>
                    <a:pt x="168" y="189"/>
                  </a:cubicBezTo>
                  <a:cubicBezTo>
                    <a:pt x="87" y="206"/>
                    <a:pt x="87" y="206"/>
                    <a:pt x="87" y="206"/>
                  </a:cubicBezTo>
                  <a:cubicBezTo>
                    <a:pt x="10" y="287"/>
                    <a:pt x="10" y="287"/>
                    <a:pt x="10" y="287"/>
                  </a:cubicBezTo>
                  <a:cubicBezTo>
                    <a:pt x="0" y="289"/>
                    <a:pt x="0" y="289"/>
                    <a:pt x="0" y="289"/>
                  </a:cubicBezTo>
                  <a:cubicBezTo>
                    <a:pt x="11" y="291"/>
                    <a:pt x="11" y="291"/>
                    <a:pt x="11" y="291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08"/>
                    <a:pt x="70" y="308"/>
                    <a:pt x="70" y="308"/>
                  </a:cubicBezTo>
                  <a:cubicBezTo>
                    <a:pt x="134" y="379"/>
                    <a:pt x="134" y="379"/>
                    <a:pt x="134" y="379"/>
                  </a:cubicBezTo>
                  <a:cubicBezTo>
                    <a:pt x="132" y="380"/>
                    <a:pt x="132" y="380"/>
                    <a:pt x="132" y="380"/>
                  </a:cubicBezTo>
                  <a:cubicBezTo>
                    <a:pt x="136" y="381"/>
                    <a:pt x="136" y="381"/>
                    <a:pt x="136" y="381"/>
                  </a:cubicBezTo>
                  <a:cubicBezTo>
                    <a:pt x="201" y="514"/>
                    <a:pt x="201" y="514"/>
                    <a:pt x="201" y="514"/>
                  </a:cubicBezTo>
                  <a:cubicBezTo>
                    <a:pt x="200" y="516"/>
                    <a:pt x="200" y="516"/>
                    <a:pt x="200" y="516"/>
                  </a:cubicBezTo>
                  <a:cubicBezTo>
                    <a:pt x="203" y="516"/>
                    <a:pt x="203" y="516"/>
                    <a:pt x="203" y="516"/>
                  </a:cubicBezTo>
                  <a:cubicBezTo>
                    <a:pt x="296" y="591"/>
                    <a:pt x="296" y="591"/>
                    <a:pt x="296" y="591"/>
                  </a:cubicBezTo>
                  <a:cubicBezTo>
                    <a:pt x="295" y="592"/>
                    <a:pt x="295" y="592"/>
                    <a:pt x="295" y="592"/>
                  </a:cubicBezTo>
                  <a:cubicBezTo>
                    <a:pt x="298" y="593"/>
                    <a:pt x="298" y="593"/>
                    <a:pt x="298" y="593"/>
                  </a:cubicBezTo>
                  <a:cubicBezTo>
                    <a:pt x="357" y="730"/>
                    <a:pt x="357" y="730"/>
                    <a:pt x="357" y="730"/>
                  </a:cubicBezTo>
                  <a:cubicBezTo>
                    <a:pt x="346" y="745"/>
                    <a:pt x="346" y="745"/>
                    <a:pt x="346" y="745"/>
                  </a:cubicBezTo>
                  <a:cubicBezTo>
                    <a:pt x="360" y="733"/>
                    <a:pt x="360" y="733"/>
                    <a:pt x="360" y="733"/>
                  </a:cubicBezTo>
                  <a:cubicBezTo>
                    <a:pt x="575" y="807"/>
                    <a:pt x="575" y="807"/>
                    <a:pt x="575" y="807"/>
                  </a:cubicBezTo>
                  <a:cubicBezTo>
                    <a:pt x="599" y="873"/>
                    <a:pt x="599" y="873"/>
                    <a:pt x="599" y="873"/>
                  </a:cubicBezTo>
                  <a:cubicBezTo>
                    <a:pt x="597" y="873"/>
                    <a:pt x="597" y="873"/>
                    <a:pt x="597" y="873"/>
                  </a:cubicBezTo>
                  <a:cubicBezTo>
                    <a:pt x="600" y="876"/>
                    <a:pt x="600" y="876"/>
                    <a:pt x="600" y="876"/>
                  </a:cubicBezTo>
                  <a:cubicBezTo>
                    <a:pt x="587" y="911"/>
                    <a:pt x="587" y="911"/>
                    <a:pt x="587" y="911"/>
                  </a:cubicBezTo>
                  <a:cubicBezTo>
                    <a:pt x="587" y="982"/>
                    <a:pt x="587" y="982"/>
                    <a:pt x="587" y="982"/>
                  </a:cubicBezTo>
                  <a:cubicBezTo>
                    <a:pt x="583" y="985"/>
                    <a:pt x="583" y="985"/>
                    <a:pt x="583" y="985"/>
                  </a:cubicBezTo>
                  <a:cubicBezTo>
                    <a:pt x="587" y="986"/>
                    <a:pt x="587" y="986"/>
                    <a:pt x="587" y="986"/>
                  </a:cubicBezTo>
                  <a:cubicBezTo>
                    <a:pt x="610" y="1058"/>
                    <a:pt x="610" y="1058"/>
                    <a:pt x="610" y="1058"/>
                  </a:cubicBezTo>
                  <a:cubicBezTo>
                    <a:pt x="607" y="1061"/>
                    <a:pt x="607" y="1061"/>
                    <a:pt x="607" y="1061"/>
                  </a:cubicBezTo>
                  <a:cubicBezTo>
                    <a:pt x="612" y="1061"/>
                    <a:pt x="612" y="1061"/>
                    <a:pt x="612" y="1061"/>
                  </a:cubicBezTo>
                  <a:cubicBezTo>
                    <a:pt x="690" y="1150"/>
                    <a:pt x="690" y="1150"/>
                    <a:pt x="690" y="1150"/>
                  </a:cubicBezTo>
                  <a:cubicBezTo>
                    <a:pt x="689" y="1151"/>
                    <a:pt x="689" y="1151"/>
                    <a:pt x="689" y="1151"/>
                  </a:cubicBezTo>
                  <a:cubicBezTo>
                    <a:pt x="691" y="1152"/>
                    <a:pt x="691" y="1152"/>
                    <a:pt x="691" y="1152"/>
                  </a:cubicBezTo>
                  <a:cubicBezTo>
                    <a:pt x="711" y="1252"/>
                    <a:pt x="711" y="1252"/>
                    <a:pt x="711" y="1252"/>
                  </a:cubicBezTo>
                  <a:cubicBezTo>
                    <a:pt x="705" y="1257"/>
                    <a:pt x="705" y="1257"/>
                    <a:pt x="705" y="1257"/>
                  </a:cubicBezTo>
                  <a:cubicBezTo>
                    <a:pt x="711" y="1256"/>
                    <a:pt x="711" y="1256"/>
                    <a:pt x="711" y="1256"/>
                  </a:cubicBezTo>
                  <a:cubicBezTo>
                    <a:pt x="717" y="1415"/>
                    <a:pt x="717" y="1415"/>
                    <a:pt x="717" y="1415"/>
                  </a:cubicBezTo>
                  <a:cubicBezTo>
                    <a:pt x="715" y="1418"/>
                    <a:pt x="715" y="1418"/>
                    <a:pt x="715" y="1418"/>
                  </a:cubicBezTo>
                  <a:cubicBezTo>
                    <a:pt x="718" y="1418"/>
                    <a:pt x="718" y="1418"/>
                    <a:pt x="718" y="1418"/>
                  </a:cubicBezTo>
                  <a:cubicBezTo>
                    <a:pt x="769" y="1570"/>
                    <a:pt x="769" y="1570"/>
                    <a:pt x="769" y="1570"/>
                  </a:cubicBezTo>
                  <a:cubicBezTo>
                    <a:pt x="768" y="1572"/>
                    <a:pt x="768" y="1572"/>
                    <a:pt x="768" y="1572"/>
                  </a:cubicBezTo>
                  <a:cubicBezTo>
                    <a:pt x="771" y="1572"/>
                    <a:pt x="771" y="1572"/>
                    <a:pt x="771" y="1572"/>
                  </a:cubicBezTo>
                  <a:cubicBezTo>
                    <a:pt x="886" y="1617"/>
                    <a:pt x="886" y="1617"/>
                    <a:pt x="886" y="1617"/>
                  </a:cubicBezTo>
                  <a:cubicBezTo>
                    <a:pt x="824" y="1569"/>
                    <a:pt x="824" y="1569"/>
                    <a:pt x="824" y="1569"/>
                  </a:cubicBezTo>
                  <a:cubicBezTo>
                    <a:pt x="818" y="1477"/>
                    <a:pt x="818" y="1477"/>
                    <a:pt x="818" y="1477"/>
                  </a:cubicBezTo>
                  <a:cubicBezTo>
                    <a:pt x="818" y="1477"/>
                    <a:pt x="818" y="1477"/>
                    <a:pt x="818" y="1477"/>
                  </a:cubicBezTo>
                  <a:cubicBezTo>
                    <a:pt x="818" y="1477"/>
                    <a:pt x="818" y="1477"/>
                    <a:pt x="818" y="1477"/>
                  </a:cubicBezTo>
                  <a:cubicBezTo>
                    <a:pt x="847" y="1392"/>
                    <a:pt x="847" y="1392"/>
                    <a:pt x="847" y="1392"/>
                  </a:cubicBezTo>
                  <a:cubicBezTo>
                    <a:pt x="848" y="1391"/>
                    <a:pt x="848" y="1391"/>
                    <a:pt x="848" y="1391"/>
                  </a:cubicBezTo>
                  <a:cubicBezTo>
                    <a:pt x="848" y="1391"/>
                    <a:pt x="848" y="1391"/>
                    <a:pt x="848" y="1391"/>
                  </a:cubicBezTo>
                  <a:cubicBezTo>
                    <a:pt x="887" y="1371"/>
                    <a:pt x="887" y="1371"/>
                    <a:pt x="887" y="1371"/>
                  </a:cubicBezTo>
                  <a:cubicBezTo>
                    <a:pt x="894" y="1376"/>
                    <a:pt x="894" y="1376"/>
                    <a:pt x="894" y="1376"/>
                  </a:cubicBezTo>
                  <a:cubicBezTo>
                    <a:pt x="890" y="1369"/>
                    <a:pt x="890" y="1369"/>
                    <a:pt x="890" y="1369"/>
                  </a:cubicBezTo>
                  <a:cubicBezTo>
                    <a:pt x="939" y="1252"/>
                    <a:pt x="939" y="1252"/>
                    <a:pt x="939" y="1252"/>
                  </a:cubicBezTo>
                  <a:cubicBezTo>
                    <a:pt x="1017" y="1203"/>
                    <a:pt x="1017" y="1203"/>
                    <a:pt x="1017" y="1203"/>
                  </a:cubicBezTo>
                  <a:cubicBezTo>
                    <a:pt x="1020" y="1202"/>
                    <a:pt x="1020" y="1202"/>
                    <a:pt x="1020" y="1202"/>
                  </a:cubicBezTo>
                  <a:cubicBezTo>
                    <a:pt x="1019" y="1200"/>
                    <a:pt x="1019" y="1200"/>
                    <a:pt x="1019" y="1200"/>
                  </a:cubicBezTo>
                  <a:cubicBezTo>
                    <a:pt x="1023" y="1103"/>
                    <a:pt x="1023" y="1103"/>
                    <a:pt x="1023" y="1103"/>
                  </a:cubicBezTo>
                  <a:cubicBezTo>
                    <a:pt x="1024" y="1101"/>
                    <a:pt x="1024" y="1101"/>
                    <a:pt x="1024" y="1101"/>
                  </a:cubicBezTo>
                  <a:cubicBezTo>
                    <a:pt x="1027" y="1101"/>
                    <a:pt x="1027" y="1101"/>
                    <a:pt x="1027" y="1101"/>
                  </a:cubicBezTo>
                  <a:cubicBezTo>
                    <a:pt x="1025" y="1099"/>
                    <a:pt x="1025" y="1099"/>
                    <a:pt x="1025" y="1099"/>
                  </a:cubicBezTo>
                  <a:cubicBezTo>
                    <a:pt x="1065" y="1030"/>
                    <a:pt x="1065" y="1030"/>
                    <a:pt x="1065" y="1030"/>
                  </a:cubicBezTo>
                  <a:cubicBezTo>
                    <a:pt x="1066" y="1028"/>
                    <a:pt x="1066" y="1028"/>
                    <a:pt x="1066" y="1028"/>
                  </a:cubicBezTo>
                  <a:cubicBezTo>
                    <a:pt x="1066" y="1028"/>
                    <a:pt x="1066" y="1028"/>
                    <a:pt x="1066" y="1028"/>
                  </a:cubicBezTo>
                  <a:cubicBezTo>
                    <a:pt x="1067" y="1026"/>
                    <a:pt x="1067" y="1026"/>
                    <a:pt x="1067" y="1026"/>
                  </a:cubicBezTo>
                  <a:cubicBezTo>
                    <a:pt x="1063" y="1026"/>
                    <a:pt x="1063" y="1026"/>
                    <a:pt x="1063" y="1026"/>
                  </a:cubicBezTo>
                  <a:cubicBezTo>
                    <a:pt x="986" y="970"/>
                    <a:pt x="986" y="970"/>
                    <a:pt x="986" y="970"/>
                  </a:cubicBezTo>
                  <a:cubicBezTo>
                    <a:pt x="913" y="894"/>
                    <a:pt x="913" y="894"/>
                    <a:pt x="913" y="894"/>
                  </a:cubicBezTo>
                  <a:cubicBezTo>
                    <a:pt x="913" y="892"/>
                    <a:pt x="913" y="892"/>
                    <a:pt x="913" y="892"/>
                  </a:cubicBezTo>
                  <a:cubicBezTo>
                    <a:pt x="912" y="893"/>
                    <a:pt x="912" y="893"/>
                    <a:pt x="912" y="893"/>
                  </a:cubicBezTo>
                  <a:cubicBezTo>
                    <a:pt x="806" y="849"/>
                    <a:pt x="806" y="849"/>
                    <a:pt x="806" y="849"/>
                  </a:cubicBezTo>
                  <a:cubicBezTo>
                    <a:pt x="806" y="847"/>
                    <a:pt x="806" y="847"/>
                    <a:pt x="806" y="847"/>
                  </a:cubicBezTo>
                  <a:cubicBezTo>
                    <a:pt x="804" y="848"/>
                    <a:pt x="804" y="848"/>
                    <a:pt x="804" y="848"/>
                  </a:cubicBezTo>
                  <a:cubicBezTo>
                    <a:pt x="722" y="804"/>
                    <a:pt x="722" y="804"/>
                    <a:pt x="722" y="804"/>
                  </a:cubicBezTo>
                  <a:cubicBezTo>
                    <a:pt x="724" y="797"/>
                    <a:pt x="724" y="797"/>
                    <a:pt x="724" y="797"/>
                  </a:cubicBezTo>
                  <a:cubicBezTo>
                    <a:pt x="718" y="803"/>
                    <a:pt x="718" y="803"/>
                    <a:pt x="718" y="803"/>
                  </a:cubicBezTo>
                  <a:cubicBezTo>
                    <a:pt x="578" y="803"/>
                    <a:pt x="578" y="803"/>
                    <a:pt x="578" y="803"/>
                  </a:cubicBezTo>
                  <a:cubicBezTo>
                    <a:pt x="532" y="715"/>
                    <a:pt x="532" y="715"/>
                    <a:pt x="532" y="715"/>
                  </a:cubicBezTo>
                  <a:cubicBezTo>
                    <a:pt x="532" y="715"/>
                    <a:pt x="532" y="715"/>
                    <a:pt x="532" y="715"/>
                  </a:cubicBezTo>
                  <a:cubicBezTo>
                    <a:pt x="428" y="673"/>
                    <a:pt x="428" y="673"/>
                    <a:pt x="428" y="673"/>
                  </a:cubicBezTo>
                  <a:cubicBezTo>
                    <a:pt x="451" y="614"/>
                    <a:pt x="451" y="614"/>
                    <a:pt x="451" y="614"/>
                  </a:cubicBezTo>
                  <a:cubicBezTo>
                    <a:pt x="604" y="652"/>
                    <a:pt x="604" y="652"/>
                    <a:pt x="604" y="652"/>
                  </a:cubicBezTo>
                  <a:cubicBezTo>
                    <a:pt x="614" y="560"/>
                    <a:pt x="614" y="560"/>
                    <a:pt x="614" y="560"/>
                  </a:cubicBezTo>
                  <a:cubicBezTo>
                    <a:pt x="720" y="474"/>
                    <a:pt x="720" y="474"/>
                    <a:pt x="720" y="474"/>
                  </a:cubicBezTo>
                  <a:cubicBezTo>
                    <a:pt x="723" y="474"/>
                    <a:pt x="723" y="474"/>
                    <a:pt x="723" y="474"/>
                  </a:cubicBezTo>
                  <a:cubicBezTo>
                    <a:pt x="722" y="473"/>
                    <a:pt x="722" y="473"/>
                    <a:pt x="722" y="473"/>
                  </a:cubicBezTo>
                  <a:cubicBezTo>
                    <a:pt x="830" y="377"/>
                    <a:pt x="830" y="377"/>
                    <a:pt x="830" y="377"/>
                  </a:cubicBezTo>
                  <a:cubicBezTo>
                    <a:pt x="832" y="376"/>
                    <a:pt x="832" y="376"/>
                    <a:pt x="832" y="376"/>
                  </a:cubicBezTo>
                  <a:cubicBezTo>
                    <a:pt x="832" y="376"/>
                    <a:pt x="832" y="376"/>
                    <a:pt x="832" y="376"/>
                  </a:cubicBezTo>
                  <a:cubicBezTo>
                    <a:pt x="958" y="315"/>
                    <a:pt x="958" y="315"/>
                    <a:pt x="958" y="315"/>
                  </a:cubicBezTo>
                  <a:cubicBezTo>
                    <a:pt x="976" y="313"/>
                    <a:pt x="976" y="313"/>
                    <a:pt x="976" y="313"/>
                  </a:cubicBezTo>
                  <a:cubicBezTo>
                    <a:pt x="959" y="311"/>
                    <a:pt x="959" y="311"/>
                    <a:pt x="959" y="311"/>
                  </a:cubicBezTo>
                  <a:cubicBezTo>
                    <a:pt x="863" y="230"/>
                    <a:pt x="863" y="230"/>
                    <a:pt x="863" y="230"/>
                  </a:cubicBezTo>
                  <a:cubicBezTo>
                    <a:pt x="866" y="220"/>
                    <a:pt x="866" y="220"/>
                    <a:pt x="866" y="220"/>
                  </a:cubicBezTo>
                  <a:cubicBezTo>
                    <a:pt x="859" y="228"/>
                    <a:pt x="859" y="228"/>
                    <a:pt x="859" y="228"/>
                  </a:cubicBezTo>
                  <a:cubicBezTo>
                    <a:pt x="781" y="228"/>
                    <a:pt x="781" y="228"/>
                    <a:pt x="781" y="228"/>
                  </a:cubicBezTo>
                  <a:cubicBezTo>
                    <a:pt x="780" y="226"/>
                    <a:pt x="780" y="226"/>
                    <a:pt x="780" y="226"/>
                  </a:cubicBezTo>
                  <a:cubicBezTo>
                    <a:pt x="779" y="228"/>
                    <a:pt x="779" y="228"/>
                    <a:pt x="779" y="228"/>
                  </a:cubicBezTo>
                  <a:cubicBezTo>
                    <a:pt x="711" y="207"/>
                    <a:pt x="711" y="207"/>
                    <a:pt x="711" y="207"/>
                  </a:cubicBezTo>
                  <a:cubicBezTo>
                    <a:pt x="814" y="187"/>
                    <a:pt x="814" y="187"/>
                    <a:pt x="814" y="187"/>
                  </a:cubicBezTo>
                  <a:cubicBezTo>
                    <a:pt x="815" y="188"/>
                    <a:pt x="815" y="188"/>
                    <a:pt x="815" y="188"/>
                  </a:cubicBezTo>
                  <a:cubicBezTo>
                    <a:pt x="817" y="186"/>
                    <a:pt x="817" y="186"/>
                    <a:pt x="817" y="186"/>
                  </a:cubicBezTo>
                  <a:cubicBezTo>
                    <a:pt x="950" y="149"/>
                    <a:pt x="950" y="149"/>
                    <a:pt x="950" y="149"/>
                  </a:cubicBezTo>
                  <a:cubicBezTo>
                    <a:pt x="950" y="150"/>
                    <a:pt x="950" y="150"/>
                    <a:pt x="950" y="150"/>
                  </a:cubicBezTo>
                  <a:cubicBezTo>
                    <a:pt x="952" y="149"/>
                    <a:pt x="952" y="149"/>
                    <a:pt x="952" y="149"/>
                  </a:cubicBezTo>
                  <a:cubicBezTo>
                    <a:pt x="1041" y="223"/>
                    <a:pt x="1041" y="223"/>
                    <a:pt x="1041" y="223"/>
                  </a:cubicBezTo>
                  <a:cubicBezTo>
                    <a:pt x="1042" y="225"/>
                    <a:pt x="1042" y="225"/>
                    <a:pt x="1042" y="225"/>
                  </a:cubicBezTo>
                  <a:cubicBezTo>
                    <a:pt x="1044" y="224"/>
                    <a:pt x="1044" y="224"/>
                    <a:pt x="1044" y="224"/>
                  </a:cubicBezTo>
                  <a:cubicBezTo>
                    <a:pt x="1158" y="198"/>
                    <a:pt x="1158" y="198"/>
                    <a:pt x="1158" y="198"/>
                  </a:cubicBezTo>
                  <a:cubicBezTo>
                    <a:pt x="1158" y="201"/>
                    <a:pt x="1158" y="201"/>
                    <a:pt x="1158" y="201"/>
                  </a:cubicBezTo>
                  <a:cubicBezTo>
                    <a:pt x="1161" y="198"/>
                    <a:pt x="1161" y="198"/>
                    <a:pt x="1161" y="198"/>
                  </a:cubicBezTo>
                  <a:cubicBezTo>
                    <a:pt x="1164" y="199"/>
                    <a:pt x="1164" y="199"/>
                    <a:pt x="1164" y="199"/>
                  </a:cubicBezTo>
                  <a:cubicBezTo>
                    <a:pt x="1163" y="195"/>
                    <a:pt x="1163" y="195"/>
                    <a:pt x="1163" y="195"/>
                  </a:cubicBezTo>
                  <a:cubicBezTo>
                    <a:pt x="1286" y="95"/>
                    <a:pt x="1286" y="95"/>
                    <a:pt x="1286" y="95"/>
                  </a:cubicBezTo>
                  <a:cubicBezTo>
                    <a:pt x="1291" y="91"/>
                    <a:pt x="1416" y="14"/>
                    <a:pt x="1428" y="7"/>
                  </a:cubicBezTo>
                  <a:cubicBezTo>
                    <a:pt x="1429" y="6"/>
                    <a:pt x="1429" y="6"/>
                    <a:pt x="1430" y="5"/>
                  </a:cubicBezTo>
                  <a:cubicBezTo>
                    <a:pt x="1430" y="5"/>
                    <a:pt x="1430" y="5"/>
                    <a:pt x="1430" y="5"/>
                  </a:cubicBezTo>
                  <a:cubicBezTo>
                    <a:pt x="1430" y="5"/>
                    <a:pt x="1430" y="5"/>
                    <a:pt x="1430" y="5"/>
                  </a:cubicBezTo>
                  <a:cubicBezTo>
                    <a:pt x="1430" y="4"/>
                    <a:pt x="1430" y="4"/>
                    <a:pt x="1430" y="4"/>
                  </a:cubicBezTo>
                  <a:cubicBezTo>
                    <a:pt x="1430" y="4"/>
                    <a:pt x="1430" y="3"/>
                    <a:pt x="1428" y="2"/>
                  </a:cubicBezTo>
                  <a:cubicBezTo>
                    <a:pt x="1427" y="2"/>
                    <a:pt x="1426" y="2"/>
                    <a:pt x="1425" y="2"/>
                  </a:cubicBezTo>
                  <a:cubicBezTo>
                    <a:pt x="1396" y="2"/>
                    <a:pt x="1126" y="22"/>
                    <a:pt x="1110" y="23"/>
                  </a:cubicBezTo>
                  <a:cubicBezTo>
                    <a:pt x="1104" y="15"/>
                    <a:pt x="1104" y="15"/>
                    <a:pt x="1104" y="15"/>
                  </a:cubicBezTo>
                  <a:cubicBezTo>
                    <a:pt x="1106" y="23"/>
                    <a:pt x="1106" y="23"/>
                    <a:pt x="1106" y="23"/>
                  </a:cubicBezTo>
                  <a:cubicBezTo>
                    <a:pt x="944" y="2"/>
                    <a:pt x="944" y="2"/>
                    <a:pt x="944" y="2"/>
                  </a:cubicBezTo>
                  <a:cubicBezTo>
                    <a:pt x="943" y="0"/>
                    <a:pt x="943" y="0"/>
                    <a:pt x="943" y="0"/>
                  </a:cubicBezTo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rgbClr val="404040"/>
                </a:solidFill>
              </a:endParaRPr>
            </a:p>
          </p:txBody>
        </p:sp>
        <p:sp>
          <p:nvSpPr>
            <p:cNvPr id="11" name="Freeform 286"/>
            <p:cNvSpPr>
              <a:spLocks noEditPoints="1"/>
            </p:cNvSpPr>
            <p:nvPr/>
          </p:nvSpPr>
          <p:spPr bwMode="auto">
            <a:xfrm>
              <a:off x="5548313" y="1047751"/>
              <a:ext cx="396875" cy="346075"/>
            </a:xfrm>
            <a:custGeom>
              <a:avLst/>
              <a:gdLst>
                <a:gd name="T0" fmla="*/ 105 w 250"/>
                <a:gd name="T1" fmla="*/ 202 h 218"/>
                <a:gd name="T2" fmla="*/ 105 w 250"/>
                <a:gd name="T3" fmla="*/ 152 h 218"/>
                <a:gd name="T4" fmla="*/ 221 w 250"/>
                <a:gd name="T5" fmla="*/ 146 h 218"/>
                <a:gd name="T6" fmla="*/ 105 w 250"/>
                <a:gd name="T7" fmla="*/ 202 h 218"/>
                <a:gd name="T8" fmla="*/ 21 w 250"/>
                <a:gd name="T9" fmla="*/ 146 h 218"/>
                <a:gd name="T10" fmla="*/ 61 w 250"/>
                <a:gd name="T11" fmla="*/ 99 h 218"/>
                <a:gd name="T12" fmla="*/ 92 w 250"/>
                <a:gd name="T13" fmla="*/ 142 h 218"/>
                <a:gd name="T14" fmla="*/ 21 w 250"/>
                <a:gd name="T15" fmla="*/ 146 h 218"/>
                <a:gd name="T16" fmla="*/ 96 w 250"/>
                <a:gd name="T17" fmla="*/ 136 h 218"/>
                <a:gd name="T18" fmla="*/ 67 w 250"/>
                <a:gd name="T19" fmla="*/ 91 h 218"/>
                <a:gd name="T20" fmla="*/ 117 w 250"/>
                <a:gd name="T21" fmla="*/ 26 h 218"/>
                <a:gd name="T22" fmla="*/ 96 w 250"/>
                <a:gd name="T23" fmla="*/ 136 h 218"/>
                <a:gd name="T24" fmla="*/ 105 w 250"/>
                <a:gd name="T25" fmla="*/ 142 h 218"/>
                <a:gd name="T26" fmla="*/ 127 w 250"/>
                <a:gd name="T27" fmla="*/ 18 h 218"/>
                <a:gd name="T28" fmla="*/ 234 w 250"/>
                <a:gd name="T29" fmla="*/ 136 h 218"/>
                <a:gd name="T30" fmla="*/ 105 w 250"/>
                <a:gd name="T31" fmla="*/ 142 h 218"/>
                <a:gd name="T32" fmla="*/ 125 w 250"/>
                <a:gd name="T33" fmla="*/ 0 h 218"/>
                <a:gd name="T34" fmla="*/ 59 w 250"/>
                <a:gd name="T35" fmla="*/ 89 h 218"/>
                <a:gd name="T36" fmla="*/ 0 w 250"/>
                <a:gd name="T37" fmla="*/ 156 h 218"/>
                <a:gd name="T38" fmla="*/ 94 w 250"/>
                <a:gd name="T39" fmla="*/ 152 h 218"/>
                <a:gd name="T40" fmla="*/ 94 w 250"/>
                <a:gd name="T41" fmla="*/ 218 h 218"/>
                <a:gd name="T42" fmla="*/ 250 w 250"/>
                <a:gd name="T43" fmla="*/ 142 h 218"/>
                <a:gd name="T44" fmla="*/ 125 w 250"/>
                <a:gd name="T4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0" h="218">
                  <a:moveTo>
                    <a:pt x="105" y="202"/>
                  </a:moveTo>
                  <a:lnTo>
                    <a:pt x="105" y="152"/>
                  </a:lnTo>
                  <a:lnTo>
                    <a:pt x="221" y="146"/>
                  </a:lnTo>
                  <a:lnTo>
                    <a:pt x="105" y="202"/>
                  </a:lnTo>
                  <a:close/>
                  <a:moveTo>
                    <a:pt x="21" y="146"/>
                  </a:moveTo>
                  <a:lnTo>
                    <a:pt x="61" y="99"/>
                  </a:lnTo>
                  <a:lnTo>
                    <a:pt x="92" y="142"/>
                  </a:lnTo>
                  <a:lnTo>
                    <a:pt x="21" y="146"/>
                  </a:lnTo>
                  <a:close/>
                  <a:moveTo>
                    <a:pt x="96" y="136"/>
                  </a:moveTo>
                  <a:lnTo>
                    <a:pt x="67" y="91"/>
                  </a:lnTo>
                  <a:lnTo>
                    <a:pt x="117" y="26"/>
                  </a:lnTo>
                  <a:lnTo>
                    <a:pt x="96" y="136"/>
                  </a:lnTo>
                  <a:close/>
                  <a:moveTo>
                    <a:pt x="105" y="142"/>
                  </a:moveTo>
                  <a:lnTo>
                    <a:pt x="127" y="18"/>
                  </a:lnTo>
                  <a:lnTo>
                    <a:pt x="234" y="136"/>
                  </a:lnTo>
                  <a:lnTo>
                    <a:pt x="105" y="142"/>
                  </a:lnTo>
                  <a:close/>
                  <a:moveTo>
                    <a:pt x="125" y="0"/>
                  </a:moveTo>
                  <a:lnTo>
                    <a:pt x="59" y="89"/>
                  </a:lnTo>
                  <a:lnTo>
                    <a:pt x="0" y="156"/>
                  </a:lnTo>
                  <a:lnTo>
                    <a:pt x="94" y="152"/>
                  </a:lnTo>
                  <a:lnTo>
                    <a:pt x="94" y="218"/>
                  </a:lnTo>
                  <a:lnTo>
                    <a:pt x="250" y="142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2" name="Freeform 287"/>
            <p:cNvSpPr>
              <a:spLocks noEditPoints="1"/>
            </p:cNvSpPr>
            <p:nvPr/>
          </p:nvSpPr>
          <p:spPr bwMode="auto">
            <a:xfrm>
              <a:off x="5548313" y="1047751"/>
              <a:ext cx="396875" cy="346075"/>
            </a:xfrm>
            <a:custGeom>
              <a:avLst/>
              <a:gdLst>
                <a:gd name="T0" fmla="*/ 105 w 250"/>
                <a:gd name="T1" fmla="*/ 202 h 218"/>
                <a:gd name="T2" fmla="*/ 105 w 250"/>
                <a:gd name="T3" fmla="*/ 152 h 218"/>
                <a:gd name="T4" fmla="*/ 221 w 250"/>
                <a:gd name="T5" fmla="*/ 146 h 218"/>
                <a:gd name="T6" fmla="*/ 105 w 250"/>
                <a:gd name="T7" fmla="*/ 202 h 218"/>
                <a:gd name="T8" fmla="*/ 21 w 250"/>
                <a:gd name="T9" fmla="*/ 146 h 218"/>
                <a:gd name="T10" fmla="*/ 61 w 250"/>
                <a:gd name="T11" fmla="*/ 99 h 218"/>
                <a:gd name="T12" fmla="*/ 92 w 250"/>
                <a:gd name="T13" fmla="*/ 142 h 218"/>
                <a:gd name="T14" fmla="*/ 21 w 250"/>
                <a:gd name="T15" fmla="*/ 146 h 218"/>
                <a:gd name="T16" fmla="*/ 96 w 250"/>
                <a:gd name="T17" fmla="*/ 136 h 218"/>
                <a:gd name="T18" fmla="*/ 67 w 250"/>
                <a:gd name="T19" fmla="*/ 91 h 218"/>
                <a:gd name="T20" fmla="*/ 117 w 250"/>
                <a:gd name="T21" fmla="*/ 26 h 218"/>
                <a:gd name="T22" fmla="*/ 96 w 250"/>
                <a:gd name="T23" fmla="*/ 136 h 218"/>
                <a:gd name="T24" fmla="*/ 105 w 250"/>
                <a:gd name="T25" fmla="*/ 142 h 218"/>
                <a:gd name="T26" fmla="*/ 127 w 250"/>
                <a:gd name="T27" fmla="*/ 18 h 218"/>
                <a:gd name="T28" fmla="*/ 234 w 250"/>
                <a:gd name="T29" fmla="*/ 136 h 218"/>
                <a:gd name="T30" fmla="*/ 105 w 250"/>
                <a:gd name="T31" fmla="*/ 142 h 218"/>
                <a:gd name="T32" fmla="*/ 125 w 250"/>
                <a:gd name="T33" fmla="*/ 0 h 218"/>
                <a:gd name="T34" fmla="*/ 59 w 250"/>
                <a:gd name="T35" fmla="*/ 89 h 218"/>
                <a:gd name="T36" fmla="*/ 0 w 250"/>
                <a:gd name="T37" fmla="*/ 156 h 218"/>
                <a:gd name="T38" fmla="*/ 94 w 250"/>
                <a:gd name="T39" fmla="*/ 152 h 218"/>
                <a:gd name="T40" fmla="*/ 94 w 250"/>
                <a:gd name="T41" fmla="*/ 218 h 218"/>
                <a:gd name="T42" fmla="*/ 250 w 250"/>
                <a:gd name="T43" fmla="*/ 142 h 218"/>
                <a:gd name="T44" fmla="*/ 125 w 250"/>
                <a:gd name="T45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0" h="218">
                  <a:moveTo>
                    <a:pt x="105" y="202"/>
                  </a:moveTo>
                  <a:lnTo>
                    <a:pt x="105" y="152"/>
                  </a:lnTo>
                  <a:lnTo>
                    <a:pt x="221" y="146"/>
                  </a:lnTo>
                  <a:lnTo>
                    <a:pt x="105" y="202"/>
                  </a:lnTo>
                  <a:moveTo>
                    <a:pt x="21" y="146"/>
                  </a:moveTo>
                  <a:lnTo>
                    <a:pt x="61" y="99"/>
                  </a:lnTo>
                  <a:lnTo>
                    <a:pt x="92" y="142"/>
                  </a:lnTo>
                  <a:lnTo>
                    <a:pt x="21" y="146"/>
                  </a:lnTo>
                  <a:moveTo>
                    <a:pt x="96" y="136"/>
                  </a:moveTo>
                  <a:lnTo>
                    <a:pt x="67" y="91"/>
                  </a:lnTo>
                  <a:lnTo>
                    <a:pt x="117" y="26"/>
                  </a:lnTo>
                  <a:lnTo>
                    <a:pt x="96" y="136"/>
                  </a:lnTo>
                  <a:moveTo>
                    <a:pt x="105" y="142"/>
                  </a:moveTo>
                  <a:lnTo>
                    <a:pt x="127" y="18"/>
                  </a:lnTo>
                  <a:lnTo>
                    <a:pt x="234" y="136"/>
                  </a:lnTo>
                  <a:lnTo>
                    <a:pt x="105" y="142"/>
                  </a:lnTo>
                  <a:moveTo>
                    <a:pt x="125" y="0"/>
                  </a:moveTo>
                  <a:lnTo>
                    <a:pt x="59" y="89"/>
                  </a:lnTo>
                  <a:lnTo>
                    <a:pt x="0" y="156"/>
                  </a:lnTo>
                  <a:lnTo>
                    <a:pt x="94" y="152"/>
                  </a:lnTo>
                  <a:lnTo>
                    <a:pt x="94" y="218"/>
                  </a:lnTo>
                  <a:lnTo>
                    <a:pt x="250" y="142"/>
                  </a:lnTo>
                  <a:lnTo>
                    <a:pt x="125" y="0"/>
                  </a:lnTo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3" name="Freeform 288"/>
            <p:cNvSpPr>
              <a:spLocks noEditPoints="1"/>
            </p:cNvSpPr>
            <p:nvPr/>
          </p:nvSpPr>
          <p:spPr bwMode="auto">
            <a:xfrm>
              <a:off x="5221288" y="485776"/>
              <a:ext cx="5688013" cy="4119563"/>
            </a:xfrm>
            <a:custGeom>
              <a:avLst/>
              <a:gdLst>
                <a:gd name="T0" fmla="*/ 459 w 1721"/>
                <a:gd name="T1" fmla="*/ 1245 h 1284"/>
                <a:gd name="T2" fmla="*/ 339 w 1721"/>
                <a:gd name="T3" fmla="*/ 1076 h 1284"/>
                <a:gd name="T4" fmla="*/ 602 w 1721"/>
                <a:gd name="T5" fmla="*/ 1026 h 1284"/>
                <a:gd name="T6" fmla="*/ 337 w 1721"/>
                <a:gd name="T7" fmla="*/ 1070 h 1284"/>
                <a:gd name="T8" fmla="*/ 365 w 1721"/>
                <a:gd name="T9" fmla="*/ 906 h 1284"/>
                <a:gd name="T10" fmla="*/ 265 w 1721"/>
                <a:gd name="T11" fmla="*/ 752 h 1284"/>
                <a:gd name="T12" fmla="*/ 17 w 1721"/>
                <a:gd name="T13" fmla="*/ 683 h 1284"/>
                <a:gd name="T14" fmla="*/ 479 w 1721"/>
                <a:gd name="T15" fmla="*/ 666 h 1284"/>
                <a:gd name="T16" fmla="*/ 1250 w 1721"/>
                <a:gd name="T17" fmla="*/ 708 h 1284"/>
                <a:gd name="T18" fmla="*/ 789 w 1721"/>
                <a:gd name="T19" fmla="*/ 612 h 1284"/>
                <a:gd name="T20" fmla="*/ 507 w 1721"/>
                <a:gd name="T21" fmla="*/ 621 h 1284"/>
                <a:gd name="T22" fmla="*/ 1010 w 1721"/>
                <a:gd name="T23" fmla="*/ 597 h 1284"/>
                <a:gd name="T24" fmla="*/ 706 w 1721"/>
                <a:gd name="T25" fmla="*/ 580 h 1284"/>
                <a:gd name="T26" fmla="*/ 955 w 1721"/>
                <a:gd name="T27" fmla="*/ 551 h 1284"/>
                <a:gd name="T28" fmla="*/ 1253 w 1721"/>
                <a:gd name="T29" fmla="*/ 703 h 1284"/>
                <a:gd name="T30" fmla="*/ 1283 w 1721"/>
                <a:gd name="T31" fmla="*/ 646 h 1284"/>
                <a:gd name="T32" fmla="*/ 535 w 1721"/>
                <a:gd name="T33" fmla="*/ 593 h 1284"/>
                <a:gd name="T34" fmla="*/ 955 w 1721"/>
                <a:gd name="T35" fmla="*/ 545 h 1284"/>
                <a:gd name="T36" fmla="*/ 155 w 1721"/>
                <a:gd name="T37" fmla="*/ 598 h 1284"/>
                <a:gd name="T38" fmla="*/ 589 w 1721"/>
                <a:gd name="T39" fmla="*/ 515 h 1284"/>
                <a:gd name="T40" fmla="*/ 1273 w 1721"/>
                <a:gd name="T41" fmla="*/ 528 h 1284"/>
                <a:gd name="T42" fmla="*/ 587 w 1721"/>
                <a:gd name="T43" fmla="*/ 508 h 1284"/>
                <a:gd name="T44" fmla="*/ 1090 w 1721"/>
                <a:gd name="T45" fmla="*/ 496 h 1284"/>
                <a:gd name="T46" fmla="*/ 754 w 1721"/>
                <a:gd name="T47" fmla="*/ 407 h 1284"/>
                <a:gd name="T48" fmla="*/ 1417 w 1721"/>
                <a:gd name="T49" fmla="*/ 514 h 1284"/>
                <a:gd name="T50" fmla="*/ 1553 w 1721"/>
                <a:gd name="T51" fmla="*/ 396 h 1284"/>
                <a:gd name="T52" fmla="*/ 580 w 1721"/>
                <a:gd name="T53" fmla="*/ 383 h 1284"/>
                <a:gd name="T54" fmla="*/ 284 w 1721"/>
                <a:gd name="T55" fmla="*/ 365 h 1284"/>
                <a:gd name="T56" fmla="*/ 212 w 1721"/>
                <a:gd name="T57" fmla="*/ 385 h 1284"/>
                <a:gd name="T58" fmla="*/ 1323 w 1721"/>
                <a:gd name="T59" fmla="*/ 422 h 1284"/>
                <a:gd name="T60" fmla="*/ 1461 w 1721"/>
                <a:gd name="T61" fmla="*/ 389 h 1284"/>
                <a:gd name="T62" fmla="*/ 216 w 1721"/>
                <a:gd name="T63" fmla="*/ 348 h 1284"/>
                <a:gd name="T64" fmla="*/ 366 w 1721"/>
                <a:gd name="T65" fmla="*/ 364 h 1284"/>
                <a:gd name="T66" fmla="*/ 759 w 1721"/>
                <a:gd name="T67" fmla="*/ 389 h 1284"/>
                <a:gd name="T68" fmla="*/ 1179 w 1721"/>
                <a:gd name="T69" fmla="*/ 473 h 1284"/>
                <a:gd name="T70" fmla="*/ 1282 w 1721"/>
                <a:gd name="T71" fmla="*/ 294 h 1284"/>
                <a:gd name="T72" fmla="*/ 1161 w 1721"/>
                <a:gd name="T73" fmla="*/ 326 h 1284"/>
                <a:gd name="T74" fmla="*/ 753 w 1721"/>
                <a:gd name="T75" fmla="*/ 387 h 1284"/>
                <a:gd name="T76" fmla="*/ 461 w 1721"/>
                <a:gd name="T77" fmla="*/ 342 h 1284"/>
                <a:gd name="T78" fmla="*/ 317 w 1721"/>
                <a:gd name="T79" fmla="*/ 298 h 1284"/>
                <a:gd name="T80" fmla="*/ 505 w 1721"/>
                <a:gd name="T81" fmla="*/ 247 h 1284"/>
                <a:gd name="T82" fmla="*/ 589 w 1721"/>
                <a:gd name="T83" fmla="*/ 371 h 1284"/>
                <a:gd name="T84" fmla="*/ 1601 w 1721"/>
                <a:gd name="T85" fmla="*/ 249 h 1284"/>
                <a:gd name="T86" fmla="*/ 438 w 1721"/>
                <a:gd name="T87" fmla="*/ 171 h 1284"/>
                <a:gd name="T88" fmla="*/ 316 w 1721"/>
                <a:gd name="T89" fmla="*/ 195 h 1284"/>
                <a:gd name="T90" fmla="*/ 1283 w 1721"/>
                <a:gd name="T91" fmla="*/ 126 h 1284"/>
                <a:gd name="T92" fmla="*/ 460 w 1721"/>
                <a:gd name="T93" fmla="*/ 139 h 1284"/>
                <a:gd name="T94" fmla="*/ 1503 w 1721"/>
                <a:gd name="T95" fmla="*/ 164 h 1284"/>
                <a:gd name="T96" fmla="*/ 396 w 1721"/>
                <a:gd name="T97" fmla="*/ 149 h 1284"/>
                <a:gd name="T98" fmla="*/ 390 w 1721"/>
                <a:gd name="T99" fmla="*/ 149 h 1284"/>
                <a:gd name="T100" fmla="*/ 1277 w 1721"/>
                <a:gd name="T101" fmla="*/ 121 h 1284"/>
                <a:gd name="T102" fmla="*/ 818 w 1721"/>
                <a:gd name="T103" fmla="*/ 28 h 1284"/>
                <a:gd name="T104" fmla="*/ 1070 w 1721"/>
                <a:gd name="T105" fmla="*/ 5 h 1284"/>
                <a:gd name="T106" fmla="*/ 344 w 1721"/>
                <a:gd name="T107" fmla="*/ 50 h 1284"/>
                <a:gd name="T108" fmla="*/ 282 w 1721"/>
                <a:gd name="T109" fmla="*/ 231 h 1284"/>
                <a:gd name="T110" fmla="*/ 17 w 1721"/>
                <a:gd name="T111" fmla="*/ 614 h 1284"/>
                <a:gd name="T112" fmla="*/ 384 w 1721"/>
                <a:gd name="T113" fmla="*/ 1278 h 1284"/>
                <a:gd name="T114" fmla="*/ 799 w 1721"/>
                <a:gd name="T115" fmla="*/ 609 h 1284"/>
                <a:gd name="T116" fmla="*/ 1285 w 1721"/>
                <a:gd name="T117" fmla="*/ 651 h 1284"/>
                <a:gd name="T118" fmla="*/ 1605 w 1721"/>
                <a:gd name="T119" fmla="*/ 258 h 1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21" h="1284">
                  <a:moveTo>
                    <a:pt x="387" y="1272"/>
                  </a:moveTo>
                  <a:cubicBezTo>
                    <a:pt x="426" y="1208"/>
                    <a:pt x="426" y="1208"/>
                    <a:pt x="426" y="1208"/>
                  </a:cubicBezTo>
                  <a:cubicBezTo>
                    <a:pt x="452" y="1251"/>
                    <a:pt x="452" y="1251"/>
                    <a:pt x="452" y="1251"/>
                  </a:cubicBezTo>
                  <a:cubicBezTo>
                    <a:pt x="387" y="1272"/>
                    <a:pt x="387" y="1272"/>
                    <a:pt x="387" y="1272"/>
                  </a:cubicBezTo>
                  <a:moveTo>
                    <a:pt x="384" y="1268"/>
                  </a:moveTo>
                  <a:cubicBezTo>
                    <a:pt x="384" y="1182"/>
                    <a:pt x="384" y="1182"/>
                    <a:pt x="384" y="1182"/>
                  </a:cubicBezTo>
                  <a:cubicBezTo>
                    <a:pt x="423" y="1204"/>
                    <a:pt x="423" y="1204"/>
                    <a:pt x="423" y="1204"/>
                  </a:cubicBezTo>
                  <a:cubicBezTo>
                    <a:pt x="384" y="1268"/>
                    <a:pt x="384" y="1268"/>
                    <a:pt x="384" y="1268"/>
                  </a:cubicBezTo>
                  <a:moveTo>
                    <a:pt x="454" y="1245"/>
                  </a:moveTo>
                  <a:cubicBezTo>
                    <a:pt x="428" y="1203"/>
                    <a:pt x="428" y="1203"/>
                    <a:pt x="428" y="1203"/>
                  </a:cubicBezTo>
                  <a:cubicBezTo>
                    <a:pt x="467" y="1129"/>
                    <a:pt x="467" y="1129"/>
                    <a:pt x="467" y="1129"/>
                  </a:cubicBezTo>
                  <a:cubicBezTo>
                    <a:pt x="454" y="1245"/>
                    <a:pt x="454" y="1245"/>
                    <a:pt x="454" y="1245"/>
                  </a:cubicBezTo>
                  <a:moveTo>
                    <a:pt x="425" y="1200"/>
                  </a:moveTo>
                  <a:cubicBezTo>
                    <a:pt x="386" y="1177"/>
                    <a:pt x="386" y="1177"/>
                    <a:pt x="386" y="1177"/>
                  </a:cubicBezTo>
                  <a:cubicBezTo>
                    <a:pt x="464" y="1124"/>
                    <a:pt x="464" y="1124"/>
                    <a:pt x="464" y="1124"/>
                  </a:cubicBezTo>
                  <a:cubicBezTo>
                    <a:pt x="425" y="1200"/>
                    <a:pt x="425" y="1200"/>
                    <a:pt x="425" y="1200"/>
                  </a:cubicBezTo>
                  <a:moveTo>
                    <a:pt x="459" y="1245"/>
                  </a:moveTo>
                  <a:cubicBezTo>
                    <a:pt x="473" y="1120"/>
                    <a:pt x="473" y="1120"/>
                    <a:pt x="473" y="1120"/>
                  </a:cubicBezTo>
                  <a:cubicBezTo>
                    <a:pt x="552" y="1139"/>
                    <a:pt x="552" y="1139"/>
                    <a:pt x="552" y="1139"/>
                  </a:cubicBezTo>
                  <a:cubicBezTo>
                    <a:pt x="459" y="1245"/>
                    <a:pt x="459" y="1245"/>
                    <a:pt x="459" y="1245"/>
                  </a:cubicBezTo>
                  <a:moveTo>
                    <a:pt x="380" y="1267"/>
                  </a:moveTo>
                  <a:cubicBezTo>
                    <a:pt x="295" y="1115"/>
                    <a:pt x="295" y="1115"/>
                    <a:pt x="295" y="1115"/>
                  </a:cubicBezTo>
                  <a:cubicBezTo>
                    <a:pt x="380" y="1179"/>
                    <a:pt x="380" y="1179"/>
                    <a:pt x="380" y="1179"/>
                  </a:cubicBezTo>
                  <a:cubicBezTo>
                    <a:pt x="380" y="1267"/>
                    <a:pt x="380" y="1267"/>
                    <a:pt x="380" y="1267"/>
                  </a:cubicBezTo>
                  <a:moveTo>
                    <a:pt x="553" y="1132"/>
                  </a:moveTo>
                  <a:cubicBezTo>
                    <a:pt x="514" y="1092"/>
                    <a:pt x="514" y="1092"/>
                    <a:pt x="514" y="1092"/>
                  </a:cubicBezTo>
                  <a:cubicBezTo>
                    <a:pt x="551" y="1096"/>
                    <a:pt x="551" y="1096"/>
                    <a:pt x="551" y="1096"/>
                  </a:cubicBezTo>
                  <a:cubicBezTo>
                    <a:pt x="553" y="1132"/>
                    <a:pt x="553" y="1132"/>
                    <a:pt x="553" y="1132"/>
                  </a:cubicBezTo>
                  <a:moveTo>
                    <a:pt x="549" y="1134"/>
                  </a:moveTo>
                  <a:cubicBezTo>
                    <a:pt x="476" y="1116"/>
                    <a:pt x="476" y="1116"/>
                    <a:pt x="476" y="1116"/>
                  </a:cubicBezTo>
                  <a:cubicBezTo>
                    <a:pt x="507" y="1092"/>
                    <a:pt x="507" y="1092"/>
                    <a:pt x="507" y="1092"/>
                  </a:cubicBezTo>
                  <a:cubicBezTo>
                    <a:pt x="549" y="1134"/>
                    <a:pt x="549" y="1134"/>
                    <a:pt x="549" y="1134"/>
                  </a:cubicBezTo>
                  <a:moveTo>
                    <a:pt x="383" y="1174"/>
                  </a:moveTo>
                  <a:cubicBezTo>
                    <a:pt x="339" y="1076"/>
                    <a:pt x="339" y="1076"/>
                    <a:pt x="339" y="1076"/>
                  </a:cubicBezTo>
                  <a:cubicBezTo>
                    <a:pt x="466" y="1118"/>
                    <a:pt x="466" y="1118"/>
                    <a:pt x="466" y="1118"/>
                  </a:cubicBezTo>
                  <a:cubicBezTo>
                    <a:pt x="383" y="1174"/>
                    <a:pt x="383" y="1174"/>
                    <a:pt x="383" y="1174"/>
                  </a:cubicBezTo>
                  <a:moveTo>
                    <a:pt x="376" y="1171"/>
                  </a:moveTo>
                  <a:cubicBezTo>
                    <a:pt x="291" y="1106"/>
                    <a:pt x="291" y="1106"/>
                    <a:pt x="291" y="1106"/>
                  </a:cubicBezTo>
                  <a:cubicBezTo>
                    <a:pt x="334" y="1075"/>
                    <a:pt x="334" y="1075"/>
                    <a:pt x="334" y="1075"/>
                  </a:cubicBezTo>
                  <a:cubicBezTo>
                    <a:pt x="376" y="1171"/>
                    <a:pt x="376" y="1171"/>
                    <a:pt x="376" y="1171"/>
                  </a:cubicBezTo>
                  <a:moveTo>
                    <a:pt x="291" y="1101"/>
                  </a:moveTo>
                  <a:cubicBezTo>
                    <a:pt x="307" y="1033"/>
                    <a:pt x="307" y="1033"/>
                    <a:pt x="307" y="1033"/>
                  </a:cubicBezTo>
                  <a:cubicBezTo>
                    <a:pt x="331" y="1071"/>
                    <a:pt x="331" y="1071"/>
                    <a:pt x="331" y="1071"/>
                  </a:cubicBezTo>
                  <a:cubicBezTo>
                    <a:pt x="291" y="1101"/>
                    <a:pt x="291" y="1101"/>
                    <a:pt x="291" y="1101"/>
                  </a:cubicBezTo>
                  <a:moveTo>
                    <a:pt x="549" y="1092"/>
                  </a:moveTo>
                  <a:cubicBezTo>
                    <a:pt x="510" y="1087"/>
                    <a:pt x="510" y="1087"/>
                    <a:pt x="510" y="1087"/>
                  </a:cubicBezTo>
                  <a:cubicBezTo>
                    <a:pt x="518" y="1018"/>
                    <a:pt x="518" y="1018"/>
                    <a:pt x="518" y="1018"/>
                  </a:cubicBezTo>
                  <a:cubicBezTo>
                    <a:pt x="549" y="1092"/>
                    <a:pt x="549" y="1092"/>
                    <a:pt x="549" y="1092"/>
                  </a:cubicBezTo>
                  <a:moveTo>
                    <a:pt x="554" y="1090"/>
                  </a:moveTo>
                  <a:cubicBezTo>
                    <a:pt x="520" y="1012"/>
                    <a:pt x="520" y="1012"/>
                    <a:pt x="520" y="1012"/>
                  </a:cubicBezTo>
                  <a:cubicBezTo>
                    <a:pt x="602" y="1026"/>
                    <a:pt x="602" y="1026"/>
                    <a:pt x="602" y="1026"/>
                  </a:cubicBezTo>
                  <a:cubicBezTo>
                    <a:pt x="554" y="1090"/>
                    <a:pt x="554" y="1090"/>
                    <a:pt x="554" y="1090"/>
                  </a:cubicBezTo>
                  <a:moveTo>
                    <a:pt x="471" y="1113"/>
                  </a:moveTo>
                  <a:cubicBezTo>
                    <a:pt x="380" y="925"/>
                    <a:pt x="380" y="925"/>
                    <a:pt x="380" y="925"/>
                  </a:cubicBezTo>
                  <a:cubicBezTo>
                    <a:pt x="503" y="1086"/>
                    <a:pt x="503" y="1086"/>
                    <a:pt x="503" y="1086"/>
                  </a:cubicBezTo>
                  <a:cubicBezTo>
                    <a:pt x="502" y="1086"/>
                    <a:pt x="502" y="1086"/>
                    <a:pt x="502" y="1086"/>
                  </a:cubicBezTo>
                  <a:cubicBezTo>
                    <a:pt x="504" y="1089"/>
                    <a:pt x="504" y="1089"/>
                    <a:pt x="504" y="1089"/>
                  </a:cubicBezTo>
                  <a:cubicBezTo>
                    <a:pt x="471" y="1113"/>
                    <a:pt x="471" y="1113"/>
                    <a:pt x="471" y="1113"/>
                  </a:cubicBezTo>
                  <a:moveTo>
                    <a:pt x="333" y="1066"/>
                  </a:moveTo>
                  <a:cubicBezTo>
                    <a:pt x="308" y="1027"/>
                    <a:pt x="308" y="1027"/>
                    <a:pt x="308" y="1027"/>
                  </a:cubicBezTo>
                  <a:cubicBezTo>
                    <a:pt x="363" y="921"/>
                    <a:pt x="363" y="921"/>
                    <a:pt x="363" y="921"/>
                  </a:cubicBezTo>
                  <a:cubicBezTo>
                    <a:pt x="333" y="1066"/>
                    <a:pt x="333" y="1066"/>
                    <a:pt x="333" y="1066"/>
                  </a:cubicBezTo>
                  <a:moveTo>
                    <a:pt x="506" y="1083"/>
                  </a:moveTo>
                  <a:cubicBezTo>
                    <a:pt x="379" y="915"/>
                    <a:pt x="379" y="915"/>
                    <a:pt x="379" y="915"/>
                  </a:cubicBezTo>
                  <a:cubicBezTo>
                    <a:pt x="514" y="1010"/>
                    <a:pt x="514" y="1010"/>
                    <a:pt x="514" y="1010"/>
                  </a:cubicBezTo>
                  <a:cubicBezTo>
                    <a:pt x="506" y="1083"/>
                    <a:pt x="506" y="1083"/>
                    <a:pt x="506" y="1083"/>
                  </a:cubicBezTo>
                  <a:moveTo>
                    <a:pt x="466" y="1113"/>
                  </a:moveTo>
                  <a:cubicBezTo>
                    <a:pt x="337" y="1070"/>
                    <a:pt x="337" y="1070"/>
                    <a:pt x="337" y="1070"/>
                  </a:cubicBezTo>
                  <a:cubicBezTo>
                    <a:pt x="369" y="912"/>
                    <a:pt x="369" y="912"/>
                    <a:pt x="369" y="912"/>
                  </a:cubicBezTo>
                  <a:cubicBezTo>
                    <a:pt x="466" y="1113"/>
                    <a:pt x="466" y="1113"/>
                    <a:pt x="466" y="1113"/>
                  </a:cubicBezTo>
                  <a:moveTo>
                    <a:pt x="601" y="1021"/>
                  </a:moveTo>
                  <a:cubicBezTo>
                    <a:pt x="519" y="1007"/>
                    <a:pt x="519" y="1007"/>
                    <a:pt x="519" y="1007"/>
                  </a:cubicBezTo>
                  <a:cubicBezTo>
                    <a:pt x="523" y="912"/>
                    <a:pt x="523" y="912"/>
                    <a:pt x="523" y="912"/>
                  </a:cubicBezTo>
                  <a:cubicBezTo>
                    <a:pt x="601" y="1021"/>
                    <a:pt x="601" y="1021"/>
                    <a:pt x="601" y="1021"/>
                  </a:cubicBezTo>
                  <a:moveTo>
                    <a:pt x="515" y="1005"/>
                  </a:moveTo>
                  <a:cubicBezTo>
                    <a:pt x="375" y="908"/>
                    <a:pt x="375" y="908"/>
                    <a:pt x="375" y="908"/>
                  </a:cubicBezTo>
                  <a:cubicBezTo>
                    <a:pt x="519" y="908"/>
                    <a:pt x="519" y="908"/>
                    <a:pt x="519" y="908"/>
                  </a:cubicBezTo>
                  <a:cubicBezTo>
                    <a:pt x="515" y="1005"/>
                    <a:pt x="515" y="1005"/>
                    <a:pt x="515" y="1005"/>
                  </a:cubicBezTo>
                  <a:moveTo>
                    <a:pt x="602" y="1015"/>
                  </a:moveTo>
                  <a:cubicBezTo>
                    <a:pt x="525" y="907"/>
                    <a:pt x="525" y="907"/>
                    <a:pt x="525" y="907"/>
                  </a:cubicBezTo>
                  <a:cubicBezTo>
                    <a:pt x="584" y="900"/>
                    <a:pt x="584" y="900"/>
                    <a:pt x="584" y="900"/>
                  </a:cubicBezTo>
                  <a:cubicBezTo>
                    <a:pt x="602" y="1015"/>
                    <a:pt x="602" y="1015"/>
                    <a:pt x="602" y="1015"/>
                  </a:cubicBezTo>
                  <a:moveTo>
                    <a:pt x="307" y="1020"/>
                  </a:moveTo>
                  <a:cubicBezTo>
                    <a:pt x="271" y="849"/>
                    <a:pt x="271" y="849"/>
                    <a:pt x="271" y="849"/>
                  </a:cubicBezTo>
                  <a:cubicBezTo>
                    <a:pt x="365" y="906"/>
                    <a:pt x="365" y="906"/>
                    <a:pt x="365" y="906"/>
                  </a:cubicBezTo>
                  <a:cubicBezTo>
                    <a:pt x="307" y="1020"/>
                    <a:pt x="307" y="1020"/>
                    <a:pt x="307" y="1020"/>
                  </a:cubicBezTo>
                  <a:moveTo>
                    <a:pt x="372" y="903"/>
                  </a:moveTo>
                  <a:cubicBezTo>
                    <a:pt x="411" y="821"/>
                    <a:pt x="411" y="821"/>
                    <a:pt x="411" y="821"/>
                  </a:cubicBezTo>
                  <a:cubicBezTo>
                    <a:pt x="515" y="903"/>
                    <a:pt x="515" y="903"/>
                    <a:pt x="515" y="903"/>
                  </a:cubicBezTo>
                  <a:cubicBezTo>
                    <a:pt x="372" y="903"/>
                    <a:pt x="372" y="903"/>
                    <a:pt x="372" y="903"/>
                  </a:cubicBezTo>
                  <a:moveTo>
                    <a:pt x="361" y="898"/>
                  </a:moveTo>
                  <a:cubicBezTo>
                    <a:pt x="270" y="843"/>
                    <a:pt x="270" y="843"/>
                    <a:pt x="270" y="843"/>
                  </a:cubicBezTo>
                  <a:cubicBezTo>
                    <a:pt x="270" y="755"/>
                    <a:pt x="270" y="755"/>
                    <a:pt x="270" y="755"/>
                  </a:cubicBezTo>
                  <a:cubicBezTo>
                    <a:pt x="361" y="898"/>
                    <a:pt x="361" y="898"/>
                    <a:pt x="361" y="898"/>
                  </a:cubicBezTo>
                  <a:moveTo>
                    <a:pt x="368" y="901"/>
                  </a:moveTo>
                  <a:cubicBezTo>
                    <a:pt x="274" y="752"/>
                    <a:pt x="274" y="752"/>
                    <a:pt x="274" y="752"/>
                  </a:cubicBezTo>
                  <a:cubicBezTo>
                    <a:pt x="408" y="818"/>
                    <a:pt x="408" y="818"/>
                    <a:pt x="408" y="818"/>
                  </a:cubicBezTo>
                  <a:cubicBezTo>
                    <a:pt x="368" y="901"/>
                    <a:pt x="368" y="901"/>
                    <a:pt x="368" y="901"/>
                  </a:cubicBezTo>
                  <a:moveTo>
                    <a:pt x="266" y="841"/>
                  </a:moveTo>
                  <a:cubicBezTo>
                    <a:pt x="105" y="805"/>
                    <a:pt x="105" y="805"/>
                    <a:pt x="105" y="805"/>
                  </a:cubicBezTo>
                  <a:cubicBezTo>
                    <a:pt x="265" y="750"/>
                    <a:pt x="265" y="750"/>
                    <a:pt x="265" y="750"/>
                  </a:cubicBezTo>
                  <a:cubicBezTo>
                    <a:pt x="265" y="752"/>
                    <a:pt x="265" y="752"/>
                    <a:pt x="265" y="752"/>
                  </a:cubicBezTo>
                  <a:cubicBezTo>
                    <a:pt x="266" y="751"/>
                    <a:pt x="266" y="751"/>
                    <a:pt x="266" y="751"/>
                  </a:cubicBezTo>
                  <a:cubicBezTo>
                    <a:pt x="266" y="841"/>
                    <a:pt x="266" y="841"/>
                    <a:pt x="266" y="841"/>
                  </a:cubicBezTo>
                  <a:moveTo>
                    <a:pt x="99" y="803"/>
                  </a:moveTo>
                  <a:cubicBezTo>
                    <a:pt x="87" y="716"/>
                    <a:pt x="87" y="716"/>
                    <a:pt x="87" y="716"/>
                  </a:cubicBezTo>
                  <a:cubicBezTo>
                    <a:pt x="259" y="748"/>
                    <a:pt x="259" y="748"/>
                    <a:pt x="259" y="748"/>
                  </a:cubicBezTo>
                  <a:cubicBezTo>
                    <a:pt x="99" y="803"/>
                    <a:pt x="99" y="803"/>
                    <a:pt x="99" y="803"/>
                  </a:cubicBezTo>
                  <a:moveTo>
                    <a:pt x="1247" y="776"/>
                  </a:moveTo>
                  <a:cubicBezTo>
                    <a:pt x="1255" y="709"/>
                    <a:pt x="1255" y="709"/>
                    <a:pt x="1255" y="709"/>
                  </a:cubicBezTo>
                  <a:cubicBezTo>
                    <a:pt x="1316" y="728"/>
                    <a:pt x="1316" y="728"/>
                    <a:pt x="1316" y="728"/>
                  </a:cubicBezTo>
                  <a:cubicBezTo>
                    <a:pt x="1276" y="756"/>
                    <a:pt x="1276" y="756"/>
                    <a:pt x="1276" y="756"/>
                  </a:cubicBezTo>
                  <a:cubicBezTo>
                    <a:pt x="1247" y="776"/>
                    <a:pt x="1247" y="776"/>
                    <a:pt x="1247" y="776"/>
                  </a:cubicBezTo>
                  <a:moveTo>
                    <a:pt x="525" y="903"/>
                  </a:moveTo>
                  <a:cubicBezTo>
                    <a:pt x="602" y="707"/>
                    <a:pt x="602" y="707"/>
                    <a:pt x="602" y="707"/>
                  </a:cubicBezTo>
                  <a:cubicBezTo>
                    <a:pt x="584" y="896"/>
                    <a:pt x="584" y="896"/>
                    <a:pt x="584" y="896"/>
                  </a:cubicBezTo>
                  <a:cubicBezTo>
                    <a:pt x="525" y="903"/>
                    <a:pt x="525" y="903"/>
                    <a:pt x="525" y="903"/>
                  </a:cubicBezTo>
                  <a:moveTo>
                    <a:pt x="94" y="797"/>
                  </a:moveTo>
                  <a:cubicBezTo>
                    <a:pt x="17" y="683"/>
                    <a:pt x="17" y="683"/>
                    <a:pt x="17" y="683"/>
                  </a:cubicBezTo>
                  <a:cubicBezTo>
                    <a:pt x="81" y="714"/>
                    <a:pt x="81" y="714"/>
                    <a:pt x="81" y="714"/>
                  </a:cubicBezTo>
                  <a:cubicBezTo>
                    <a:pt x="80" y="715"/>
                    <a:pt x="80" y="715"/>
                    <a:pt x="80" y="715"/>
                  </a:cubicBezTo>
                  <a:cubicBezTo>
                    <a:pt x="83" y="715"/>
                    <a:pt x="83" y="715"/>
                    <a:pt x="83" y="715"/>
                  </a:cubicBezTo>
                  <a:cubicBezTo>
                    <a:pt x="94" y="797"/>
                    <a:pt x="94" y="797"/>
                    <a:pt x="94" y="797"/>
                  </a:cubicBezTo>
                  <a:moveTo>
                    <a:pt x="251" y="741"/>
                  </a:moveTo>
                  <a:cubicBezTo>
                    <a:pt x="90" y="712"/>
                    <a:pt x="90" y="712"/>
                    <a:pt x="90" y="712"/>
                  </a:cubicBezTo>
                  <a:cubicBezTo>
                    <a:pt x="120" y="682"/>
                    <a:pt x="120" y="682"/>
                    <a:pt x="120" y="682"/>
                  </a:cubicBezTo>
                  <a:cubicBezTo>
                    <a:pt x="251" y="741"/>
                    <a:pt x="251" y="741"/>
                    <a:pt x="251" y="741"/>
                  </a:cubicBezTo>
                  <a:moveTo>
                    <a:pt x="84" y="710"/>
                  </a:moveTo>
                  <a:cubicBezTo>
                    <a:pt x="21" y="680"/>
                    <a:pt x="21" y="680"/>
                    <a:pt x="21" y="680"/>
                  </a:cubicBezTo>
                  <a:cubicBezTo>
                    <a:pt x="114" y="682"/>
                    <a:pt x="114" y="682"/>
                    <a:pt x="114" y="682"/>
                  </a:cubicBezTo>
                  <a:cubicBezTo>
                    <a:pt x="84" y="710"/>
                    <a:pt x="84" y="710"/>
                    <a:pt x="84" y="710"/>
                  </a:cubicBezTo>
                  <a:moveTo>
                    <a:pt x="518" y="900"/>
                  </a:moveTo>
                  <a:cubicBezTo>
                    <a:pt x="413" y="816"/>
                    <a:pt x="413" y="816"/>
                    <a:pt x="413" y="816"/>
                  </a:cubicBezTo>
                  <a:cubicBezTo>
                    <a:pt x="414" y="816"/>
                    <a:pt x="414" y="816"/>
                    <a:pt x="414" y="816"/>
                  </a:cubicBezTo>
                  <a:cubicBezTo>
                    <a:pt x="414" y="816"/>
                    <a:pt x="414" y="816"/>
                    <a:pt x="414" y="816"/>
                  </a:cubicBezTo>
                  <a:cubicBezTo>
                    <a:pt x="479" y="666"/>
                    <a:pt x="479" y="666"/>
                    <a:pt x="479" y="666"/>
                  </a:cubicBezTo>
                  <a:cubicBezTo>
                    <a:pt x="518" y="900"/>
                    <a:pt x="518" y="900"/>
                    <a:pt x="518" y="900"/>
                  </a:cubicBezTo>
                  <a:moveTo>
                    <a:pt x="409" y="814"/>
                  </a:moveTo>
                  <a:cubicBezTo>
                    <a:pt x="274" y="747"/>
                    <a:pt x="274" y="747"/>
                    <a:pt x="274" y="747"/>
                  </a:cubicBezTo>
                  <a:cubicBezTo>
                    <a:pt x="475" y="662"/>
                    <a:pt x="475" y="662"/>
                    <a:pt x="475" y="662"/>
                  </a:cubicBezTo>
                  <a:cubicBezTo>
                    <a:pt x="409" y="814"/>
                    <a:pt x="409" y="814"/>
                    <a:pt x="409" y="814"/>
                  </a:cubicBezTo>
                  <a:moveTo>
                    <a:pt x="522" y="897"/>
                  </a:moveTo>
                  <a:cubicBezTo>
                    <a:pt x="482" y="661"/>
                    <a:pt x="482" y="661"/>
                    <a:pt x="482" y="661"/>
                  </a:cubicBezTo>
                  <a:cubicBezTo>
                    <a:pt x="603" y="693"/>
                    <a:pt x="603" y="693"/>
                    <a:pt x="603" y="693"/>
                  </a:cubicBezTo>
                  <a:cubicBezTo>
                    <a:pt x="522" y="897"/>
                    <a:pt x="522" y="897"/>
                    <a:pt x="522" y="897"/>
                  </a:cubicBezTo>
                  <a:moveTo>
                    <a:pt x="1316" y="723"/>
                  </a:moveTo>
                  <a:cubicBezTo>
                    <a:pt x="1257" y="705"/>
                    <a:pt x="1257" y="705"/>
                    <a:pt x="1257" y="705"/>
                  </a:cubicBezTo>
                  <a:cubicBezTo>
                    <a:pt x="1282" y="655"/>
                    <a:pt x="1282" y="655"/>
                    <a:pt x="1282" y="655"/>
                  </a:cubicBezTo>
                  <a:cubicBezTo>
                    <a:pt x="1316" y="723"/>
                    <a:pt x="1316" y="723"/>
                    <a:pt x="1316" y="723"/>
                  </a:cubicBezTo>
                  <a:moveTo>
                    <a:pt x="1243" y="775"/>
                  </a:moveTo>
                  <a:cubicBezTo>
                    <a:pt x="1140" y="632"/>
                    <a:pt x="1140" y="632"/>
                    <a:pt x="1140" y="632"/>
                  </a:cubicBezTo>
                  <a:cubicBezTo>
                    <a:pt x="1250" y="707"/>
                    <a:pt x="1250" y="707"/>
                    <a:pt x="1250" y="707"/>
                  </a:cubicBezTo>
                  <a:cubicBezTo>
                    <a:pt x="1250" y="708"/>
                    <a:pt x="1250" y="708"/>
                    <a:pt x="1250" y="708"/>
                  </a:cubicBezTo>
                  <a:cubicBezTo>
                    <a:pt x="1251" y="708"/>
                    <a:pt x="1251" y="708"/>
                    <a:pt x="1251" y="708"/>
                  </a:cubicBezTo>
                  <a:cubicBezTo>
                    <a:pt x="1243" y="775"/>
                    <a:pt x="1243" y="775"/>
                    <a:pt x="1243" y="775"/>
                  </a:cubicBezTo>
                  <a:moveTo>
                    <a:pt x="261" y="741"/>
                  </a:moveTo>
                  <a:cubicBezTo>
                    <a:pt x="123" y="679"/>
                    <a:pt x="123" y="679"/>
                    <a:pt x="123" y="679"/>
                  </a:cubicBezTo>
                  <a:cubicBezTo>
                    <a:pt x="173" y="630"/>
                    <a:pt x="173" y="630"/>
                    <a:pt x="173" y="630"/>
                  </a:cubicBezTo>
                  <a:cubicBezTo>
                    <a:pt x="261" y="741"/>
                    <a:pt x="261" y="741"/>
                    <a:pt x="261" y="741"/>
                  </a:cubicBezTo>
                  <a:moveTo>
                    <a:pt x="595" y="687"/>
                  </a:moveTo>
                  <a:cubicBezTo>
                    <a:pt x="484" y="657"/>
                    <a:pt x="484" y="657"/>
                    <a:pt x="484" y="657"/>
                  </a:cubicBezTo>
                  <a:cubicBezTo>
                    <a:pt x="510" y="623"/>
                    <a:pt x="510" y="623"/>
                    <a:pt x="510" y="623"/>
                  </a:cubicBezTo>
                  <a:cubicBezTo>
                    <a:pt x="595" y="687"/>
                    <a:pt x="595" y="687"/>
                    <a:pt x="595" y="687"/>
                  </a:cubicBezTo>
                  <a:moveTo>
                    <a:pt x="112" y="677"/>
                  </a:moveTo>
                  <a:cubicBezTo>
                    <a:pt x="13" y="675"/>
                    <a:pt x="13" y="675"/>
                    <a:pt x="13" y="675"/>
                  </a:cubicBezTo>
                  <a:cubicBezTo>
                    <a:pt x="25" y="620"/>
                    <a:pt x="25" y="620"/>
                    <a:pt x="25" y="620"/>
                  </a:cubicBezTo>
                  <a:cubicBezTo>
                    <a:pt x="112" y="677"/>
                    <a:pt x="112" y="677"/>
                    <a:pt x="112" y="677"/>
                  </a:cubicBezTo>
                  <a:moveTo>
                    <a:pt x="589" y="890"/>
                  </a:moveTo>
                  <a:cubicBezTo>
                    <a:pt x="608" y="693"/>
                    <a:pt x="608" y="693"/>
                    <a:pt x="608" y="693"/>
                  </a:cubicBezTo>
                  <a:cubicBezTo>
                    <a:pt x="789" y="612"/>
                    <a:pt x="789" y="612"/>
                    <a:pt x="789" y="612"/>
                  </a:cubicBezTo>
                  <a:cubicBezTo>
                    <a:pt x="703" y="735"/>
                    <a:pt x="703" y="735"/>
                    <a:pt x="703" y="735"/>
                  </a:cubicBezTo>
                  <a:cubicBezTo>
                    <a:pt x="589" y="890"/>
                    <a:pt x="589" y="890"/>
                    <a:pt x="589" y="890"/>
                  </a:cubicBezTo>
                  <a:moveTo>
                    <a:pt x="980" y="763"/>
                  </a:moveTo>
                  <a:cubicBezTo>
                    <a:pt x="890" y="609"/>
                    <a:pt x="890" y="609"/>
                    <a:pt x="890" y="609"/>
                  </a:cubicBezTo>
                  <a:cubicBezTo>
                    <a:pt x="1019" y="689"/>
                    <a:pt x="1019" y="689"/>
                    <a:pt x="1019" y="689"/>
                  </a:cubicBezTo>
                  <a:cubicBezTo>
                    <a:pt x="980" y="763"/>
                    <a:pt x="980" y="763"/>
                    <a:pt x="980" y="763"/>
                  </a:cubicBezTo>
                  <a:moveTo>
                    <a:pt x="127" y="669"/>
                  </a:moveTo>
                  <a:cubicBezTo>
                    <a:pt x="155" y="607"/>
                    <a:pt x="155" y="607"/>
                    <a:pt x="155" y="607"/>
                  </a:cubicBezTo>
                  <a:cubicBezTo>
                    <a:pt x="171" y="626"/>
                    <a:pt x="171" y="626"/>
                    <a:pt x="171" y="626"/>
                  </a:cubicBezTo>
                  <a:cubicBezTo>
                    <a:pt x="127" y="669"/>
                    <a:pt x="127" y="669"/>
                    <a:pt x="127" y="669"/>
                  </a:cubicBezTo>
                  <a:moveTo>
                    <a:pt x="289" y="736"/>
                  </a:moveTo>
                  <a:cubicBezTo>
                    <a:pt x="483" y="606"/>
                    <a:pt x="483" y="606"/>
                    <a:pt x="483" y="606"/>
                  </a:cubicBezTo>
                  <a:cubicBezTo>
                    <a:pt x="477" y="656"/>
                    <a:pt x="477" y="656"/>
                    <a:pt x="477" y="656"/>
                  </a:cubicBezTo>
                  <a:cubicBezTo>
                    <a:pt x="289" y="736"/>
                    <a:pt x="289" y="736"/>
                    <a:pt x="289" y="736"/>
                  </a:cubicBezTo>
                  <a:moveTo>
                    <a:pt x="483" y="651"/>
                  </a:moveTo>
                  <a:cubicBezTo>
                    <a:pt x="487" y="606"/>
                    <a:pt x="487" y="606"/>
                    <a:pt x="487" y="606"/>
                  </a:cubicBezTo>
                  <a:cubicBezTo>
                    <a:pt x="507" y="621"/>
                    <a:pt x="507" y="621"/>
                    <a:pt x="507" y="621"/>
                  </a:cubicBezTo>
                  <a:cubicBezTo>
                    <a:pt x="483" y="651"/>
                    <a:pt x="483" y="651"/>
                    <a:pt x="483" y="651"/>
                  </a:cubicBezTo>
                  <a:moveTo>
                    <a:pt x="119" y="676"/>
                  </a:moveTo>
                  <a:cubicBezTo>
                    <a:pt x="30" y="618"/>
                    <a:pt x="30" y="618"/>
                    <a:pt x="30" y="618"/>
                  </a:cubicBezTo>
                  <a:cubicBezTo>
                    <a:pt x="151" y="605"/>
                    <a:pt x="151" y="605"/>
                    <a:pt x="151" y="605"/>
                  </a:cubicBezTo>
                  <a:cubicBezTo>
                    <a:pt x="119" y="676"/>
                    <a:pt x="119" y="676"/>
                    <a:pt x="119" y="676"/>
                  </a:cubicBezTo>
                  <a:moveTo>
                    <a:pt x="509" y="617"/>
                  </a:moveTo>
                  <a:cubicBezTo>
                    <a:pt x="491" y="603"/>
                    <a:pt x="491" y="603"/>
                    <a:pt x="491" y="603"/>
                  </a:cubicBezTo>
                  <a:cubicBezTo>
                    <a:pt x="524" y="599"/>
                    <a:pt x="524" y="599"/>
                    <a:pt x="524" y="599"/>
                  </a:cubicBezTo>
                  <a:cubicBezTo>
                    <a:pt x="509" y="617"/>
                    <a:pt x="509" y="617"/>
                    <a:pt x="509" y="617"/>
                  </a:cubicBezTo>
                  <a:moveTo>
                    <a:pt x="1024" y="684"/>
                  </a:moveTo>
                  <a:cubicBezTo>
                    <a:pt x="1014" y="597"/>
                    <a:pt x="1014" y="597"/>
                    <a:pt x="1014" y="597"/>
                  </a:cubicBezTo>
                  <a:cubicBezTo>
                    <a:pt x="1125" y="624"/>
                    <a:pt x="1125" y="624"/>
                    <a:pt x="1125" y="624"/>
                  </a:cubicBezTo>
                  <a:cubicBezTo>
                    <a:pt x="1024" y="684"/>
                    <a:pt x="1024" y="684"/>
                    <a:pt x="1024" y="684"/>
                  </a:cubicBezTo>
                  <a:moveTo>
                    <a:pt x="1020" y="684"/>
                  </a:moveTo>
                  <a:cubicBezTo>
                    <a:pt x="890" y="604"/>
                    <a:pt x="890" y="604"/>
                    <a:pt x="890" y="604"/>
                  </a:cubicBezTo>
                  <a:cubicBezTo>
                    <a:pt x="1010" y="596"/>
                    <a:pt x="1010" y="596"/>
                    <a:pt x="1010" y="596"/>
                  </a:cubicBezTo>
                  <a:cubicBezTo>
                    <a:pt x="1010" y="597"/>
                    <a:pt x="1010" y="597"/>
                    <a:pt x="1010" y="597"/>
                  </a:cubicBezTo>
                  <a:cubicBezTo>
                    <a:pt x="1010" y="597"/>
                    <a:pt x="1010" y="597"/>
                    <a:pt x="1010" y="597"/>
                  </a:cubicBezTo>
                  <a:cubicBezTo>
                    <a:pt x="1020" y="684"/>
                    <a:pt x="1020" y="684"/>
                    <a:pt x="1020" y="684"/>
                  </a:cubicBezTo>
                  <a:moveTo>
                    <a:pt x="174" y="623"/>
                  </a:moveTo>
                  <a:cubicBezTo>
                    <a:pt x="159" y="604"/>
                    <a:pt x="159" y="604"/>
                    <a:pt x="159" y="604"/>
                  </a:cubicBezTo>
                  <a:cubicBezTo>
                    <a:pt x="205" y="592"/>
                    <a:pt x="205" y="592"/>
                    <a:pt x="205" y="592"/>
                  </a:cubicBezTo>
                  <a:cubicBezTo>
                    <a:pt x="174" y="623"/>
                    <a:pt x="174" y="623"/>
                    <a:pt x="174" y="623"/>
                  </a:cubicBezTo>
                  <a:moveTo>
                    <a:pt x="605" y="689"/>
                  </a:moveTo>
                  <a:cubicBezTo>
                    <a:pt x="513" y="620"/>
                    <a:pt x="513" y="620"/>
                    <a:pt x="513" y="620"/>
                  </a:cubicBezTo>
                  <a:cubicBezTo>
                    <a:pt x="531" y="598"/>
                    <a:pt x="531" y="598"/>
                    <a:pt x="531" y="598"/>
                  </a:cubicBezTo>
                  <a:cubicBezTo>
                    <a:pt x="705" y="574"/>
                    <a:pt x="705" y="574"/>
                    <a:pt x="705" y="574"/>
                  </a:cubicBezTo>
                  <a:cubicBezTo>
                    <a:pt x="605" y="689"/>
                    <a:pt x="605" y="689"/>
                    <a:pt x="605" y="689"/>
                  </a:cubicBezTo>
                  <a:moveTo>
                    <a:pt x="706" y="580"/>
                  </a:moveTo>
                  <a:cubicBezTo>
                    <a:pt x="711" y="574"/>
                    <a:pt x="711" y="574"/>
                    <a:pt x="711" y="574"/>
                  </a:cubicBezTo>
                  <a:cubicBezTo>
                    <a:pt x="790" y="607"/>
                    <a:pt x="790" y="607"/>
                    <a:pt x="790" y="607"/>
                  </a:cubicBezTo>
                  <a:cubicBezTo>
                    <a:pt x="614" y="686"/>
                    <a:pt x="614" y="686"/>
                    <a:pt x="614" y="686"/>
                  </a:cubicBezTo>
                  <a:cubicBezTo>
                    <a:pt x="706" y="580"/>
                    <a:pt x="706" y="580"/>
                    <a:pt x="706" y="580"/>
                  </a:cubicBezTo>
                  <a:cubicBezTo>
                    <a:pt x="706" y="580"/>
                    <a:pt x="706" y="580"/>
                    <a:pt x="706" y="580"/>
                  </a:cubicBezTo>
                  <a:moveTo>
                    <a:pt x="1128" y="621"/>
                  </a:moveTo>
                  <a:cubicBezTo>
                    <a:pt x="1022" y="594"/>
                    <a:pt x="1022" y="594"/>
                    <a:pt x="1022" y="594"/>
                  </a:cubicBezTo>
                  <a:cubicBezTo>
                    <a:pt x="1122" y="573"/>
                    <a:pt x="1122" y="573"/>
                    <a:pt x="1122" y="573"/>
                  </a:cubicBezTo>
                  <a:cubicBezTo>
                    <a:pt x="1128" y="621"/>
                    <a:pt x="1128" y="621"/>
                    <a:pt x="1128" y="621"/>
                  </a:cubicBezTo>
                  <a:moveTo>
                    <a:pt x="267" y="741"/>
                  </a:moveTo>
                  <a:cubicBezTo>
                    <a:pt x="177" y="627"/>
                    <a:pt x="177" y="627"/>
                    <a:pt x="177" y="627"/>
                  </a:cubicBezTo>
                  <a:cubicBezTo>
                    <a:pt x="214" y="590"/>
                    <a:pt x="214" y="590"/>
                    <a:pt x="214" y="590"/>
                  </a:cubicBezTo>
                  <a:cubicBezTo>
                    <a:pt x="289" y="572"/>
                    <a:pt x="289" y="572"/>
                    <a:pt x="289" y="572"/>
                  </a:cubicBezTo>
                  <a:cubicBezTo>
                    <a:pt x="289" y="572"/>
                    <a:pt x="289" y="572"/>
                    <a:pt x="289" y="572"/>
                  </a:cubicBezTo>
                  <a:cubicBezTo>
                    <a:pt x="289" y="572"/>
                    <a:pt x="289" y="572"/>
                    <a:pt x="289" y="572"/>
                  </a:cubicBezTo>
                  <a:cubicBezTo>
                    <a:pt x="267" y="741"/>
                    <a:pt x="267" y="741"/>
                    <a:pt x="267" y="741"/>
                  </a:cubicBezTo>
                  <a:moveTo>
                    <a:pt x="271" y="742"/>
                  </a:moveTo>
                  <a:cubicBezTo>
                    <a:pt x="294" y="572"/>
                    <a:pt x="294" y="572"/>
                    <a:pt x="294" y="572"/>
                  </a:cubicBezTo>
                  <a:cubicBezTo>
                    <a:pt x="479" y="603"/>
                    <a:pt x="479" y="603"/>
                    <a:pt x="479" y="603"/>
                  </a:cubicBezTo>
                  <a:cubicBezTo>
                    <a:pt x="271" y="742"/>
                    <a:pt x="271" y="742"/>
                    <a:pt x="271" y="742"/>
                  </a:cubicBezTo>
                  <a:moveTo>
                    <a:pt x="890" y="600"/>
                  </a:moveTo>
                  <a:cubicBezTo>
                    <a:pt x="955" y="551"/>
                    <a:pt x="955" y="551"/>
                    <a:pt x="955" y="551"/>
                  </a:cubicBezTo>
                  <a:cubicBezTo>
                    <a:pt x="1006" y="592"/>
                    <a:pt x="1006" y="592"/>
                    <a:pt x="1006" y="592"/>
                  </a:cubicBezTo>
                  <a:cubicBezTo>
                    <a:pt x="890" y="600"/>
                    <a:pt x="890" y="600"/>
                    <a:pt x="890" y="600"/>
                  </a:cubicBezTo>
                  <a:moveTo>
                    <a:pt x="800" y="605"/>
                  </a:moveTo>
                  <a:cubicBezTo>
                    <a:pt x="838" y="550"/>
                    <a:pt x="838" y="550"/>
                    <a:pt x="838" y="550"/>
                  </a:cubicBezTo>
                  <a:cubicBezTo>
                    <a:pt x="878" y="601"/>
                    <a:pt x="878" y="601"/>
                    <a:pt x="878" y="601"/>
                  </a:cubicBezTo>
                  <a:cubicBezTo>
                    <a:pt x="800" y="605"/>
                    <a:pt x="800" y="605"/>
                    <a:pt x="800" y="605"/>
                  </a:cubicBezTo>
                  <a:moveTo>
                    <a:pt x="220" y="584"/>
                  </a:moveTo>
                  <a:cubicBezTo>
                    <a:pt x="257" y="548"/>
                    <a:pt x="257" y="548"/>
                    <a:pt x="257" y="548"/>
                  </a:cubicBezTo>
                  <a:cubicBezTo>
                    <a:pt x="286" y="568"/>
                    <a:pt x="286" y="568"/>
                    <a:pt x="286" y="568"/>
                  </a:cubicBezTo>
                  <a:cubicBezTo>
                    <a:pt x="220" y="584"/>
                    <a:pt x="220" y="584"/>
                    <a:pt x="220" y="584"/>
                  </a:cubicBezTo>
                  <a:moveTo>
                    <a:pt x="1129" y="575"/>
                  </a:moveTo>
                  <a:cubicBezTo>
                    <a:pt x="1127" y="572"/>
                    <a:pt x="1127" y="572"/>
                    <a:pt x="1127" y="572"/>
                  </a:cubicBezTo>
                  <a:cubicBezTo>
                    <a:pt x="1251" y="537"/>
                    <a:pt x="1251" y="537"/>
                    <a:pt x="1251" y="537"/>
                  </a:cubicBezTo>
                  <a:cubicBezTo>
                    <a:pt x="1132" y="620"/>
                    <a:pt x="1132" y="620"/>
                    <a:pt x="1132" y="620"/>
                  </a:cubicBezTo>
                  <a:cubicBezTo>
                    <a:pt x="1127" y="574"/>
                    <a:pt x="1127" y="574"/>
                    <a:pt x="1127" y="574"/>
                  </a:cubicBezTo>
                  <a:cubicBezTo>
                    <a:pt x="1129" y="575"/>
                    <a:pt x="1129" y="575"/>
                    <a:pt x="1129" y="575"/>
                  </a:cubicBezTo>
                  <a:moveTo>
                    <a:pt x="1253" y="703"/>
                  </a:moveTo>
                  <a:cubicBezTo>
                    <a:pt x="1134" y="624"/>
                    <a:pt x="1134" y="624"/>
                    <a:pt x="1134" y="624"/>
                  </a:cubicBezTo>
                  <a:cubicBezTo>
                    <a:pt x="1261" y="535"/>
                    <a:pt x="1261" y="535"/>
                    <a:pt x="1261" y="535"/>
                  </a:cubicBezTo>
                  <a:cubicBezTo>
                    <a:pt x="1261" y="542"/>
                    <a:pt x="1261" y="542"/>
                    <a:pt x="1261" y="542"/>
                  </a:cubicBezTo>
                  <a:cubicBezTo>
                    <a:pt x="1262" y="538"/>
                    <a:pt x="1262" y="538"/>
                    <a:pt x="1262" y="538"/>
                  </a:cubicBezTo>
                  <a:cubicBezTo>
                    <a:pt x="1279" y="650"/>
                    <a:pt x="1279" y="650"/>
                    <a:pt x="1279" y="650"/>
                  </a:cubicBezTo>
                  <a:cubicBezTo>
                    <a:pt x="1279" y="650"/>
                    <a:pt x="1279" y="650"/>
                    <a:pt x="1279" y="650"/>
                  </a:cubicBezTo>
                  <a:cubicBezTo>
                    <a:pt x="1279" y="651"/>
                    <a:pt x="1279" y="651"/>
                    <a:pt x="1279" y="651"/>
                  </a:cubicBezTo>
                  <a:cubicBezTo>
                    <a:pt x="1253" y="703"/>
                    <a:pt x="1253" y="703"/>
                    <a:pt x="1253" y="703"/>
                  </a:cubicBezTo>
                  <a:moveTo>
                    <a:pt x="482" y="599"/>
                  </a:moveTo>
                  <a:cubicBezTo>
                    <a:pt x="302" y="569"/>
                    <a:pt x="302" y="569"/>
                    <a:pt x="302" y="569"/>
                  </a:cubicBezTo>
                  <a:cubicBezTo>
                    <a:pt x="440" y="527"/>
                    <a:pt x="440" y="527"/>
                    <a:pt x="440" y="527"/>
                  </a:cubicBezTo>
                  <a:cubicBezTo>
                    <a:pt x="451" y="545"/>
                    <a:pt x="475" y="586"/>
                    <a:pt x="482" y="599"/>
                  </a:cubicBezTo>
                  <a:moveTo>
                    <a:pt x="493" y="599"/>
                  </a:moveTo>
                  <a:cubicBezTo>
                    <a:pt x="583" y="526"/>
                    <a:pt x="583" y="526"/>
                    <a:pt x="583" y="526"/>
                  </a:cubicBezTo>
                  <a:cubicBezTo>
                    <a:pt x="528" y="594"/>
                    <a:pt x="528" y="594"/>
                    <a:pt x="528" y="594"/>
                  </a:cubicBezTo>
                  <a:cubicBezTo>
                    <a:pt x="493" y="599"/>
                    <a:pt x="493" y="599"/>
                    <a:pt x="493" y="599"/>
                  </a:cubicBezTo>
                  <a:moveTo>
                    <a:pt x="1283" y="646"/>
                  </a:moveTo>
                  <a:cubicBezTo>
                    <a:pt x="1266" y="533"/>
                    <a:pt x="1266" y="533"/>
                    <a:pt x="1266" y="533"/>
                  </a:cubicBezTo>
                  <a:cubicBezTo>
                    <a:pt x="1412" y="521"/>
                    <a:pt x="1412" y="521"/>
                    <a:pt x="1412" y="521"/>
                  </a:cubicBezTo>
                  <a:cubicBezTo>
                    <a:pt x="1283" y="646"/>
                    <a:pt x="1283" y="646"/>
                    <a:pt x="1283" y="646"/>
                  </a:cubicBezTo>
                  <a:moveTo>
                    <a:pt x="792" y="603"/>
                  </a:moveTo>
                  <a:cubicBezTo>
                    <a:pt x="714" y="571"/>
                    <a:pt x="714" y="571"/>
                    <a:pt x="714" y="571"/>
                  </a:cubicBezTo>
                  <a:cubicBezTo>
                    <a:pt x="755" y="521"/>
                    <a:pt x="755" y="521"/>
                    <a:pt x="755" y="521"/>
                  </a:cubicBezTo>
                  <a:cubicBezTo>
                    <a:pt x="792" y="603"/>
                    <a:pt x="792" y="603"/>
                    <a:pt x="792" y="603"/>
                  </a:cubicBezTo>
                  <a:moveTo>
                    <a:pt x="796" y="602"/>
                  </a:moveTo>
                  <a:cubicBezTo>
                    <a:pt x="760" y="520"/>
                    <a:pt x="760" y="520"/>
                    <a:pt x="760" y="520"/>
                  </a:cubicBezTo>
                  <a:cubicBezTo>
                    <a:pt x="835" y="548"/>
                    <a:pt x="835" y="548"/>
                    <a:pt x="835" y="548"/>
                  </a:cubicBezTo>
                  <a:cubicBezTo>
                    <a:pt x="796" y="602"/>
                    <a:pt x="796" y="602"/>
                    <a:pt x="796" y="602"/>
                  </a:cubicBezTo>
                  <a:moveTo>
                    <a:pt x="160" y="599"/>
                  </a:moveTo>
                  <a:cubicBezTo>
                    <a:pt x="216" y="519"/>
                    <a:pt x="216" y="519"/>
                    <a:pt x="216" y="519"/>
                  </a:cubicBezTo>
                  <a:cubicBezTo>
                    <a:pt x="253" y="545"/>
                    <a:pt x="253" y="545"/>
                    <a:pt x="253" y="545"/>
                  </a:cubicBezTo>
                  <a:cubicBezTo>
                    <a:pt x="212" y="586"/>
                    <a:pt x="212" y="586"/>
                    <a:pt x="212" y="586"/>
                  </a:cubicBezTo>
                  <a:cubicBezTo>
                    <a:pt x="160" y="599"/>
                    <a:pt x="160" y="599"/>
                    <a:pt x="160" y="599"/>
                  </a:cubicBezTo>
                  <a:moveTo>
                    <a:pt x="535" y="593"/>
                  </a:moveTo>
                  <a:cubicBezTo>
                    <a:pt x="596" y="516"/>
                    <a:pt x="596" y="516"/>
                    <a:pt x="596" y="516"/>
                  </a:cubicBezTo>
                  <a:cubicBezTo>
                    <a:pt x="703" y="570"/>
                    <a:pt x="703" y="570"/>
                    <a:pt x="703" y="570"/>
                  </a:cubicBezTo>
                  <a:cubicBezTo>
                    <a:pt x="535" y="593"/>
                    <a:pt x="535" y="593"/>
                    <a:pt x="535" y="593"/>
                  </a:cubicBezTo>
                  <a:moveTo>
                    <a:pt x="1009" y="589"/>
                  </a:moveTo>
                  <a:cubicBezTo>
                    <a:pt x="959" y="548"/>
                    <a:pt x="959" y="548"/>
                    <a:pt x="959" y="548"/>
                  </a:cubicBezTo>
                  <a:cubicBezTo>
                    <a:pt x="1003" y="515"/>
                    <a:pt x="1003" y="515"/>
                    <a:pt x="1003" y="515"/>
                  </a:cubicBezTo>
                  <a:cubicBezTo>
                    <a:pt x="1009" y="589"/>
                    <a:pt x="1009" y="589"/>
                    <a:pt x="1009" y="589"/>
                  </a:cubicBezTo>
                  <a:moveTo>
                    <a:pt x="1014" y="591"/>
                  </a:moveTo>
                  <a:cubicBezTo>
                    <a:pt x="1007" y="515"/>
                    <a:pt x="1007" y="515"/>
                    <a:pt x="1007" y="515"/>
                  </a:cubicBezTo>
                  <a:cubicBezTo>
                    <a:pt x="1117" y="569"/>
                    <a:pt x="1117" y="569"/>
                    <a:pt x="1117" y="569"/>
                  </a:cubicBezTo>
                  <a:cubicBezTo>
                    <a:pt x="1014" y="591"/>
                    <a:pt x="1014" y="591"/>
                    <a:pt x="1014" y="591"/>
                  </a:cubicBezTo>
                  <a:moveTo>
                    <a:pt x="883" y="599"/>
                  </a:moveTo>
                  <a:cubicBezTo>
                    <a:pt x="842" y="547"/>
                    <a:pt x="842" y="547"/>
                    <a:pt x="842" y="547"/>
                  </a:cubicBezTo>
                  <a:cubicBezTo>
                    <a:pt x="910" y="513"/>
                    <a:pt x="910" y="513"/>
                    <a:pt x="910" y="513"/>
                  </a:cubicBezTo>
                  <a:cubicBezTo>
                    <a:pt x="952" y="548"/>
                    <a:pt x="952" y="548"/>
                    <a:pt x="952" y="548"/>
                  </a:cubicBezTo>
                  <a:cubicBezTo>
                    <a:pt x="883" y="599"/>
                    <a:pt x="883" y="599"/>
                    <a:pt x="883" y="599"/>
                  </a:cubicBezTo>
                  <a:moveTo>
                    <a:pt x="955" y="545"/>
                  </a:moveTo>
                  <a:cubicBezTo>
                    <a:pt x="916" y="513"/>
                    <a:pt x="916" y="513"/>
                    <a:pt x="916" y="513"/>
                  </a:cubicBezTo>
                  <a:cubicBezTo>
                    <a:pt x="998" y="513"/>
                    <a:pt x="998" y="513"/>
                    <a:pt x="998" y="513"/>
                  </a:cubicBezTo>
                  <a:cubicBezTo>
                    <a:pt x="955" y="545"/>
                    <a:pt x="955" y="545"/>
                    <a:pt x="955" y="545"/>
                  </a:cubicBezTo>
                  <a:moveTo>
                    <a:pt x="28" y="613"/>
                  </a:moveTo>
                  <a:cubicBezTo>
                    <a:pt x="94" y="508"/>
                    <a:pt x="94" y="508"/>
                    <a:pt x="94" y="508"/>
                  </a:cubicBezTo>
                  <a:cubicBezTo>
                    <a:pt x="151" y="600"/>
                    <a:pt x="151" y="600"/>
                    <a:pt x="151" y="600"/>
                  </a:cubicBezTo>
                  <a:cubicBezTo>
                    <a:pt x="28" y="613"/>
                    <a:pt x="28" y="613"/>
                    <a:pt x="28" y="613"/>
                  </a:cubicBezTo>
                  <a:moveTo>
                    <a:pt x="257" y="542"/>
                  </a:moveTo>
                  <a:cubicBezTo>
                    <a:pt x="221" y="518"/>
                    <a:pt x="221" y="518"/>
                    <a:pt x="221" y="518"/>
                  </a:cubicBezTo>
                  <a:cubicBezTo>
                    <a:pt x="293" y="507"/>
                    <a:pt x="293" y="507"/>
                    <a:pt x="293" y="507"/>
                  </a:cubicBezTo>
                  <a:cubicBezTo>
                    <a:pt x="257" y="542"/>
                    <a:pt x="257" y="542"/>
                    <a:pt x="257" y="542"/>
                  </a:cubicBezTo>
                  <a:moveTo>
                    <a:pt x="155" y="598"/>
                  </a:moveTo>
                  <a:cubicBezTo>
                    <a:pt x="99" y="506"/>
                    <a:pt x="99" y="506"/>
                    <a:pt x="99" y="506"/>
                  </a:cubicBezTo>
                  <a:cubicBezTo>
                    <a:pt x="211" y="518"/>
                    <a:pt x="211" y="518"/>
                    <a:pt x="211" y="518"/>
                  </a:cubicBezTo>
                  <a:cubicBezTo>
                    <a:pt x="210" y="519"/>
                    <a:pt x="210" y="519"/>
                    <a:pt x="210" y="519"/>
                  </a:cubicBezTo>
                  <a:cubicBezTo>
                    <a:pt x="210" y="519"/>
                    <a:pt x="210" y="519"/>
                    <a:pt x="210" y="519"/>
                  </a:cubicBezTo>
                  <a:cubicBezTo>
                    <a:pt x="155" y="598"/>
                    <a:pt x="155" y="598"/>
                    <a:pt x="155" y="598"/>
                  </a:cubicBezTo>
                  <a:moveTo>
                    <a:pt x="290" y="565"/>
                  </a:moveTo>
                  <a:cubicBezTo>
                    <a:pt x="260" y="545"/>
                    <a:pt x="260" y="545"/>
                    <a:pt x="260" y="545"/>
                  </a:cubicBezTo>
                  <a:cubicBezTo>
                    <a:pt x="301" y="506"/>
                    <a:pt x="301" y="506"/>
                    <a:pt x="301" y="506"/>
                  </a:cubicBezTo>
                  <a:cubicBezTo>
                    <a:pt x="306" y="505"/>
                    <a:pt x="306" y="505"/>
                    <a:pt x="306" y="505"/>
                  </a:cubicBezTo>
                  <a:cubicBezTo>
                    <a:pt x="290" y="565"/>
                    <a:pt x="290" y="565"/>
                    <a:pt x="290" y="565"/>
                  </a:cubicBezTo>
                  <a:moveTo>
                    <a:pt x="295" y="566"/>
                  </a:moveTo>
                  <a:cubicBezTo>
                    <a:pt x="310" y="505"/>
                    <a:pt x="310" y="505"/>
                    <a:pt x="310" y="505"/>
                  </a:cubicBezTo>
                  <a:cubicBezTo>
                    <a:pt x="431" y="525"/>
                    <a:pt x="431" y="525"/>
                    <a:pt x="431" y="525"/>
                  </a:cubicBezTo>
                  <a:cubicBezTo>
                    <a:pt x="295" y="566"/>
                    <a:pt x="295" y="566"/>
                    <a:pt x="295" y="566"/>
                  </a:cubicBezTo>
                  <a:moveTo>
                    <a:pt x="486" y="598"/>
                  </a:moveTo>
                  <a:cubicBezTo>
                    <a:pt x="479" y="583"/>
                    <a:pt x="451" y="538"/>
                    <a:pt x="444" y="526"/>
                  </a:cubicBezTo>
                  <a:cubicBezTo>
                    <a:pt x="515" y="501"/>
                    <a:pt x="515" y="501"/>
                    <a:pt x="515" y="501"/>
                  </a:cubicBezTo>
                  <a:cubicBezTo>
                    <a:pt x="506" y="535"/>
                    <a:pt x="491" y="585"/>
                    <a:pt x="486" y="598"/>
                  </a:cubicBezTo>
                  <a:moveTo>
                    <a:pt x="492" y="593"/>
                  </a:moveTo>
                  <a:cubicBezTo>
                    <a:pt x="497" y="581"/>
                    <a:pt x="505" y="555"/>
                    <a:pt x="520" y="500"/>
                  </a:cubicBezTo>
                  <a:cubicBezTo>
                    <a:pt x="589" y="513"/>
                    <a:pt x="589" y="513"/>
                    <a:pt x="589" y="513"/>
                  </a:cubicBezTo>
                  <a:cubicBezTo>
                    <a:pt x="589" y="515"/>
                    <a:pt x="589" y="515"/>
                    <a:pt x="589" y="515"/>
                  </a:cubicBezTo>
                  <a:cubicBezTo>
                    <a:pt x="492" y="593"/>
                    <a:pt x="492" y="593"/>
                    <a:pt x="492" y="593"/>
                  </a:cubicBezTo>
                  <a:moveTo>
                    <a:pt x="1120" y="566"/>
                  </a:moveTo>
                  <a:cubicBezTo>
                    <a:pt x="1012" y="512"/>
                    <a:pt x="1012" y="512"/>
                    <a:pt x="1012" y="512"/>
                  </a:cubicBezTo>
                  <a:cubicBezTo>
                    <a:pt x="1092" y="500"/>
                    <a:pt x="1092" y="500"/>
                    <a:pt x="1092" y="500"/>
                  </a:cubicBezTo>
                  <a:cubicBezTo>
                    <a:pt x="1120" y="566"/>
                    <a:pt x="1120" y="566"/>
                    <a:pt x="1120" y="566"/>
                  </a:cubicBezTo>
                  <a:moveTo>
                    <a:pt x="1124" y="565"/>
                  </a:moveTo>
                  <a:cubicBezTo>
                    <a:pt x="1096" y="499"/>
                    <a:pt x="1096" y="499"/>
                    <a:pt x="1096" y="499"/>
                  </a:cubicBezTo>
                  <a:cubicBezTo>
                    <a:pt x="1169" y="476"/>
                    <a:pt x="1169" y="476"/>
                    <a:pt x="1169" y="476"/>
                  </a:cubicBezTo>
                  <a:cubicBezTo>
                    <a:pt x="1124" y="565"/>
                    <a:pt x="1124" y="565"/>
                    <a:pt x="1124" y="565"/>
                  </a:cubicBezTo>
                  <a:moveTo>
                    <a:pt x="1128" y="567"/>
                  </a:moveTo>
                  <a:cubicBezTo>
                    <a:pt x="1175" y="476"/>
                    <a:pt x="1175" y="476"/>
                    <a:pt x="1175" y="476"/>
                  </a:cubicBezTo>
                  <a:cubicBezTo>
                    <a:pt x="1258" y="530"/>
                    <a:pt x="1258" y="530"/>
                    <a:pt x="1258" y="530"/>
                  </a:cubicBezTo>
                  <a:cubicBezTo>
                    <a:pt x="1128" y="567"/>
                    <a:pt x="1128" y="567"/>
                    <a:pt x="1128" y="567"/>
                  </a:cubicBezTo>
                  <a:moveTo>
                    <a:pt x="1273" y="528"/>
                  </a:moveTo>
                  <a:cubicBezTo>
                    <a:pt x="1373" y="471"/>
                    <a:pt x="1373" y="471"/>
                    <a:pt x="1373" y="471"/>
                  </a:cubicBezTo>
                  <a:cubicBezTo>
                    <a:pt x="1414" y="517"/>
                    <a:pt x="1414" y="517"/>
                    <a:pt x="1414" y="517"/>
                  </a:cubicBezTo>
                  <a:cubicBezTo>
                    <a:pt x="1273" y="528"/>
                    <a:pt x="1273" y="528"/>
                    <a:pt x="1273" y="528"/>
                  </a:cubicBezTo>
                  <a:moveTo>
                    <a:pt x="209" y="513"/>
                  </a:moveTo>
                  <a:cubicBezTo>
                    <a:pt x="99" y="502"/>
                    <a:pt x="99" y="502"/>
                    <a:pt x="99" y="502"/>
                  </a:cubicBezTo>
                  <a:cubicBezTo>
                    <a:pt x="144" y="454"/>
                    <a:pt x="144" y="454"/>
                    <a:pt x="144" y="454"/>
                  </a:cubicBezTo>
                  <a:cubicBezTo>
                    <a:pt x="209" y="513"/>
                    <a:pt x="209" y="513"/>
                    <a:pt x="209" y="513"/>
                  </a:cubicBezTo>
                  <a:moveTo>
                    <a:pt x="220" y="513"/>
                  </a:moveTo>
                  <a:cubicBezTo>
                    <a:pt x="268" y="446"/>
                    <a:pt x="268" y="446"/>
                    <a:pt x="268" y="446"/>
                  </a:cubicBezTo>
                  <a:cubicBezTo>
                    <a:pt x="303" y="497"/>
                    <a:pt x="303" y="497"/>
                    <a:pt x="303" y="497"/>
                  </a:cubicBezTo>
                  <a:cubicBezTo>
                    <a:pt x="299" y="501"/>
                    <a:pt x="299" y="501"/>
                    <a:pt x="299" y="501"/>
                  </a:cubicBezTo>
                  <a:cubicBezTo>
                    <a:pt x="220" y="513"/>
                    <a:pt x="220" y="513"/>
                    <a:pt x="220" y="513"/>
                  </a:cubicBezTo>
                  <a:moveTo>
                    <a:pt x="215" y="513"/>
                  </a:moveTo>
                  <a:cubicBezTo>
                    <a:pt x="149" y="453"/>
                    <a:pt x="149" y="453"/>
                    <a:pt x="149" y="453"/>
                  </a:cubicBezTo>
                  <a:cubicBezTo>
                    <a:pt x="264" y="445"/>
                    <a:pt x="264" y="445"/>
                    <a:pt x="264" y="445"/>
                  </a:cubicBezTo>
                  <a:cubicBezTo>
                    <a:pt x="215" y="513"/>
                    <a:pt x="215" y="513"/>
                    <a:pt x="215" y="513"/>
                  </a:cubicBezTo>
                  <a:moveTo>
                    <a:pt x="587" y="508"/>
                  </a:moveTo>
                  <a:cubicBezTo>
                    <a:pt x="522" y="496"/>
                    <a:pt x="522" y="496"/>
                    <a:pt x="522" y="496"/>
                  </a:cubicBezTo>
                  <a:cubicBezTo>
                    <a:pt x="556" y="437"/>
                    <a:pt x="556" y="437"/>
                    <a:pt x="556" y="437"/>
                  </a:cubicBezTo>
                  <a:cubicBezTo>
                    <a:pt x="587" y="508"/>
                    <a:pt x="587" y="508"/>
                    <a:pt x="587" y="508"/>
                  </a:cubicBezTo>
                  <a:moveTo>
                    <a:pt x="1489" y="499"/>
                  </a:moveTo>
                  <a:cubicBezTo>
                    <a:pt x="1531" y="431"/>
                    <a:pt x="1531" y="431"/>
                    <a:pt x="1531" y="431"/>
                  </a:cubicBezTo>
                  <a:cubicBezTo>
                    <a:pt x="1553" y="455"/>
                    <a:pt x="1553" y="455"/>
                    <a:pt x="1553" y="455"/>
                  </a:cubicBezTo>
                  <a:cubicBezTo>
                    <a:pt x="1489" y="499"/>
                    <a:pt x="1489" y="499"/>
                    <a:pt x="1489" y="499"/>
                  </a:cubicBezTo>
                  <a:moveTo>
                    <a:pt x="518" y="493"/>
                  </a:moveTo>
                  <a:cubicBezTo>
                    <a:pt x="476" y="428"/>
                    <a:pt x="476" y="428"/>
                    <a:pt x="476" y="428"/>
                  </a:cubicBezTo>
                  <a:cubicBezTo>
                    <a:pt x="552" y="434"/>
                    <a:pt x="552" y="434"/>
                    <a:pt x="552" y="434"/>
                  </a:cubicBezTo>
                  <a:cubicBezTo>
                    <a:pt x="518" y="493"/>
                    <a:pt x="518" y="493"/>
                    <a:pt x="518" y="493"/>
                  </a:cubicBezTo>
                  <a:moveTo>
                    <a:pt x="1320" y="430"/>
                  </a:moveTo>
                  <a:cubicBezTo>
                    <a:pt x="1321" y="426"/>
                    <a:pt x="1321" y="426"/>
                    <a:pt x="1321" y="426"/>
                  </a:cubicBezTo>
                  <a:cubicBezTo>
                    <a:pt x="1370" y="468"/>
                    <a:pt x="1370" y="468"/>
                    <a:pt x="1370" y="468"/>
                  </a:cubicBezTo>
                  <a:cubicBezTo>
                    <a:pt x="1269" y="525"/>
                    <a:pt x="1269" y="525"/>
                    <a:pt x="1269" y="525"/>
                  </a:cubicBezTo>
                  <a:cubicBezTo>
                    <a:pt x="1319" y="428"/>
                    <a:pt x="1319" y="428"/>
                    <a:pt x="1319" y="428"/>
                  </a:cubicBezTo>
                  <a:cubicBezTo>
                    <a:pt x="1320" y="430"/>
                    <a:pt x="1320" y="430"/>
                    <a:pt x="1320" y="430"/>
                  </a:cubicBezTo>
                  <a:moveTo>
                    <a:pt x="1009" y="508"/>
                  </a:moveTo>
                  <a:cubicBezTo>
                    <a:pt x="1070" y="418"/>
                    <a:pt x="1070" y="418"/>
                    <a:pt x="1070" y="418"/>
                  </a:cubicBezTo>
                  <a:cubicBezTo>
                    <a:pt x="1090" y="496"/>
                    <a:pt x="1090" y="496"/>
                    <a:pt x="1090" y="496"/>
                  </a:cubicBezTo>
                  <a:cubicBezTo>
                    <a:pt x="1009" y="508"/>
                    <a:pt x="1009" y="508"/>
                    <a:pt x="1009" y="508"/>
                  </a:cubicBezTo>
                  <a:moveTo>
                    <a:pt x="310" y="500"/>
                  </a:moveTo>
                  <a:cubicBezTo>
                    <a:pt x="309" y="498"/>
                    <a:pt x="309" y="498"/>
                    <a:pt x="309" y="498"/>
                  </a:cubicBezTo>
                  <a:cubicBezTo>
                    <a:pt x="391" y="417"/>
                    <a:pt x="391" y="417"/>
                    <a:pt x="391" y="417"/>
                  </a:cubicBezTo>
                  <a:cubicBezTo>
                    <a:pt x="410" y="452"/>
                    <a:pt x="410" y="452"/>
                    <a:pt x="410" y="452"/>
                  </a:cubicBezTo>
                  <a:cubicBezTo>
                    <a:pt x="471" y="428"/>
                    <a:pt x="471" y="428"/>
                    <a:pt x="471" y="428"/>
                  </a:cubicBezTo>
                  <a:cubicBezTo>
                    <a:pt x="515" y="496"/>
                    <a:pt x="515" y="496"/>
                    <a:pt x="515" y="496"/>
                  </a:cubicBezTo>
                  <a:cubicBezTo>
                    <a:pt x="440" y="522"/>
                    <a:pt x="440" y="522"/>
                    <a:pt x="440" y="522"/>
                  </a:cubicBezTo>
                  <a:cubicBezTo>
                    <a:pt x="311" y="500"/>
                    <a:pt x="311" y="500"/>
                    <a:pt x="311" y="500"/>
                  </a:cubicBezTo>
                  <a:cubicBezTo>
                    <a:pt x="312" y="499"/>
                    <a:pt x="312" y="499"/>
                    <a:pt x="312" y="499"/>
                  </a:cubicBezTo>
                  <a:cubicBezTo>
                    <a:pt x="310" y="500"/>
                    <a:pt x="310" y="500"/>
                    <a:pt x="310" y="500"/>
                  </a:cubicBezTo>
                  <a:moveTo>
                    <a:pt x="1094" y="495"/>
                  </a:moveTo>
                  <a:cubicBezTo>
                    <a:pt x="1074" y="417"/>
                    <a:pt x="1074" y="417"/>
                    <a:pt x="1074" y="417"/>
                  </a:cubicBezTo>
                  <a:cubicBezTo>
                    <a:pt x="1168" y="472"/>
                    <a:pt x="1168" y="472"/>
                    <a:pt x="1168" y="472"/>
                  </a:cubicBezTo>
                  <a:cubicBezTo>
                    <a:pt x="1094" y="495"/>
                    <a:pt x="1094" y="495"/>
                    <a:pt x="1094" y="495"/>
                  </a:cubicBezTo>
                  <a:moveTo>
                    <a:pt x="715" y="562"/>
                  </a:moveTo>
                  <a:cubicBezTo>
                    <a:pt x="754" y="407"/>
                    <a:pt x="754" y="407"/>
                    <a:pt x="754" y="407"/>
                  </a:cubicBezTo>
                  <a:cubicBezTo>
                    <a:pt x="754" y="513"/>
                    <a:pt x="754" y="513"/>
                    <a:pt x="754" y="513"/>
                  </a:cubicBezTo>
                  <a:cubicBezTo>
                    <a:pt x="752" y="512"/>
                    <a:pt x="752" y="512"/>
                    <a:pt x="752" y="512"/>
                  </a:cubicBezTo>
                  <a:cubicBezTo>
                    <a:pt x="753" y="516"/>
                    <a:pt x="753" y="516"/>
                    <a:pt x="753" y="516"/>
                  </a:cubicBezTo>
                  <a:cubicBezTo>
                    <a:pt x="715" y="562"/>
                    <a:pt x="715" y="562"/>
                    <a:pt x="715" y="562"/>
                  </a:cubicBezTo>
                  <a:moveTo>
                    <a:pt x="1554" y="450"/>
                  </a:moveTo>
                  <a:cubicBezTo>
                    <a:pt x="1534" y="427"/>
                    <a:pt x="1534" y="427"/>
                    <a:pt x="1534" y="427"/>
                  </a:cubicBezTo>
                  <a:cubicBezTo>
                    <a:pt x="1555" y="401"/>
                    <a:pt x="1555" y="401"/>
                    <a:pt x="1555" y="401"/>
                  </a:cubicBezTo>
                  <a:cubicBezTo>
                    <a:pt x="1554" y="442"/>
                    <a:pt x="1554" y="442"/>
                    <a:pt x="1554" y="442"/>
                  </a:cubicBezTo>
                  <a:cubicBezTo>
                    <a:pt x="1554" y="450"/>
                    <a:pt x="1554" y="450"/>
                    <a:pt x="1554" y="450"/>
                  </a:cubicBezTo>
                  <a:moveTo>
                    <a:pt x="834" y="543"/>
                  </a:moveTo>
                  <a:cubicBezTo>
                    <a:pt x="758" y="515"/>
                    <a:pt x="758" y="515"/>
                    <a:pt x="758" y="515"/>
                  </a:cubicBezTo>
                  <a:cubicBezTo>
                    <a:pt x="758" y="398"/>
                    <a:pt x="758" y="398"/>
                    <a:pt x="758" y="398"/>
                  </a:cubicBezTo>
                  <a:cubicBezTo>
                    <a:pt x="834" y="543"/>
                    <a:pt x="834" y="543"/>
                    <a:pt x="834" y="543"/>
                  </a:cubicBezTo>
                  <a:moveTo>
                    <a:pt x="1417" y="514"/>
                  </a:moveTo>
                  <a:cubicBezTo>
                    <a:pt x="1377" y="468"/>
                    <a:pt x="1377" y="468"/>
                    <a:pt x="1377" y="468"/>
                  </a:cubicBezTo>
                  <a:cubicBezTo>
                    <a:pt x="1456" y="398"/>
                    <a:pt x="1456" y="398"/>
                    <a:pt x="1456" y="398"/>
                  </a:cubicBezTo>
                  <a:cubicBezTo>
                    <a:pt x="1417" y="514"/>
                    <a:pt x="1417" y="514"/>
                    <a:pt x="1417" y="514"/>
                  </a:cubicBezTo>
                  <a:moveTo>
                    <a:pt x="839" y="544"/>
                  </a:moveTo>
                  <a:cubicBezTo>
                    <a:pt x="763" y="398"/>
                    <a:pt x="763" y="398"/>
                    <a:pt x="763" y="398"/>
                  </a:cubicBezTo>
                  <a:cubicBezTo>
                    <a:pt x="906" y="510"/>
                    <a:pt x="906" y="510"/>
                    <a:pt x="906" y="510"/>
                  </a:cubicBezTo>
                  <a:cubicBezTo>
                    <a:pt x="839" y="544"/>
                    <a:pt x="839" y="544"/>
                    <a:pt x="839" y="544"/>
                  </a:cubicBezTo>
                  <a:moveTo>
                    <a:pt x="412" y="447"/>
                  </a:moveTo>
                  <a:cubicBezTo>
                    <a:pt x="394" y="414"/>
                    <a:pt x="394" y="414"/>
                    <a:pt x="394" y="414"/>
                  </a:cubicBezTo>
                  <a:cubicBezTo>
                    <a:pt x="413" y="395"/>
                    <a:pt x="413" y="395"/>
                    <a:pt x="413" y="395"/>
                  </a:cubicBezTo>
                  <a:cubicBezTo>
                    <a:pt x="467" y="425"/>
                    <a:pt x="467" y="425"/>
                    <a:pt x="467" y="425"/>
                  </a:cubicBezTo>
                  <a:cubicBezTo>
                    <a:pt x="412" y="447"/>
                    <a:pt x="412" y="447"/>
                    <a:pt x="412" y="447"/>
                  </a:cubicBezTo>
                  <a:moveTo>
                    <a:pt x="709" y="568"/>
                  </a:moveTo>
                  <a:cubicBezTo>
                    <a:pt x="599" y="512"/>
                    <a:pt x="599" y="512"/>
                    <a:pt x="599" y="512"/>
                  </a:cubicBezTo>
                  <a:cubicBezTo>
                    <a:pt x="609" y="500"/>
                    <a:pt x="609" y="500"/>
                    <a:pt x="609" y="500"/>
                  </a:cubicBezTo>
                  <a:cubicBezTo>
                    <a:pt x="752" y="395"/>
                    <a:pt x="752" y="395"/>
                    <a:pt x="752" y="395"/>
                  </a:cubicBezTo>
                  <a:cubicBezTo>
                    <a:pt x="709" y="568"/>
                    <a:pt x="709" y="568"/>
                    <a:pt x="709" y="568"/>
                  </a:cubicBezTo>
                  <a:moveTo>
                    <a:pt x="1530" y="424"/>
                  </a:moveTo>
                  <a:cubicBezTo>
                    <a:pt x="1470" y="394"/>
                    <a:pt x="1470" y="394"/>
                    <a:pt x="1470" y="394"/>
                  </a:cubicBezTo>
                  <a:cubicBezTo>
                    <a:pt x="1553" y="396"/>
                    <a:pt x="1553" y="396"/>
                    <a:pt x="1553" y="396"/>
                  </a:cubicBezTo>
                  <a:cubicBezTo>
                    <a:pt x="1530" y="424"/>
                    <a:pt x="1530" y="424"/>
                    <a:pt x="1530" y="424"/>
                  </a:cubicBezTo>
                  <a:moveTo>
                    <a:pt x="167" y="429"/>
                  </a:moveTo>
                  <a:cubicBezTo>
                    <a:pt x="168" y="426"/>
                    <a:pt x="168" y="426"/>
                    <a:pt x="168" y="426"/>
                  </a:cubicBezTo>
                  <a:cubicBezTo>
                    <a:pt x="215" y="388"/>
                    <a:pt x="215" y="388"/>
                    <a:pt x="215" y="388"/>
                  </a:cubicBezTo>
                  <a:cubicBezTo>
                    <a:pt x="263" y="440"/>
                    <a:pt x="263" y="440"/>
                    <a:pt x="263" y="440"/>
                  </a:cubicBezTo>
                  <a:cubicBezTo>
                    <a:pt x="149" y="448"/>
                    <a:pt x="149" y="448"/>
                    <a:pt x="149" y="448"/>
                  </a:cubicBezTo>
                  <a:cubicBezTo>
                    <a:pt x="166" y="428"/>
                    <a:pt x="166" y="428"/>
                    <a:pt x="166" y="428"/>
                  </a:cubicBezTo>
                  <a:cubicBezTo>
                    <a:pt x="167" y="429"/>
                    <a:pt x="167" y="429"/>
                    <a:pt x="167" y="429"/>
                  </a:cubicBezTo>
                  <a:moveTo>
                    <a:pt x="588" y="499"/>
                  </a:moveTo>
                  <a:cubicBezTo>
                    <a:pt x="559" y="432"/>
                    <a:pt x="559" y="432"/>
                    <a:pt x="559" y="432"/>
                  </a:cubicBezTo>
                  <a:cubicBezTo>
                    <a:pt x="560" y="430"/>
                    <a:pt x="560" y="430"/>
                    <a:pt x="560" y="430"/>
                  </a:cubicBezTo>
                  <a:cubicBezTo>
                    <a:pt x="560" y="430"/>
                    <a:pt x="560" y="430"/>
                    <a:pt x="560" y="430"/>
                  </a:cubicBezTo>
                  <a:cubicBezTo>
                    <a:pt x="583" y="386"/>
                    <a:pt x="583" y="386"/>
                    <a:pt x="583" y="386"/>
                  </a:cubicBezTo>
                  <a:cubicBezTo>
                    <a:pt x="588" y="499"/>
                    <a:pt x="588" y="499"/>
                    <a:pt x="588" y="499"/>
                  </a:cubicBezTo>
                  <a:moveTo>
                    <a:pt x="555" y="429"/>
                  </a:moveTo>
                  <a:cubicBezTo>
                    <a:pt x="482" y="424"/>
                    <a:pt x="482" y="424"/>
                    <a:pt x="482" y="424"/>
                  </a:cubicBezTo>
                  <a:cubicBezTo>
                    <a:pt x="580" y="383"/>
                    <a:pt x="580" y="383"/>
                    <a:pt x="580" y="383"/>
                  </a:cubicBezTo>
                  <a:cubicBezTo>
                    <a:pt x="555" y="429"/>
                    <a:pt x="555" y="429"/>
                    <a:pt x="555" y="429"/>
                  </a:cubicBezTo>
                  <a:moveTo>
                    <a:pt x="590" y="382"/>
                  </a:moveTo>
                  <a:cubicBezTo>
                    <a:pt x="590" y="381"/>
                    <a:pt x="590" y="381"/>
                    <a:pt x="590" y="381"/>
                  </a:cubicBezTo>
                  <a:cubicBezTo>
                    <a:pt x="750" y="391"/>
                    <a:pt x="750" y="391"/>
                    <a:pt x="750" y="391"/>
                  </a:cubicBezTo>
                  <a:cubicBezTo>
                    <a:pt x="593" y="506"/>
                    <a:pt x="593" y="506"/>
                    <a:pt x="593" y="506"/>
                  </a:cubicBezTo>
                  <a:cubicBezTo>
                    <a:pt x="588" y="381"/>
                    <a:pt x="588" y="381"/>
                    <a:pt x="588" y="381"/>
                  </a:cubicBezTo>
                  <a:cubicBezTo>
                    <a:pt x="590" y="382"/>
                    <a:pt x="590" y="382"/>
                    <a:pt x="590" y="382"/>
                  </a:cubicBezTo>
                  <a:moveTo>
                    <a:pt x="462" y="417"/>
                  </a:moveTo>
                  <a:cubicBezTo>
                    <a:pt x="417" y="392"/>
                    <a:pt x="417" y="392"/>
                    <a:pt x="417" y="392"/>
                  </a:cubicBezTo>
                  <a:cubicBezTo>
                    <a:pt x="429" y="380"/>
                    <a:pt x="429" y="380"/>
                    <a:pt x="429" y="380"/>
                  </a:cubicBezTo>
                  <a:cubicBezTo>
                    <a:pt x="462" y="417"/>
                    <a:pt x="462" y="417"/>
                    <a:pt x="462" y="417"/>
                  </a:cubicBezTo>
                  <a:moveTo>
                    <a:pt x="392" y="410"/>
                  </a:moveTo>
                  <a:cubicBezTo>
                    <a:pt x="373" y="373"/>
                    <a:pt x="373" y="373"/>
                    <a:pt x="373" y="373"/>
                  </a:cubicBezTo>
                  <a:cubicBezTo>
                    <a:pt x="409" y="393"/>
                    <a:pt x="409" y="393"/>
                    <a:pt x="409" y="393"/>
                  </a:cubicBezTo>
                  <a:cubicBezTo>
                    <a:pt x="392" y="410"/>
                    <a:pt x="392" y="410"/>
                    <a:pt x="392" y="410"/>
                  </a:cubicBezTo>
                  <a:moveTo>
                    <a:pt x="347" y="416"/>
                  </a:moveTo>
                  <a:cubicBezTo>
                    <a:pt x="284" y="365"/>
                    <a:pt x="284" y="365"/>
                    <a:pt x="284" y="365"/>
                  </a:cubicBezTo>
                  <a:cubicBezTo>
                    <a:pt x="364" y="369"/>
                    <a:pt x="364" y="369"/>
                    <a:pt x="364" y="369"/>
                  </a:cubicBezTo>
                  <a:cubicBezTo>
                    <a:pt x="347" y="416"/>
                    <a:pt x="347" y="416"/>
                    <a:pt x="347" y="416"/>
                  </a:cubicBezTo>
                  <a:moveTo>
                    <a:pt x="269" y="440"/>
                  </a:moveTo>
                  <a:cubicBezTo>
                    <a:pt x="220" y="386"/>
                    <a:pt x="220" y="386"/>
                    <a:pt x="220" y="386"/>
                  </a:cubicBezTo>
                  <a:cubicBezTo>
                    <a:pt x="277" y="365"/>
                    <a:pt x="277" y="365"/>
                    <a:pt x="277" y="365"/>
                  </a:cubicBezTo>
                  <a:cubicBezTo>
                    <a:pt x="349" y="423"/>
                    <a:pt x="349" y="423"/>
                    <a:pt x="349" y="423"/>
                  </a:cubicBezTo>
                  <a:cubicBezTo>
                    <a:pt x="367" y="373"/>
                    <a:pt x="367" y="373"/>
                    <a:pt x="367" y="373"/>
                  </a:cubicBezTo>
                  <a:cubicBezTo>
                    <a:pt x="389" y="413"/>
                    <a:pt x="389" y="413"/>
                    <a:pt x="389" y="413"/>
                  </a:cubicBezTo>
                  <a:cubicBezTo>
                    <a:pt x="306" y="494"/>
                    <a:pt x="306" y="494"/>
                    <a:pt x="306" y="494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71" y="442"/>
                    <a:pt x="271" y="442"/>
                    <a:pt x="271" y="442"/>
                  </a:cubicBezTo>
                  <a:cubicBezTo>
                    <a:pt x="270" y="441"/>
                    <a:pt x="270" y="441"/>
                    <a:pt x="270" y="441"/>
                  </a:cubicBezTo>
                  <a:cubicBezTo>
                    <a:pt x="269" y="440"/>
                    <a:pt x="269" y="440"/>
                    <a:pt x="269" y="440"/>
                  </a:cubicBezTo>
                  <a:cubicBezTo>
                    <a:pt x="269" y="440"/>
                    <a:pt x="269" y="440"/>
                    <a:pt x="269" y="440"/>
                  </a:cubicBezTo>
                  <a:moveTo>
                    <a:pt x="171" y="417"/>
                  </a:moveTo>
                  <a:cubicBezTo>
                    <a:pt x="192" y="365"/>
                    <a:pt x="192" y="365"/>
                    <a:pt x="192" y="365"/>
                  </a:cubicBezTo>
                  <a:cubicBezTo>
                    <a:pt x="212" y="385"/>
                    <a:pt x="212" y="385"/>
                    <a:pt x="212" y="385"/>
                  </a:cubicBezTo>
                  <a:cubicBezTo>
                    <a:pt x="171" y="417"/>
                    <a:pt x="171" y="417"/>
                    <a:pt x="171" y="417"/>
                  </a:cubicBezTo>
                  <a:moveTo>
                    <a:pt x="168" y="413"/>
                  </a:moveTo>
                  <a:cubicBezTo>
                    <a:pt x="167" y="353"/>
                    <a:pt x="167" y="353"/>
                    <a:pt x="167" y="353"/>
                  </a:cubicBezTo>
                  <a:cubicBezTo>
                    <a:pt x="189" y="362"/>
                    <a:pt x="189" y="362"/>
                    <a:pt x="189" y="362"/>
                  </a:cubicBezTo>
                  <a:cubicBezTo>
                    <a:pt x="168" y="413"/>
                    <a:pt x="168" y="413"/>
                    <a:pt x="168" y="413"/>
                  </a:cubicBezTo>
                  <a:moveTo>
                    <a:pt x="190" y="358"/>
                  </a:moveTo>
                  <a:cubicBezTo>
                    <a:pt x="174" y="351"/>
                    <a:pt x="174" y="351"/>
                    <a:pt x="174" y="351"/>
                  </a:cubicBezTo>
                  <a:cubicBezTo>
                    <a:pt x="199" y="349"/>
                    <a:pt x="199" y="349"/>
                    <a:pt x="199" y="349"/>
                  </a:cubicBezTo>
                  <a:cubicBezTo>
                    <a:pt x="192" y="358"/>
                    <a:pt x="192" y="358"/>
                    <a:pt x="192" y="358"/>
                  </a:cubicBezTo>
                  <a:cubicBezTo>
                    <a:pt x="191" y="357"/>
                    <a:pt x="191" y="357"/>
                    <a:pt x="191" y="357"/>
                  </a:cubicBezTo>
                  <a:cubicBezTo>
                    <a:pt x="190" y="358"/>
                    <a:pt x="190" y="358"/>
                    <a:pt x="190" y="358"/>
                  </a:cubicBezTo>
                  <a:moveTo>
                    <a:pt x="212" y="378"/>
                  </a:moveTo>
                  <a:cubicBezTo>
                    <a:pt x="195" y="361"/>
                    <a:pt x="195" y="361"/>
                    <a:pt x="195" y="361"/>
                  </a:cubicBezTo>
                  <a:cubicBezTo>
                    <a:pt x="205" y="349"/>
                    <a:pt x="205" y="349"/>
                    <a:pt x="205" y="349"/>
                  </a:cubicBezTo>
                  <a:cubicBezTo>
                    <a:pt x="212" y="378"/>
                    <a:pt x="212" y="378"/>
                    <a:pt x="212" y="378"/>
                  </a:cubicBezTo>
                  <a:moveTo>
                    <a:pt x="1373" y="464"/>
                  </a:moveTo>
                  <a:cubicBezTo>
                    <a:pt x="1323" y="422"/>
                    <a:pt x="1323" y="422"/>
                    <a:pt x="1323" y="422"/>
                  </a:cubicBezTo>
                  <a:cubicBezTo>
                    <a:pt x="1415" y="349"/>
                    <a:pt x="1415" y="349"/>
                    <a:pt x="1415" y="349"/>
                  </a:cubicBezTo>
                  <a:cubicBezTo>
                    <a:pt x="1373" y="464"/>
                    <a:pt x="1373" y="464"/>
                    <a:pt x="1373" y="464"/>
                  </a:cubicBezTo>
                  <a:moveTo>
                    <a:pt x="162" y="421"/>
                  </a:moveTo>
                  <a:cubicBezTo>
                    <a:pt x="86" y="413"/>
                    <a:pt x="86" y="413"/>
                    <a:pt x="86" y="413"/>
                  </a:cubicBezTo>
                  <a:cubicBezTo>
                    <a:pt x="92" y="401"/>
                    <a:pt x="107" y="363"/>
                    <a:pt x="113" y="349"/>
                  </a:cubicBezTo>
                  <a:cubicBezTo>
                    <a:pt x="162" y="421"/>
                    <a:pt x="162" y="421"/>
                    <a:pt x="162" y="421"/>
                  </a:cubicBezTo>
                  <a:moveTo>
                    <a:pt x="231" y="377"/>
                  </a:moveTo>
                  <a:cubicBezTo>
                    <a:pt x="273" y="348"/>
                    <a:pt x="273" y="348"/>
                    <a:pt x="273" y="348"/>
                  </a:cubicBezTo>
                  <a:cubicBezTo>
                    <a:pt x="275" y="361"/>
                    <a:pt x="275" y="361"/>
                    <a:pt x="275" y="361"/>
                  </a:cubicBezTo>
                  <a:cubicBezTo>
                    <a:pt x="231" y="377"/>
                    <a:pt x="231" y="377"/>
                    <a:pt x="231" y="377"/>
                  </a:cubicBezTo>
                  <a:moveTo>
                    <a:pt x="473" y="423"/>
                  </a:moveTo>
                  <a:cubicBezTo>
                    <a:pt x="432" y="377"/>
                    <a:pt x="432" y="377"/>
                    <a:pt x="432" y="377"/>
                  </a:cubicBezTo>
                  <a:cubicBezTo>
                    <a:pt x="463" y="347"/>
                    <a:pt x="463" y="347"/>
                    <a:pt x="463" y="347"/>
                  </a:cubicBezTo>
                  <a:cubicBezTo>
                    <a:pt x="578" y="378"/>
                    <a:pt x="578" y="378"/>
                    <a:pt x="578" y="378"/>
                  </a:cubicBezTo>
                  <a:cubicBezTo>
                    <a:pt x="473" y="423"/>
                    <a:pt x="473" y="423"/>
                    <a:pt x="473" y="423"/>
                  </a:cubicBezTo>
                  <a:moveTo>
                    <a:pt x="1544" y="391"/>
                  </a:moveTo>
                  <a:cubicBezTo>
                    <a:pt x="1461" y="389"/>
                    <a:pt x="1461" y="389"/>
                    <a:pt x="1461" y="389"/>
                  </a:cubicBezTo>
                  <a:cubicBezTo>
                    <a:pt x="1427" y="347"/>
                    <a:pt x="1427" y="347"/>
                    <a:pt x="1427" y="347"/>
                  </a:cubicBezTo>
                  <a:cubicBezTo>
                    <a:pt x="1544" y="391"/>
                    <a:pt x="1544" y="391"/>
                    <a:pt x="1544" y="391"/>
                  </a:cubicBezTo>
                  <a:moveTo>
                    <a:pt x="345" y="364"/>
                  </a:moveTo>
                  <a:cubicBezTo>
                    <a:pt x="279" y="360"/>
                    <a:pt x="279" y="360"/>
                    <a:pt x="279" y="360"/>
                  </a:cubicBezTo>
                  <a:cubicBezTo>
                    <a:pt x="278" y="347"/>
                    <a:pt x="278" y="347"/>
                    <a:pt x="278" y="347"/>
                  </a:cubicBezTo>
                  <a:cubicBezTo>
                    <a:pt x="345" y="364"/>
                    <a:pt x="345" y="364"/>
                    <a:pt x="345" y="364"/>
                  </a:cubicBezTo>
                  <a:moveTo>
                    <a:pt x="164" y="417"/>
                  </a:moveTo>
                  <a:cubicBezTo>
                    <a:pt x="117" y="347"/>
                    <a:pt x="117" y="347"/>
                    <a:pt x="117" y="347"/>
                  </a:cubicBezTo>
                  <a:cubicBezTo>
                    <a:pt x="162" y="352"/>
                    <a:pt x="162" y="352"/>
                    <a:pt x="162" y="352"/>
                  </a:cubicBezTo>
                  <a:cubicBezTo>
                    <a:pt x="164" y="417"/>
                    <a:pt x="164" y="417"/>
                    <a:pt x="164" y="417"/>
                  </a:cubicBezTo>
                  <a:moveTo>
                    <a:pt x="1379" y="460"/>
                  </a:moveTo>
                  <a:cubicBezTo>
                    <a:pt x="1421" y="346"/>
                    <a:pt x="1421" y="346"/>
                    <a:pt x="1421" y="346"/>
                  </a:cubicBezTo>
                  <a:cubicBezTo>
                    <a:pt x="1457" y="391"/>
                    <a:pt x="1457" y="391"/>
                    <a:pt x="1457" y="391"/>
                  </a:cubicBezTo>
                  <a:cubicBezTo>
                    <a:pt x="1379" y="460"/>
                    <a:pt x="1379" y="460"/>
                    <a:pt x="1379" y="460"/>
                  </a:cubicBezTo>
                  <a:moveTo>
                    <a:pt x="217" y="381"/>
                  </a:moveTo>
                  <a:cubicBezTo>
                    <a:pt x="210" y="348"/>
                    <a:pt x="210" y="348"/>
                    <a:pt x="210" y="348"/>
                  </a:cubicBezTo>
                  <a:cubicBezTo>
                    <a:pt x="216" y="348"/>
                    <a:pt x="216" y="348"/>
                    <a:pt x="216" y="348"/>
                  </a:cubicBezTo>
                  <a:cubicBezTo>
                    <a:pt x="219" y="346"/>
                    <a:pt x="219" y="346"/>
                    <a:pt x="219" y="346"/>
                  </a:cubicBezTo>
                  <a:cubicBezTo>
                    <a:pt x="268" y="346"/>
                    <a:pt x="268" y="346"/>
                    <a:pt x="268" y="346"/>
                  </a:cubicBezTo>
                  <a:cubicBezTo>
                    <a:pt x="217" y="381"/>
                    <a:pt x="217" y="381"/>
                    <a:pt x="217" y="381"/>
                  </a:cubicBezTo>
                  <a:moveTo>
                    <a:pt x="1171" y="468"/>
                  </a:moveTo>
                  <a:cubicBezTo>
                    <a:pt x="1074" y="412"/>
                    <a:pt x="1074" y="412"/>
                    <a:pt x="1074" y="412"/>
                  </a:cubicBezTo>
                  <a:cubicBezTo>
                    <a:pt x="1161" y="332"/>
                    <a:pt x="1161" y="332"/>
                    <a:pt x="1161" y="332"/>
                  </a:cubicBezTo>
                  <a:cubicBezTo>
                    <a:pt x="1171" y="468"/>
                    <a:pt x="1171" y="468"/>
                    <a:pt x="1171" y="468"/>
                  </a:cubicBezTo>
                  <a:moveTo>
                    <a:pt x="413" y="390"/>
                  </a:moveTo>
                  <a:cubicBezTo>
                    <a:pt x="370" y="366"/>
                    <a:pt x="370" y="366"/>
                    <a:pt x="370" y="366"/>
                  </a:cubicBezTo>
                  <a:cubicBezTo>
                    <a:pt x="382" y="327"/>
                    <a:pt x="382" y="327"/>
                    <a:pt x="382" y="327"/>
                  </a:cubicBezTo>
                  <a:cubicBezTo>
                    <a:pt x="426" y="377"/>
                    <a:pt x="426" y="377"/>
                    <a:pt x="426" y="377"/>
                  </a:cubicBezTo>
                  <a:cubicBezTo>
                    <a:pt x="413" y="390"/>
                    <a:pt x="413" y="390"/>
                    <a:pt x="413" y="390"/>
                  </a:cubicBezTo>
                  <a:moveTo>
                    <a:pt x="429" y="374"/>
                  </a:moveTo>
                  <a:cubicBezTo>
                    <a:pt x="387" y="327"/>
                    <a:pt x="387" y="327"/>
                    <a:pt x="387" y="327"/>
                  </a:cubicBezTo>
                  <a:cubicBezTo>
                    <a:pt x="458" y="346"/>
                    <a:pt x="458" y="346"/>
                    <a:pt x="458" y="346"/>
                  </a:cubicBezTo>
                  <a:cubicBezTo>
                    <a:pt x="429" y="374"/>
                    <a:pt x="429" y="374"/>
                    <a:pt x="429" y="374"/>
                  </a:cubicBezTo>
                  <a:moveTo>
                    <a:pt x="366" y="364"/>
                  </a:moveTo>
                  <a:cubicBezTo>
                    <a:pt x="285" y="344"/>
                    <a:pt x="285" y="344"/>
                    <a:pt x="285" y="344"/>
                  </a:cubicBezTo>
                  <a:cubicBezTo>
                    <a:pt x="377" y="326"/>
                    <a:pt x="377" y="326"/>
                    <a:pt x="377" y="326"/>
                  </a:cubicBezTo>
                  <a:cubicBezTo>
                    <a:pt x="366" y="364"/>
                    <a:pt x="366" y="364"/>
                    <a:pt x="366" y="364"/>
                  </a:cubicBezTo>
                  <a:moveTo>
                    <a:pt x="911" y="508"/>
                  </a:moveTo>
                  <a:cubicBezTo>
                    <a:pt x="818" y="314"/>
                    <a:pt x="818" y="314"/>
                    <a:pt x="818" y="314"/>
                  </a:cubicBezTo>
                  <a:cubicBezTo>
                    <a:pt x="999" y="508"/>
                    <a:pt x="999" y="508"/>
                    <a:pt x="999" y="508"/>
                  </a:cubicBezTo>
                  <a:cubicBezTo>
                    <a:pt x="911" y="508"/>
                    <a:pt x="911" y="508"/>
                    <a:pt x="911" y="508"/>
                  </a:cubicBezTo>
                  <a:moveTo>
                    <a:pt x="230" y="342"/>
                  </a:moveTo>
                  <a:cubicBezTo>
                    <a:pt x="307" y="308"/>
                    <a:pt x="307" y="308"/>
                    <a:pt x="307" y="308"/>
                  </a:cubicBezTo>
                  <a:cubicBezTo>
                    <a:pt x="274" y="342"/>
                    <a:pt x="274" y="342"/>
                    <a:pt x="274" y="342"/>
                  </a:cubicBezTo>
                  <a:cubicBezTo>
                    <a:pt x="230" y="342"/>
                    <a:pt x="230" y="342"/>
                    <a:pt x="230" y="342"/>
                  </a:cubicBezTo>
                  <a:moveTo>
                    <a:pt x="1323" y="416"/>
                  </a:moveTo>
                  <a:cubicBezTo>
                    <a:pt x="1349" y="307"/>
                    <a:pt x="1349" y="307"/>
                    <a:pt x="1349" y="307"/>
                  </a:cubicBezTo>
                  <a:cubicBezTo>
                    <a:pt x="1416" y="342"/>
                    <a:pt x="1416" y="342"/>
                    <a:pt x="1416" y="342"/>
                  </a:cubicBezTo>
                  <a:cubicBezTo>
                    <a:pt x="1323" y="416"/>
                    <a:pt x="1323" y="416"/>
                    <a:pt x="1323" y="416"/>
                  </a:cubicBezTo>
                  <a:moveTo>
                    <a:pt x="904" y="503"/>
                  </a:moveTo>
                  <a:cubicBezTo>
                    <a:pt x="759" y="389"/>
                    <a:pt x="759" y="389"/>
                    <a:pt x="759" y="389"/>
                  </a:cubicBezTo>
                  <a:cubicBezTo>
                    <a:pt x="809" y="306"/>
                    <a:pt x="809" y="306"/>
                    <a:pt x="809" y="306"/>
                  </a:cubicBezTo>
                  <a:cubicBezTo>
                    <a:pt x="904" y="503"/>
                    <a:pt x="904" y="503"/>
                    <a:pt x="904" y="503"/>
                  </a:cubicBezTo>
                  <a:moveTo>
                    <a:pt x="316" y="305"/>
                  </a:moveTo>
                  <a:cubicBezTo>
                    <a:pt x="317" y="304"/>
                    <a:pt x="317" y="304"/>
                    <a:pt x="317" y="304"/>
                  </a:cubicBezTo>
                  <a:cubicBezTo>
                    <a:pt x="372" y="322"/>
                    <a:pt x="372" y="322"/>
                    <a:pt x="372" y="322"/>
                  </a:cubicBezTo>
                  <a:cubicBezTo>
                    <a:pt x="282" y="340"/>
                    <a:pt x="282" y="340"/>
                    <a:pt x="282" y="340"/>
                  </a:cubicBezTo>
                  <a:cubicBezTo>
                    <a:pt x="316" y="305"/>
                    <a:pt x="316" y="305"/>
                    <a:pt x="316" y="305"/>
                  </a:cubicBezTo>
                  <a:cubicBezTo>
                    <a:pt x="316" y="305"/>
                    <a:pt x="316" y="305"/>
                    <a:pt x="316" y="305"/>
                  </a:cubicBezTo>
                  <a:moveTo>
                    <a:pt x="1266" y="520"/>
                  </a:moveTo>
                  <a:cubicBezTo>
                    <a:pt x="1281" y="304"/>
                    <a:pt x="1281" y="304"/>
                    <a:pt x="1281" y="304"/>
                  </a:cubicBezTo>
                  <a:cubicBezTo>
                    <a:pt x="1317" y="421"/>
                    <a:pt x="1317" y="421"/>
                    <a:pt x="1317" y="421"/>
                  </a:cubicBezTo>
                  <a:cubicBezTo>
                    <a:pt x="1316" y="422"/>
                    <a:pt x="1316" y="422"/>
                    <a:pt x="1316" y="422"/>
                  </a:cubicBezTo>
                  <a:cubicBezTo>
                    <a:pt x="1317" y="422"/>
                    <a:pt x="1317" y="422"/>
                    <a:pt x="1317" y="422"/>
                  </a:cubicBezTo>
                  <a:cubicBezTo>
                    <a:pt x="1266" y="520"/>
                    <a:pt x="1266" y="520"/>
                    <a:pt x="1266" y="520"/>
                  </a:cubicBezTo>
                  <a:moveTo>
                    <a:pt x="1261" y="527"/>
                  </a:moveTo>
                  <a:cubicBezTo>
                    <a:pt x="1179" y="473"/>
                    <a:pt x="1179" y="473"/>
                    <a:pt x="1179" y="473"/>
                  </a:cubicBezTo>
                  <a:cubicBezTo>
                    <a:pt x="1179" y="473"/>
                    <a:pt x="1179" y="473"/>
                    <a:pt x="1179" y="473"/>
                  </a:cubicBezTo>
                  <a:cubicBezTo>
                    <a:pt x="1177" y="472"/>
                    <a:pt x="1177" y="472"/>
                    <a:pt x="1177" y="472"/>
                  </a:cubicBezTo>
                  <a:cubicBezTo>
                    <a:pt x="1276" y="301"/>
                    <a:pt x="1276" y="301"/>
                    <a:pt x="1276" y="301"/>
                  </a:cubicBezTo>
                  <a:cubicBezTo>
                    <a:pt x="1261" y="527"/>
                    <a:pt x="1261" y="527"/>
                    <a:pt x="1261" y="527"/>
                  </a:cubicBezTo>
                  <a:moveTo>
                    <a:pt x="166" y="347"/>
                  </a:moveTo>
                  <a:cubicBezTo>
                    <a:pt x="156" y="300"/>
                    <a:pt x="156" y="300"/>
                    <a:pt x="156" y="300"/>
                  </a:cubicBezTo>
                  <a:cubicBezTo>
                    <a:pt x="201" y="342"/>
                    <a:pt x="201" y="342"/>
                    <a:pt x="201" y="342"/>
                  </a:cubicBezTo>
                  <a:cubicBezTo>
                    <a:pt x="166" y="347"/>
                    <a:pt x="166" y="347"/>
                    <a:pt x="166" y="347"/>
                  </a:cubicBezTo>
                  <a:moveTo>
                    <a:pt x="162" y="347"/>
                  </a:moveTo>
                  <a:cubicBezTo>
                    <a:pt x="117" y="342"/>
                    <a:pt x="117" y="342"/>
                    <a:pt x="117" y="342"/>
                  </a:cubicBezTo>
                  <a:cubicBezTo>
                    <a:pt x="151" y="299"/>
                    <a:pt x="151" y="299"/>
                    <a:pt x="151" y="299"/>
                  </a:cubicBezTo>
                  <a:cubicBezTo>
                    <a:pt x="162" y="347"/>
                    <a:pt x="162" y="347"/>
                    <a:pt x="162" y="347"/>
                  </a:cubicBezTo>
                  <a:moveTo>
                    <a:pt x="1176" y="465"/>
                  </a:moveTo>
                  <a:cubicBezTo>
                    <a:pt x="1166" y="329"/>
                    <a:pt x="1166" y="329"/>
                    <a:pt x="1166" y="329"/>
                  </a:cubicBezTo>
                  <a:cubicBezTo>
                    <a:pt x="1274" y="295"/>
                    <a:pt x="1274" y="295"/>
                    <a:pt x="1274" y="295"/>
                  </a:cubicBezTo>
                  <a:cubicBezTo>
                    <a:pt x="1176" y="465"/>
                    <a:pt x="1176" y="465"/>
                    <a:pt x="1176" y="465"/>
                  </a:cubicBezTo>
                  <a:moveTo>
                    <a:pt x="1319" y="413"/>
                  </a:moveTo>
                  <a:cubicBezTo>
                    <a:pt x="1282" y="294"/>
                    <a:pt x="1282" y="294"/>
                    <a:pt x="1282" y="294"/>
                  </a:cubicBezTo>
                  <a:cubicBezTo>
                    <a:pt x="1345" y="306"/>
                    <a:pt x="1345" y="306"/>
                    <a:pt x="1345" y="306"/>
                  </a:cubicBezTo>
                  <a:cubicBezTo>
                    <a:pt x="1319" y="413"/>
                    <a:pt x="1319" y="413"/>
                    <a:pt x="1319" y="413"/>
                  </a:cubicBezTo>
                  <a:moveTo>
                    <a:pt x="1007" y="502"/>
                  </a:moveTo>
                  <a:cubicBezTo>
                    <a:pt x="1022" y="290"/>
                    <a:pt x="1022" y="290"/>
                    <a:pt x="1022" y="290"/>
                  </a:cubicBezTo>
                  <a:cubicBezTo>
                    <a:pt x="1068" y="411"/>
                    <a:pt x="1068" y="411"/>
                    <a:pt x="1068" y="411"/>
                  </a:cubicBezTo>
                  <a:cubicBezTo>
                    <a:pt x="1067" y="413"/>
                    <a:pt x="1067" y="413"/>
                    <a:pt x="1067" y="413"/>
                  </a:cubicBezTo>
                  <a:cubicBezTo>
                    <a:pt x="1067" y="413"/>
                    <a:pt x="1067" y="413"/>
                    <a:pt x="1067" y="413"/>
                  </a:cubicBezTo>
                  <a:cubicBezTo>
                    <a:pt x="1007" y="502"/>
                    <a:pt x="1007" y="502"/>
                    <a:pt x="1007" y="502"/>
                  </a:cubicBezTo>
                  <a:moveTo>
                    <a:pt x="580" y="374"/>
                  </a:moveTo>
                  <a:cubicBezTo>
                    <a:pt x="466" y="344"/>
                    <a:pt x="466" y="344"/>
                    <a:pt x="466" y="344"/>
                  </a:cubicBezTo>
                  <a:cubicBezTo>
                    <a:pt x="524" y="287"/>
                    <a:pt x="524" y="287"/>
                    <a:pt x="524" y="287"/>
                  </a:cubicBezTo>
                  <a:cubicBezTo>
                    <a:pt x="580" y="374"/>
                    <a:pt x="580" y="374"/>
                    <a:pt x="580" y="374"/>
                  </a:cubicBezTo>
                  <a:moveTo>
                    <a:pt x="1090" y="391"/>
                  </a:moveTo>
                  <a:cubicBezTo>
                    <a:pt x="1174" y="285"/>
                    <a:pt x="1174" y="285"/>
                    <a:pt x="1174" y="285"/>
                  </a:cubicBezTo>
                  <a:cubicBezTo>
                    <a:pt x="1162" y="326"/>
                    <a:pt x="1162" y="326"/>
                    <a:pt x="1162" y="326"/>
                  </a:cubicBezTo>
                  <a:cubicBezTo>
                    <a:pt x="1161" y="326"/>
                    <a:pt x="1161" y="326"/>
                    <a:pt x="1161" y="326"/>
                  </a:cubicBezTo>
                  <a:cubicBezTo>
                    <a:pt x="1161" y="326"/>
                    <a:pt x="1161" y="326"/>
                    <a:pt x="1161" y="326"/>
                  </a:cubicBezTo>
                  <a:cubicBezTo>
                    <a:pt x="1090" y="391"/>
                    <a:pt x="1090" y="391"/>
                    <a:pt x="1090" y="391"/>
                  </a:cubicBezTo>
                  <a:moveTo>
                    <a:pt x="1003" y="505"/>
                  </a:moveTo>
                  <a:cubicBezTo>
                    <a:pt x="814" y="303"/>
                    <a:pt x="814" y="303"/>
                    <a:pt x="814" y="303"/>
                  </a:cubicBezTo>
                  <a:cubicBezTo>
                    <a:pt x="1018" y="282"/>
                    <a:pt x="1018" y="282"/>
                    <a:pt x="1018" y="282"/>
                  </a:cubicBezTo>
                  <a:cubicBezTo>
                    <a:pt x="1003" y="505"/>
                    <a:pt x="1003" y="505"/>
                    <a:pt x="1003" y="505"/>
                  </a:cubicBezTo>
                  <a:moveTo>
                    <a:pt x="1167" y="324"/>
                  </a:moveTo>
                  <a:cubicBezTo>
                    <a:pt x="1182" y="277"/>
                    <a:pt x="1182" y="277"/>
                    <a:pt x="1182" y="277"/>
                  </a:cubicBezTo>
                  <a:cubicBezTo>
                    <a:pt x="1270" y="292"/>
                    <a:pt x="1270" y="292"/>
                    <a:pt x="1270" y="292"/>
                  </a:cubicBezTo>
                  <a:cubicBezTo>
                    <a:pt x="1167" y="324"/>
                    <a:pt x="1167" y="324"/>
                    <a:pt x="1167" y="324"/>
                  </a:cubicBezTo>
                  <a:moveTo>
                    <a:pt x="1071" y="408"/>
                  </a:moveTo>
                  <a:cubicBezTo>
                    <a:pt x="1024" y="281"/>
                    <a:pt x="1024" y="281"/>
                    <a:pt x="1024" y="281"/>
                  </a:cubicBezTo>
                  <a:cubicBezTo>
                    <a:pt x="1175" y="277"/>
                    <a:pt x="1175" y="277"/>
                    <a:pt x="1175" y="277"/>
                  </a:cubicBezTo>
                  <a:cubicBezTo>
                    <a:pt x="1071" y="408"/>
                    <a:pt x="1071" y="408"/>
                    <a:pt x="1071" y="408"/>
                  </a:cubicBezTo>
                  <a:moveTo>
                    <a:pt x="753" y="387"/>
                  </a:moveTo>
                  <a:cubicBezTo>
                    <a:pt x="591" y="376"/>
                    <a:pt x="591" y="376"/>
                    <a:pt x="591" y="376"/>
                  </a:cubicBezTo>
                  <a:cubicBezTo>
                    <a:pt x="710" y="266"/>
                    <a:pt x="710" y="266"/>
                    <a:pt x="710" y="266"/>
                  </a:cubicBezTo>
                  <a:cubicBezTo>
                    <a:pt x="753" y="387"/>
                    <a:pt x="753" y="387"/>
                    <a:pt x="753" y="387"/>
                  </a:cubicBezTo>
                  <a:moveTo>
                    <a:pt x="756" y="381"/>
                  </a:moveTo>
                  <a:cubicBezTo>
                    <a:pt x="715" y="266"/>
                    <a:pt x="715" y="266"/>
                    <a:pt x="715" y="266"/>
                  </a:cubicBezTo>
                  <a:cubicBezTo>
                    <a:pt x="806" y="303"/>
                    <a:pt x="806" y="303"/>
                    <a:pt x="806" y="303"/>
                  </a:cubicBezTo>
                  <a:cubicBezTo>
                    <a:pt x="758" y="381"/>
                    <a:pt x="758" y="381"/>
                    <a:pt x="758" y="381"/>
                  </a:cubicBezTo>
                  <a:cubicBezTo>
                    <a:pt x="758" y="371"/>
                    <a:pt x="758" y="371"/>
                    <a:pt x="758" y="371"/>
                  </a:cubicBezTo>
                  <a:cubicBezTo>
                    <a:pt x="756" y="381"/>
                    <a:pt x="756" y="381"/>
                    <a:pt x="756" y="381"/>
                  </a:cubicBezTo>
                  <a:moveTo>
                    <a:pt x="380" y="320"/>
                  </a:moveTo>
                  <a:cubicBezTo>
                    <a:pt x="324" y="302"/>
                    <a:pt x="324" y="302"/>
                    <a:pt x="324" y="302"/>
                  </a:cubicBezTo>
                  <a:cubicBezTo>
                    <a:pt x="486" y="253"/>
                    <a:pt x="486" y="253"/>
                    <a:pt x="486" y="253"/>
                  </a:cubicBezTo>
                  <a:cubicBezTo>
                    <a:pt x="380" y="320"/>
                    <a:pt x="380" y="320"/>
                    <a:pt x="380" y="320"/>
                  </a:cubicBezTo>
                  <a:moveTo>
                    <a:pt x="461" y="342"/>
                  </a:moveTo>
                  <a:cubicBezTo>
                    <a:pt x="386" y="322"/>
                    <a:pt x="386" y="322"/>
                    <a:pt x="386" y="322"/>
                  </a:cubicBezTo>
                  <a:cubicBezTo>
                    <a:pt x="500" y="249"/>
                    <a:pt x="500" y="249"/>
                    <a:pt x="500" y="249"/>
                  </a:cubicBezTo>
                  <a:cubicBezTo>
                    <a:pt x="500" y="250"/>
                    <a:pt x="500" y="250"/>
                    <a:pt x="500" y="250"/>
                  </a:cubicBezTo>
                  <a:cubicBezTo>
                    <a:pt x="501" y="250"/>
                    <a:pt x="501" y="250"/>
                    <a:pt x="501" y="250"/>
                  </a:cubicBezTo>
                  <a:cubicBezTo>
                    <a:pt x="522" y="283"/>
                    <a:pt x="522" y="283"/>
                    <a:pt x="522" y="283"/>
                  </a:cubicBezTo>
                  <a:cubicBezTo>
                    <a:pt x="461" y="342"/>
                    <a:pt x="461" y="342"/>
                    <a:pt x="461" y="342"/>
                  </a:cubicBezTo>
                  <a:moveTo>
                    <a:pt x="206" y="340"/>
                  </a:moveTo>
                  <a:cubicBezTo>
                    <a:pt x="157" y="294"/>
                    <a:pt x="157" y="294"/>
                    <a:pt x="157" y="294"/>
                  </a:cubicBezTo>
                  <a:cubicBezTo>
                    <a:pt x="274" y="239"/>
                    <a:pt x="274" y="239"/>
                    <a:pt x="274" y="239"/>
                  </a:cubicBezTo>
                  <a:cubicBezTo>
                    <a:pt x="206" y="340"/>
                    <a:pt x="206" y="340"/>
                    <a:pt x="206" y="340"/>
                  </a:cubicBezTo>
                  <a:moveTo>
                    <a:pt x="211" y="342"/>
                  </a:moveTo>
                  <a:cubicBezTo>
                    <a:pt x="280" y="238"/>
                    <a:pt x="280" y="238"/>
                    <a:pt x="280" y="238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218" y="342"/>
                    <a:pt x="218" y="342"/>
                    <a:pt x="218" y="342"/>
                  </a:cubicBezTo>
                  <a:cubicBezTo>
                    <a:pt x="211" y="342"/>
                    <a:pt x="211" y="342"/>
                    <a:pt x="211" y="342"/>
                  </a:cubicBezTo>
                  <a:moveTo>
                    <a:pt x="323" y="297"/>
                  </a:moveTo>
                  <a:cubicBezTo>
                    <a:pt x="377" y="236"/>
                    <a:pt x="377" y="236"/>
                    <a:pt x="377" y="236"/>
                  </a:cubicBezTo>
                  <a:cubicBezTo>
                    <a:pt x="489" y="247"/>
                    <a:pt x="489" y="247"/>
                    <a:pt x="489" y="247"/>
                  </a:cubicBezTo>
                  <a:cubicBezTo>
                    <a:pt x="323" y="297"/>
                    <a:pt x="323" y="297"/>
                    <a:pt x="323" y="297"/>
                  </a:cubicBezTo>
                  <a:moveTo>
                    <a:pt x="317" y="298"/>
                  </a:moveTo>
                  <a:cubicBezTo>
                    <a:pt x="284" y="236"/>
                    <a:pt x="284" y="236"/>
                    <a:pt x="284" y="236"/>
                  </a:cubicBezTo>
                  <a:cubicBezTo>
                    <a:pt x="371" y="236"/>
                    <a:pt x="371" y="236"/>
                    <a:pt x="371" y="236"/>
                  </a:cubicBezTo>
                  <a:cubicBezTo>
                    <a:pt x="317" y="298"/>
                    <a:pt x="317" y="298"/>
                    <a:pt x="317" y="298"/>
                  </a:cubicBezTo>
                  <a:moveTo>
                    <a:pt x="1418" y="338"/>
                  </a:moveTo>
                  <a:cubicBezTo>
                    <a:pt x="1351" y="303"/>
                    <a:pt x="1351" y="303"/>
                    <a:pt x="1351" y="303"/>
                  </a:cubicBezTo>
                  <a:cubicBezTo>
                    <a:pt x="1423" y="194"/>
                    <a:pt x="1423" y="194"/>
                    <a:pt x="1423" y="194"/>
                  </a:cubicBezTo>
                  <a:cubicBezTo>
                    <a:pt x="1418" y="338"/>
                    <a:pt x="1418" y="338"/>
                    <a:pt x="1418" y="338"/>
                  </a:cubicBezTo>
                  <a:moveTo>
                    <a:pt x="1552" y="390"/>
                  </a:moveTo>
                  <a:cubicBezTo>
                    <a:pt x="1422" y="340"/>
                    <a:pt x="1422" y="340"/>
                    <a:pt x="1422" y="340"/>
                  </a:cubicBezTo>
                  <a:cubicBezTo>
                    <a:pt x="1428" y="193"/>
                    <a:pt x="1428" y="193"/>
                    <a:pt x="1428" y="193"/>
                  </a:cubicBezTo>
                  <a:cubicBezTo>
                    <a:pt x="1481" y="280"/>
                    <a:pt x="1481" y="280"/>
                    <a:pt x="1481" y="280"/>
                  </a:cubicBezTo>
                  <a:cubicBezTo>
                    <a:pt x="1552" y="390"/>
                    <a:pt x="1552" y="390"/>
                    <a:pt x="1552" y="390"/>
                  </a:cubicBezTo>
                  <a:moveTo>
                    <a:pt x="809" y="299"/>
                  </a:moveTo>
                  <a:cubicBezTo>
                    <a:pt x="718" y="263"/>
                    <a:pt x="718" y="263"/>
                    <a:pt x="718" y="263"/>
                  </a:cubicBezTo>
                  <a:cubicBezTo>
                    <a:pt x="996" y="190"/>
                    <a:pt x="996" y="190"/>
                    <a:pt x="996" y="190"/>
                  </a:cubicBezTo>
                  <a:cubicBezTo>
                    <a:pt x="810" y="298"/>
                    <a:pt x="810" y="298"/>
                    <a:pt x="810" y="298"/>
                  </a:cubicBezTo>
                  <a:cubicBezTo>
                    <a:pt x="810" y="297"/>
                    <a:pt x="810" y="297"/>
                    <a:pt x="810" y="297"/>
                  </a:cubicBezTo>
                  <a:cubicBezTo>
                    <a:pt x="809" y="299"/>
                    <a:pt x="809" y="299"/>
                    <a:pt x="809" y="299"/>
                  </a:cubicBezTo>
                  <a:moveTo>
                    <a:pt x="506" y="249"/>
                  </a:moveTo>
                  <a:cubicBezTo>
                    <a:pt x="505" y="247"/>
                    <a:pt x="505" y="247"/>
                    <a:pt x="505" y="247"/>
                  </a:cubicBezTo>
                  <a:cubicBezTo>
                    <a:pt x="620" y="188"/>
                    <a:pt x="620" y="188"/>
                    <a:pt x="620" y="188"/>
                  </a:cubicBezTo>
                  <a:cubicBezTo>
                    <a:pt x="525" y="280"/>
                    <a:pt x="525" y="280"/>
                    <a:pt x="525" y="280"/>
                  </a:cubicBezTo>
                  <a:cubicBezTo>
                    <a:pt x="505" y="249"/>
                    <a:pt x="505" y="249"/>
                    <a:pt x="505" y="249"/>
                  </a:cubicBezTo>
                  <a:cubicBezTo>
                    <a:pt x="506" y="249"/>
                    <a:pt x="506" y="249"/>
                    <a:pt x="506" y="249"/>
                  </a:cubicBezTo>
                  <a:moveTo>
                    <a:pt x="1023" y="277"/>
                  </a:moveTo>
                  <a:cubicBezTo>
                    <a:pt x="1014" y="187"/>
                    <a:pt x="1014" y="187"/>
                    <a:pt x="1014" y="187"/>
                  </a:cubicBezTo>
                  <a:cubicBezTo>
                    <a:pt x="1172" y="273"/>
                    <a:pt x="1172" y="273"/>
                    <a:pt x="1172" y="273"/>
                  </a:cubicBezTo>
                  <a:cubicBezTo>
                    <a:pt x="1023" y="277"/>
                    <a:pt x="1023" y="277"/>
                    <a:pt x="1023" y="277"/>
                  </a:cubicBezTo>
                  <a:moveTo>
                    <a:pt x="820" y="298"/>
                  </a:moveTo>
                  <a:cubicBezTo>
                    <a:pt x="1010" y="187"/>
                    <a:pt x="1010" y="187"/>
                    <a:pt x="1010" y="187"/>
                  </a:cubicBezTo>
                  <a:cubicBezTo>
                    <a:pt x="1018" y="277"/>
                    <a:pt x="1018" y="277"/>
                    <a:pt x="1018" y="277"/>
                  </a:cubicBezTo>
                  <a:cubicBezTo>
                    <a:pt x="820" y="298"/>
                    <a:pt x="820" y="298"/>
                    <a:pt x="820" y="298"/>
                  </a:cubicBezTo>
                  <a:moveTo>
                    <a:pt x="584" y="372"/>
                  </a:moveTo>
                  <a:cubicBezTo>
                    <a:pt x="528" y="284"/>
                    <a:pt x="528" y="284"/>
                    <a:pt x="528" y="284"/>
                  </a:cubicBezTo>
                  <a:cubicBezTo>
                    <a:pt x="628" y="186"/>
                    <a:pt x="628" y="186"/>
                    <a:pt x="628" y="186"/>
                  </a:cubicBezTo>
                  <a:cubicBezTo>
                    <a:pt x="584" y="372"/>
                    <a:pt x="584" y="372"/>
                    <a:pt x="584" y="372"/>
                  </a:cubicBezTo>
                  <a:moveTo>
                    <a:pt x="589" y="371"/>
                  </a:moveTo>
                  <a:cubicBezTo>
                    <a:pt x="633" y="183"/>
                    <a:pt x="633" y="183"/>
                    <a:pt x="633" y="183"/>
                  </a:cubicBezTo>
                  <a:cubicBezTo>
                    <a:pt x="707" y="261"/>
                    <a:pt x="707" y="261"/>
                    <a:pt x="707" y="261"/>
                  </a:cubicBezTo>
                  <a:cubicBezTo>
                    <a:pt x="704" y="262"/>
                    <a:pt x="704" y="262"/>
                    <a:pt x="704" y="262"/>
                  </a:cubicBezTo>
                  <a:cubicBezTo>
                    <a:pt x="707" y="263"/>
                    <a:pt x="707" y="263"/>
                    <a:pt x="707" y="263"/>
                  </a:cubicBezTo>
                  <a:cubicBezTo>
                    <a:pt x="589" y="371"/>
                    <a:pt x="589" y="371"/>
                    <a:pt x="589" y="371"/>
                  </a:cubicBezTo>
                  <a:moveTo>
                    <a:pt x="510" y="239"/>
                  </a:moveTo>
                  <a:cubicBezTo>
                    <a:pt x="558" y="181"/>
                    <a:pt x="558" y="181"/>
                    <a:pt x="558" y="181"/>
                  </a:cubicBezTo>
                  <a:cubicBezTo>
                    <a:pt x="622" y="181"/>
                    <a:pt x="622" y="181"/>
                    <a:pt x="622" y="181"/>
                  </a:cubicBezTo>
                  <a:cubicBezTo>
                    <a:pt x="510" y="239"/>
                    <a:pt x="510" y="239"/>
                    <a:pt x="510" y="239"/>
                  </a:cubicBezTo>
                  <a:moveTo>
                    <a:pt x="496" y="243"/>
                  </a:moveTo>
                  <a:cubicBezTo>
                    <a:pt x="381" y="232"/>
                    <a:pt x="381" y="232"/>
                    <a:pt x="381" y="232"/>
                  </a:cubicBezTo>
                  <a:cubicBezTo>
                    <a:pt x="439" y="177"/>
                    <a:pt x="439" y="177"/>
                    <a:pt x="439" y="177"/>
                  </a:cubicBezTo>
                  <a:cubicBezTo>
                    <a:pt x="496" y="243"/>
                    <a:pt x="496" y="243"/>
                    <a:pt x="496" y="243"/>
                  </a:cubicBezTo>
                  <a:moveTo>
                    <a:pt x="1601" y="249"/>
                  </a:moveTo>
                  <a:cubicBezTo>
                    <a:pt x="1505" y="168"/>
                    <a:pt x="1505" y="168"/>
                    <a:pt x="1505" y="168"/>
                  </a:cubicBezTo>
                  <a:cubicBezTo>
                    <a:pt x="1605" y="157"/>
                    <a:pt x="1605" y="157"/>
                    <a:pt x="1605" y="157"/>
                  </a:cubicBezTo>
                  <a:cubicBezTo>
                    <a:pt x="1601" y="249"/>
                    <a:pt x="1601" y="249"/>
                    <a:pt x="1601" y="249"/>
                  </a:cubicBezTo>
                  <a:moveTo>
                    <a:pt x="493" y="233"/>
                  </a:moveTo>
                  <a:cubicBezTo>
                    <a:pt x="442" y="174"/>
                    <a:pt x="442" y="174"/>
                    <a:pt x="442" y="174"/>
                  </a:cubicBezTo>
                  <a:cubicBezTo>
                    <a:pt x="443" y="173"/>
                    <a:pt x="443" y="173"/>
                    <a:pt x="443" y="173"/>
                  </a:cubicBezTo>
                  <a:cubicBezTo>
                    <a:pt x="442" y="173"/>
                    <a:pt x="442" y="173"/>
                    <a:pt x="442" y="173"/>
                  </a:cubicBezTo>
                  <a:cubicBezTo>
                    <a:pt x="455" y="145"/>
                    <a:pt x="455" y="145"/>
                    <a:pt x="455" y="145"/>
                  </a:cubicBezTo>
                  <a:cubicBezTo>
                    <a:pt x="493" y="233"/>
                    <a:pt x="493" y="233"/>
                    <a:pt x="493" y="233"/>
                  </a:cubicBezTo>
                  <a:moveTo>
                    <a:pt x="356" y="149"/>
                  </a:moveTo>
                  <a:cubicBezTo>
                    <a:pt x="355" y="145"/>
                    <a:pt x="355" y="145"/>
                    <a:pt x="355" y="145"/>
                  </a:cubicBezTo>
                  <a:cubicBezTo>
                    <a:pt x="385" y="154"/>
                    <a:pt x="385" y="154"/>
                    <a:pt x="385" y="154"/>
                  </a:cubicBezTo>
                  <a:cubicBezTo>
                    <a:pt x="362" y="171"/>
                    <a:pt x="331" y="194"/>
                    <a:pt x="317" y="203"/>
                  </a:cubicBezTo>
                  <a:cubicBezTo>
                    <a:pt x="353" y="146"/>
                    <a:pt x="353" y="146"/>
                    <a:pt x="353" y="146"/>
                  </a:cubicBezTo>
                  <a:cubicBezTo>
                    <a:pt x="356" y="149"/>
                    <a:pt x="356" y="149"/>
                    <a:pt x="356" y="149"/>
                  </a:cubicBezTo>
                  <a:moveTo>
                    <a:pt x="502" y="242"/>
                  </a:moveTo>
                  <a:cubicBezTo>
                    <a:pt x="459" y="144"/>
                    <a:pt x="459" y="144"/>
                    <a:pt x="459" y="144"/>
                  </a:cubicBezTo>
                  <a:cubicBezTo>
                    <a:pt x="522" y="169"/>
                    <a:pt x="545" y="177"/>
                    <a:pt x="553" y="180"/>
                  </a:cubicBezTo>
                  <a:cubicBezTo>
                    <a:pt x="502" y="242"/>
                    <a:pt x="502" y="242"/>
                    <a:pt x="502" y="242"/>
                  </a:cubicBezTo>
                  <a:moveTo>
                    <a:pt x="438" y="171"/>
                  </a:moveTo>
                  <a:cubicBezTo>
                    <a:pt x="397" y="153"/>
                    <a:pt x="397" y="153"/>
                    <a:pt x="397" y="153"/>
                  </a:cubicBezTo>
                  <a:cubicBezTo>
                    <a:pt x="451" y="143"/>
                    <a:pt x="451" y="143"/>
                    <a:pt x="451" y="143"/>
                  </a:cubicBezTo>
                  <a:cubicBezTo>
                    <a:pt x="438" y="171"/>
                    <a:pt x="438" y="171"/>
                    <a:pt x="438" y="171"/>
                  </a:cubicBezTo>
                  <a:moveTo>
                    <a:pt x="1344" y="301"/>
                  </a:moveTo>
                  <a:cubicBezTo>
                    <a:pt x="1289" y="291"/>
                    <a:pt x="1289" y="291"/>
                    <a:pt x="1289" y="291"/>
                  </a:cubicBezTo>
                  <a:cubicBezTo>
                    <a:pt x="1289" y="291"/>
                    <a:pt x="1289" y="291"/>
                    <a:pt x="1289" y="291"/>
                  </a:cubicBezTo>
                  <a:cubicBezTo>
                    <a:pt x="1282" y="290"/>
                    <a:pt x="1282" y="290"/>
                    <a:pt x="1282" y="290"/>
                  </a:cubicBezTo>
                  <a:cubicBezTo>
                    <a:pt x="1287" y="136"/>
                    <a:pt x="1287" y="136"/>
                    <a:pt x="1287" y="136"/>
                  </a:cubicBezTo>
                  <a:cubicBezTo>
                    <a:pt x="1344" y="301"/>
                    <a:pt x="1344" y="301"/>
                    <a:pt x="1344" y="301"/>
                  </a:cubicBezTo>
                  <a:moveTo>
                    <a:pt x="309" y="207"/>
                  </a:moveTo>
                  <a:cubicBezTo>
                    <a:pt x="300" y="203"/>
                    <a:pt x="270" y="185"/>
                    <a:pt x="249" y="172"/>
                  </a:cubicBezTo>
                  <a:cubicBezTo>
                    <a:pt x="278" y="157"/>
                    <a:pt x="318" y="136"/>
                    <a:pt x="333" y="130"/>
                  </a:cubicBezTo>
                  <a:cubicBezTo>
                    <a:pt x="325" y="146"/>
                    <a:pt x="313" y="192"/>
                    <a:pt x="309" y="207"/>
                  </a:cubicBezTo>
                  <a:moveTo>
                    <a:pt x="316" y="195"/>
                  </a:moveTo>
                  <a:cubicBezTo>
                    <a:pt x="324" y="169"/>
                    <a:pt x="333" y="138"/>
                    <a:pt x="338" y="129"/>
                  </a:cubicBezTo>
                  <a:cubicBezTo>
                    <a:pt x="350" y="142"/>
                    <a:pt x="350" y="142"/>
                    <a:pt x="350" y="142"/>
                  </a:cubicBezTo>
                  <a:cubicBezTo>
                    <a:pt x="316" y="195"/>
                    <a:pt x="316" y="195"/>
                    <a:pt x="316" y="195"/>
                  </a:cubicBezTo>
                  <a:moveTo>
                    <a:pt x="1348" y="299"/>
                  </a:moveTo>
                  <a:cubicBezTo>
                    <a:pt x="1289" y="128"/>
                    <a:pt x="1289" y="128"/>
                    <a:pt x="1289" y="128"/>
                  </a:cubicBezTo>
                  <a:cubicBezTo>
                    <a:pt x="1422" y="187"/>
                    <a:pt x="1422" y="187"/>
                    <a:pt x="1422" y="187"/>
                  </a:cubicBezTo>
                  <a:cubicBezTo>
                    <a:pt x="1348" y="299"/>
                    <a:pt x="1348" y="299"/>
                    <a:pt x="1348" y="299"/>
                  </a:cubicBezTo>
                  <a:moveTo>
                    <a:pt x="1182" y="272"/>
                  </a:moveTo>
                  <a:cubicBezTo>
                    <a:pt x="1176" y="124"/>
                    <a:pt x="1176" y="124"/>
                    <a:pt x="1176" y="124"/>
                  </a:cubicBezTo>
                  <a:cubicBezTo>
                    <a:pt x="1275" y="288"/>
                    <a:pt x="1275" y="288"/>
                    <a:pt x="1275" y="288"/>
                  </a:cubicBezTo>
                  <a:cubicBezTo>
                    <a:pt x="1184" y="273"/>
                    <a:pt x="1184" y="273"/>
                    <a:pt x="1184" y="273"/>
                  </a:cubicBezTo>
                  <a:cubicBezTo>
                    <a:pt x="1185" y="272"/>
                    <a:pt x="1185" y="272"/>
                    <a:pt x="1185" y="272"/>
                  </a:cubicBezTo>
                  <a:cubicBezTo>
                    <a:pt x="1182" y="272"/>
                    <a:pt x="1182" y="272"/>
                    <a:pt x="1182" y="272"/>
                  </a:cubicBezTo>
                  <a:moveTo>
                    <a:pt x="1178" y="271"/>
                  </a:moveTo>
                  <a:cubicBezTo>
                    <a:pt x="1017" y="184"/>
                    <a:pt x="1017" y="184"/>
                    <a:pt x="1017" y="184"/>
                  </a:cubicBezTo>
                  <a:cubicBezTo>
                    <a:pt x="1172" y="118"/>
                    <a:pt x="1172" y="118"/>
                    <a:pt x="1172" y="118"/>
                  </a:cubicBezTo>
                  <a:cubicBezTo>
                    <a:pt x="1178" y="271"/>
                    <a:pt x="1178" y="271"/>
                    <a:pt x="1178" y="271"/>
                  </a:cubicBezTo>
                  <a:moveTo>
                    <a:pt x="1181" y="119"/>
                  </a:moveTo>
                  <a:cubicBezTo>
                    <a:pt x="1179" y="118"/>
                    <a:pt x="1179" y="118"/>
                    <a:pt x="1179" y="118"/>
                  </a:cubicBezTo>
                  <a:cubicBezTo>
                    <a:pt x="1283" y="126"/>
                    <a:pt x="1283" y="126"/>
                    <a:pt x="1283" y="126"/>
                  </a:cubicBezTo>
                  <a:cubicBezTo>
                    <a:pt x="1277" y="284"/>
                    <a:pt x="1277" y="284"/>
                    <a:pt x="1277" y="284"/>
                  </a:cubicBezTo>
                  <a:cubicBezTo>
                    <a:pt x="1179" y="118"/>
                    <a:pt x="1179" y="118"/>
                    <a:pt x="1179" y="118"/>
                  </a:cubicBezTo>
                  <a:cubicBezTo>
                    <a:pt x="1181" y="119"/>
                    <a:pt x="1181" y="119"/>
                    <a:pt x="1181" y="119"/>
                  </a:cubicBezTo>
                  <a:moveTo>
                    <a:pt x="559" y="177"/>
                  </a:moveTo>
                  <a:cubicBezTo>
                    <a:pt x="558" y="168"/>
                    <a:pt x="561" y="126"/>
                    <a:pt x="562" y="96"/>
                  </a:cubicBezTo>
                  <a:cubicBezTo>
                    <a:pt x="627" y="177"/>
                    <a:pt x="627" y="177"/>
                    <a:pt x="627" y="177"/>
                  </a:cubicBezTo>
                  <a:cubicBezTo>
                    <a:pt x="559" y="177"/>
                    <a:pt x="559" y="177"/>
                    <a:pt x="559" y="177"/>
                  </a:cubicBezTo>
                  <a:moveTo>
                    <a:pt x="638" y="172"/>
                  </a:moveTo>
                  <a:cubicBezTo>
                    <a:pt x="667" y="117"/>
                    <a:pt x="667" y="117"/>
                    <a:pt x="667" y="117"/>
                  </a:cubicBezTo>
                  <a:cubicBezTo>
                    <a:pt x="752" y="93"/>
                    <a:pt x="752" y="93"/>
                    <a:pt x="752" y="93"/>
                  </a:cubicBezTo>
                  <a:cubicBezTo>
                    <a:pt x="638" y="172"/>
                    <a:pt x="638" y="172"/>
                    <a:pt x="638" y="172"/>
                  </a:cubicBezTo>
                  <a:moveTo>
                    <a:pt x="631" y="175"/>
                  </a:moveTo>
                  <a:cubicBezTo>
                    <a:pt x="566" y="93"/>
                    <a:pt x="566" y="93"/>
                    <a:pt x="566" y="93"/>
                  </a:cubicBezTo>
                  <a:cubicBezTo>
                    <a:pt x="662" y="116"/>
                    <a:pt x="662" y="116"/>
                    <a:pt x="662" y="116"/>
                  </a:cubicBezTo>
                  <a:cubicBezTo>
                    <a:pt x="631" y="175"/>
                    <a:pt x="631" y="175"/>
                    <a:pt x="631" y="175"/>
                  </a:cubicBezTo>
                  <a:moveTo>
                    <a:pt x="555" y="176"/>
                  </a:moveTo>
                  <a:cubicBezTo>
                    <a:pt x="542" y="172"/>
                    <a:pt x="495" y="153"/>
                    <a:pt x="460" y="139"/>
                  </a:cubicBezTo>
                  <a:cubicBezTo>
                    <a:pt x="558" y="93"/>
                    <a:pt x="558" y="93"/>
                    <a:pt x="558" y="93"/>
                  </a:cubicBezTo>
                  <a:cubicBezTo>
                    <a:pt x="555" y="149"/>
                    <a:pt x="554" y="169"/>
                    <a:pt x="555" y="176"/>
                  </a:cubicBezTo>
                  <a:moveTo>
                    <a:pt x="710" y="258"/>
                  </a:moveTo>
                  <a:cubicBezTo>
                    <a:pt x="635" y="179"/>
                    <a:pt x="635" y="179"/>
                    <a:pt x="635" y="179"/>
                  </a:cubicBezTo>
                  <a:cubicBezTo>
                    <a:pt x="760" y="93"/>
                    <a:pt x="760" y="93"/>
                    <a:pt x="760" y="93"/>
                  </a:cubicBezTo>
                  <a:cubicBezTo>
                    <a:pt x="710" y="258"/>
                    <a:pt x="710" y="258"/>
                    <a:pt x="710" y="258"/>
                  </a:cubicBezTo>
                  <a:moveTo>
                    <a:pt x="1011" y="181"/>
                  </a:moveTo>
                  <a:cubicBezTo>
                    <a:pt x="779" y="91"/>
                    <a:pt x="779" y="91"/>
                    <a:pt x="779" y="91"/>
                  </a:cubicBezTo>
                  <a:cubicBezTo>
                    <a:pt x="1164" y="116"/>
                    <a:pt x="1164" y="116"/>
                    <a:pt x="1164" y="116"/>
                  </a:cubicBezTo>
                  <a:cubicBezTo>
                    <a:pt x="1014" y="180"/>
                    <a:pt x="1014" y="180"/>
                    <a:pt x="1014" y="180"/>
                  </a:cubicBezTo>
                  <a:cubicBezTo>
                    <a:pt x="1013" y="180"/>
                    <a:pt x="1013" y="180"/>
                    <a:pt x="1013" y="180"/>
                  </a:cubicBezTo>
                  <a:cubicBezTo>
                    <a:pt x="1011" y="181"/>
                    <a:pt x="1011" y="181"/>
                    <a:pt x="1011" y="181"/>
                  </a:cubicBezTo>
                  <a:moveTo>
                    <a:pt x="715" y="259"/>
                  </a:moveTo>
                  <a:cubicBezTo>
                    <a:pt x="766" y="91"/>
                    <a:pt x="766" y="91"/>
                    <a:pt x="766" y="91"/>
                  </a:cubicBezTo>
                  <a:cubicBezTo>
                    <a:pt x="1004" y="183"/>
                    <a:pt x="1004" y="183"/>
                    <a:pt x="1004" y="183"/>
                  </a:cubicBezTo>
                  <a:cubicBezTo>
                    <a:pt x="715" y="259"/>
                    <a:pt x="715" y="259"/>
                    <a:pt x="715" y="259"/>
                  </a:cubicBezTo>
                  <a:moveTo>
                    <a:pt x="1503" y="164"/>
                  </a:moveTo>
                  <a:cubicBezTo>
                    <a:pt x="1532" y="86"/>
                    <a:pt x="1532" y="86"/>
                    <a:pt x="1532" y="86"/>
                  </a:cubicBezTo>
                  <a:cubicBezTo>
                    <a:pt x="1602" y="152"/>
                    <a:pt x="1602" y="152"/>
                    <a:pt x="1602" y="152"/>
                  </a:cubicBezTo>
                  <a:cubicBezTo>
                    <a:pt x="1503" y="164"/>
                    <a:pt x="1503" y="164"/>
                    <a:pt x="1503" y="164"/>
                  </a:cubicBezTo>
                  <a:moveTo>
                    <a:pt x="1608" y="151"/>
                  </a:moveTo>
                  <a:cubicBezTo>
                    <a:pt x="1537" y="85"/>
                    <a:pt x="1537" y="85"/>
                    <a:pt x="1537" y="85"/>
                  </a:cubicBezTo>
                  <a:cubicBezTo>
                    <a:pt x="1706" y="96"/>
                    <a:pt x="1706" y="96"/>
                    <a:pt x="1706" y="96"/>
                  </a:cubicBezTo>
                  <a:cubicBezTo>
                    <a:pt x="1608" y="151"/>
                    <a:pt x="1608" y="151"/>
                    <a:pt x="1608" y="151"/>
                  </a:cubicBezTo>
                  <a:moveTo>
                    <a:pt x="349" y="135"/>
                  </a:moveTo>
                  <a:cubicBezTo>
                    <a:pt x="340" y="125"/>
                    <a:pt x="340" y="125"/>
                    <a:pt x="340" y="125"/>
                  </a:cubicBezTo>
                  <a:cubicBezTo>
                    <a:pt x="340" y="125"/>
                    <a:pt x="340" y="124"/>
                    <a:pt x="340" y="124"/>
                  </a:cubicBezTo>
                  <a:cubicBezTo>
                    <a:pt x="343" y="82"/>
                    <a:pt x="343" y="82"/>
                    <a:pt x="343" y="82"/>
                  </a:cubicBezTo>
                  <a:cubicBezTo>
                    <a:pt x="349" y="135"/>
                    <a:pt x="349" y="135"/>
                    <a:pt x="349" y="135"/>
                  </a:cubicBezTo>
                  <a:moveTo>
                    <a:pt x="385" y="149"/>
                  </a:moveTo>
                  <a:cubicBezTo>
                    <a:pt x="355" y="140"/>
                    <a:pt x="355" y="140"/>
                    <a:pt x="355" y="140"/>
                  </a:cubicBezTo>
                  <a:cubicBezTo>
                    <a:pt x="346" y="70"/>
                    <a:pt x="346" y="70"/>
                    <a:pt x="346" y="70"/>
                  </a:cubicBezTo>
                  <a:cubicBezTo>
                    <a:pt x="385" y="149"/>
                    <a:pt x="385" y="149"/>
                    <a:pt x="385" y="149"/>
                  </a:cubicBezTo>
                  <a:moveTo>
                    <a:pt x="396" y="149"/>
                  </a:moveTo>
                  <a:cubicBezTo>
                    <a:pt x="472" y="65"/>
                    <a:pt x="472" y="65"/>
                    <a:pt x="472" y="65"/>
                  </a:cubicBezTo>
                  <a:cubicBezTo>
                    <a:pt x="453" y="137"/>
                    <a:pt x="453" y="137"/>
                    <a:pt x="453" y="137"/>
                  </a:cubicBezTo>
                  <a:cubicBezTo>
                    <a:pt x="451" y="135"/>
                    <a:pt x="451" y="135"/>
                    <a:pt x="451" y="135"/>
                  </a:cubicBezTo>
                  <a:cubicBezTo>
                    <a:pt x="452" y="138"/>
                    <a:pt x="452" y="138"/>
                    <a:pt x="452" y="138"/>
                  </a:cubicBezTo>
                  <a:cubicBezTo>
                    <a:pt x="396" y="149"/>
                    <a:pt x="396" y="149"/>
                    <a:pt x="396" y="149"/>
                  </a:cubicBezTo>
                  <a:moveTo>
                    <a:pt x="253" y="165"/>
                  </a:moveTo>
                  <a:cubicBezTo>
                    <a:pt x="339" y="63"/>
                    <a:pt x="339" y="63"/>
                    <a:pt x="339" y="63"/>
                  </a:cubicBezTo>
                  <a:cubicBezTo>
                    <a:pt x="336" y="124"/>
                    <a:pt x="336" y="124"/>
                    <a:pt x="336" y="124"/>
                  </a:cubicBezTo>
                  <a:cubicBezTo>
                    <a:pt x="329" y="126"/>
                    <a:pt x="310" y="136"/>
                    <a:pt x="253" y="165"/>
                  </a:cubicBezTo>
                  <a:moveTo>
                    <a:pt x="458" y="135"/>
                  </a:moveTo>
                  <a:cubicBezTo>
                    <a:pt x="478" y="60"/>
                    <a:pt x="478" y="60"/>
                    <a:pt x="478" y="60"/>
                  </a:cubicBezTo>
                  <a:cubicBezTo>
                    <a:pt x="555" y="90"/>
                    <a:pt x="555" y="90"/>
                    <a:pt x="555" y="90"/>
                  </a:cubicBezTo>
                  <a:cubicBezTo>
                    <a:pt x="458" y="135"/>
                    <a:pt x="458" y="135"/>
                    <a:pt x="458" y="135"/>
                  </a:cubicBezTo>
                  <a:moveTo>
                    <a:pt x="390" y="149"/>
                  </a:moveTo>
                  <a:cubicBezTo>
                    <a:pt x="345" y="59"/>
                    <a:pt x="345" y="59"/>
                    <a:pt x="345" y="59"/>
                  </a:cubicBezTo>
                  <a:cubicBezTo>
                    <a:pt x="472" y="59"/>
                    <a:pt x="472" y="59"/>
                    <a:pt x="472" y="59"/>
                  </a:cubicBezTo>
                  <a:cubicBezTo>
                    <a:pt x="390" y="149"/>
                    <a:pt x="390" y="149"/>
                    <a:pt x="390" y="149"/>
                  </a:cubicBezTo>
                  <a:moveTo>
                    <a:pt x="1428" y="183"/>
                  </a:moveTo>
                  <a:cubicBezTo>
                    <a:pt x="1439" y="57"/>
                    <a:pt x="1439" y="57"/>
                    <a:pt x="1439" y="57"/>
                  </a:cubicBezTo>
                  <a:cubicBezTo>
                    <a:pt x="1496" y="165"/>
                    <a:pt x="1496" y="165"/>
                    <a:pt x="1496" y="165"/>
                  </a:cubicBezTo>
                  <a:cubicBezTo>
                    <a:pt x="1428" y="183"/>
                    <a:pt x="1428" y="183"/>
                    <a:pt x="1428" y="183"/>
                  </a:cubicBezTo>
                  <a:moveTo>
                    <a:pt x="1499" y="161"/>
                  </a:moveTo>
                  <a:cubicBezTo>
                    <a:pt x="1442" y="53"/>
                    <a:pt x="1442" y="53"/>
                    <a:pt x="1442" y="53"/>
                  </a:cubicBezTo>
                  <a:cubicBezTo>
                    <a:pt x="1528" y="84"/>
                    <a:pt x="1528" y="84"/>
                    <a:pt x="1528" y="84"/>
                  </a:cubicBezTo>
                  <a:cubicBezTo>
                    <a:pt x="1499" y="161"/>
                    <a:pt x="1499" y="161"/>
                    <a:pt x="1499" y="161"/>
                  </a:cubicBezTo>
                  <a:moveTo>
                    <a:pt x="1424" y="182"/>
                  </a:moveTo>
                  <a:cubicBezTo>
                    <a:pt x="1290" y="124"/>
                    <a:pt x="1290" y="124"/>
                    <a:pt x="1290" y="124"/>
                  </a:cubicBezTo>
                  <a:cubicBezTo>
                    <a:pt x="1435" y="53"/>
                    <a:pt x="1435" y="53"/>
                    <a:pt x="1435" y="53"/>
                  </a:cubicBezTo>
                  <a:cubicBezTo>
                    <a:pt x="1424" y="182"/>
                    <a:pt x="1424" y="182"/>
                    <a:pt x="1424" y="182"/>
                  </a:cubicBezTo>
                  <a:moveTo>
                    <a:pt x="1149" y="111"/>
                  </a:moveTo>
                  <a:cubicBezTo>
                    <a:pt x="777" y="86"/>
                    <a:pt x="777" y="86"/>
                    <a:pt x="777" y="86"/>
                  </a:cubicBezTo>
                  <a:cubicBezTo>
                    <a:pt x="908" y="50"/>
                    <a:pt x="908" y="50"/>
                    <a:pt x="908" y="50"/>
                  </a:cubicBezTo>
                  <a:cubicBezTo>
                    <a:pt x="1149" y="111"/>
                    <a:pt x="1149" y="111"/>
                    <a:pt x="1149" y="111"/>
                  </a:cubicBezTo>
                  <a:moveTo>
                    <a:pt x="1277" y="121"/>
                  </a:moveTo>
                  <a:cubicBezTo>
                    <a:pt x="1176" y="113"/>
                    <a:pt x="1176" y="113"/>
                    <a:pt x="1176" y="113"/>
                  </a:cubicBezTo>
                  <a:cubicBezTo>
                    <a:pt x="1176" y="45"/>
                    <a:pt x="1176" y="45"/>
                    <a:pt x="1176" y="45"/>
                  </a:cubicBezTo>
                  <a:cubicBezTo>
                    <a:pt x="1277" y="121"/>
                    <a:pt x="1277" y="121"/>
                    <a:pt x="1277" y="121"/>
                  </a:cubicBezTo>
                  <a:moveTo>
                    <a:pt x="1285" y="121"/>
                  </a:moveTo>
                  <a:cubicBezTo>
                    <a:pt x="1181" y="43"/>
                    <a:pt x="1181" y="43"/>
                    <a:pt x="1181" y="43"/>
                  </a:cubicBezTo>
                  <a:cubicBezTo>
                    <a:pt x="1429" y="51"/>
                    <a:pt x="1429" y="51"/>
                    <a:pt x="1429" y="51"/>
                  </a:cubicBezTo>
                  <a:cubicBezTo>
                    <a:pt x="1285" y="121"/>
                    <a:pt x="1285" y="121"/>
                    <a:pt x="1285" y="121"/>
                  </a:cubicBezTo>
                  <a:moveTo>
                    <a:pt x="664" y="112"/>
                  </a:moveTo>
                  <a:cubicBezTo>
                    <a:pt x="568" y="89"/>
                    <a:pt x="568" y="89"/>
                    <a:pt x="568" y="89"/>
                  </a:cubicBezTo>
                  <a:cubicBezTo>
                    <a:pt x="715" y="30"/>
                    <a:pt x="715" y="30"/>
                    <a:pt x="715" y="30"/>
                  </a:cubicBezTo>
                  <a:cubicBezTo>
                    <a:pt x="664" y="112"/>
                    <a:pt x="664" y="112"/>
                    <a:pt x="664" y="112"/>
                  </a:cubicBezTo>
                  <a:moveTo>
                    <a:pt x="670" y="111"/>
                  </a:moveTo>
                  <a:cubicBezTo>
                    <a:pt x="721" y="29"/>
                    <a:pt x="721" y="29"/>
                    <a:pt x="721" y="29"/>
                  </a:cubicBezTo>
                  <a:cubicBezTo>
                    <a:pt x="760" y="86"/>
                    <a:pt x="760" y="86"/>
                    <a:pt x="760" y="86"/>
                  </a:cubicBezTo>
                  <a:cubicBezTo>
                    <a:pt x="670" y="111"/>
                    <a:pt x="670" y="111"/>
                    <a:pt x="670" y="111"/>
                  </a:cubicBezTo>
                  <a:moveTo>
                    <a:pt x="771" y="84"/>
                  </a:moveTo>
                  <a:cubicBezTo>
                    <a:pt x="818" y="28"/>
                    <a:pt x="818" y="28"/>
                    <a:pt x="818" y="28"/>
                  </a:cubicBezTo>
                  <a:cubicBezTo>
                    <a:pt x="899" y="48"/>
                    <a:pt x="899" y="48"/>
                    <a:pt x="899" y="48"/>
                  </a:cubicBezTo>
                  <a:cubicBezTo>
                    <a:pt x="771" y="84"/>
                    <a:pt x="771" y="84"/>
                    <a:pt x="771" y="84"/>
                  </a:cubicBezTo>
                  <a:moveTo>
                    <a:pt x="764" y="84"/>
                  </a:moveTo>
                  <a:cubicBezTo>
                    <a:pt x="725" y="27"/>
                    <a:pt x="725" y="27"/>
                    <a:pt x="725" y="27"/>
                  </a:cubicBezTo>
                  <a:cubicBezTo>
                    <a:pt x="812" y="27"/>
                    <a:pt x="812" y="27"/>
                    <a:pt x="812" y="27"/>
                  </a:cubicBezTo>
                  <a:cubicBezTo>
                    <a:pt x="764" y="84"/>
                    <a:pt x="764" y="84"/>
                    <a:pt x="764" y="84"/>
                  </a:cubicBezTo>
                  <a:moveTo>
                    <a:pt x="1172" y="109"/>
                  </a:moveTo>
                  <a:cubicBezTo>
                    <a:pt x="1078" y="8"/>
                    <a:pt x="1078" y="8"/>
                    <a:pt x="1078" y="8"/>
                  </a:cubicBezTo>
                  <a:cubicBezTo>
                    <a:pt x="1172" y="42"/>
                    <a:pt x="1172" y="42"/>
                    <a:pt x="1172" y="42"/>
                  </a:cubicBezTo>
                  <a:cubicBezTo>
                    <a:pt x="1172" y="109"/>
                    <a:pt x="1172" y="109"/>
                    <a:pt x="1172" y="109"/>
                  </a:cubicBezTo>
                  <a:moveTo>
                    <a:pt x="908" y="46"/>
                  </a:moveTo>
                  <a:cubicBezTo>
                    <a:pt x="830" y="26"/>
                    <a:pt x="830" y="26"/>
                    <a:pt x="830" y="26"/>
                  </a:cubicBezTo>
                  <a:cubicBezTo>
                    <a:pt x="1046" y="7"/>
                    <a:pt x="1046" y="7"/>
                    <a:pt x="1046" y="7"/>
                  </a:cubicBezTo>
                  <a:cubicBezTo>
                    <a:pt x="908" y="46"/>
                    <a:pt x="908" y="46"/>
                    <a:pt x="908" y="46"/>
                  </a:cubicBezTo>
                  <a:moveTo>
                    <a:pt x="1167" y="111"/>
                  </a:moveTo>
                  <a:cubicBezTo>
                    <a:pt x="916" y="48"/>
                    <a:pt x="916" y="48"/>
                    <a:pt x="916" y="48"/>
                  </a:cubicBezTo>
                  <a:cubicBezTo>
                    <a:pt x="1070" y="5"/>
                    <a:pt x="1070" y="5"/>
                    <a:pt x="1070" y="5"/>
                  </a:cubicBezTo>
                  <a:cubicBezTo>
                    <a:pt x="1167" y="111"/>
                    <a:pt x="1167" y="111"/>
                    <a:pt x="1167" y="111"/>
                  </a:cubicBezTo>
                  <a:moveTo>
                    <a:pt x="1071" y="0"/>
                  </a:moveTo>
                  <a:cubicBezTo>
                    <a:pt x="1070" y="1"/>
                    <a:pt x="1070" y="1"/>
                    <a:pt x="1070" y="1"/>
                  </a:cubicBezTo>
                  <a:cubicBezTo>
                    <a:pt x="817" y="23"/>
                    <a:pt x="817" y="23"/>
                    <a:pt x="817" y="23"/>
                  </a:cubicBezTo>
                  <a:cubicBezTo>
                    <a:pt x="816" y="23"/>
                    <a:pt x="816" y="23"/>
                    <a:pt x="816" y="23"/>
                  </a:cubicBezTo>
                  <a:cubicBezTo>
                    <a:pt x="816" y="23"/>
                    <a:pt x="816" y="23"/>
                    <a:pt x="816" y="23"/>
                  </a:cubicBezTo>
                  <a:cubicBezTo>
                    <a:pt x="722" y="23"/>
                    <a:pt x="722" y="23"/>
                    <a:pt x="722" y="23"/>
                  </a:cubicBezTo>
                  <a:cubicBezTo>
                    <a:pt x="721" y="21"/>
                    <a:pt x="721" y="21"/>
                    <a:pt x="721" y="21"/>
                  </a:cubicBezTo>
                  <a:cubicBezTo>
                    <a:pt x="720" y="23"/>
                    <a:pt x="720" y="23"/>
                    <a:pt x="720" y="23"/>
                  </a:cubicBezTo>
                  <a:cubicBezTo>
                    <a:pt x="561" y="87"/>
                    <a:pt x="561" y="87"/>
                    <a:pt x="561" y="87"/>
                  </a:cubicBezTo>
                  <a:cubicBezTo>
                    <a:pt x="559" y="84"/>
                    <a:pt x="559" y="84"/>
                    <a:pt x="559" y="84"/>
                  </a:cubicBezTo>
                  <a:cubicBezTo>
                    <a:pt x="559" y="86"/>
                    <a:pt x="559" y="86"/>
                    <a:pt x="559" y="86"/>
                  </a:cubicBezTo>
                  <a:cubicBezTo>
                    <a:pt x="479" y="55"/>
                    <a:pt x="479" y="55"/>
                    <a:pt x="479" y="55"/>
                  </a:cubicBezTo>
                  <a:cubicBezTo>
                    <a:pt x="481" y="48"/>
                    <a:pt x="481" y="48"/>
                    <a:pt x="481" y="48"/>
                  </a:cubicBezTo>
                  <a:cubicBezTo>
                    <a:pt x="475" y="55"/>
                    <a:pt x="475" y="55"/>
                    <a:pt x="475" y="55"/>
                  </a:cubicBezTo>
                  <a:cubicBezTo>
                    <a:pt x="344" y="54"/>
                    <a:pt x="344" y="54"/>
                    <a:pt x="344" y="54"/>
                  </a:cubicBezTo>
                  <a:cubicBezTo>
                    <a:pt x="344" y="50"/>
                    <a:pt x="344" y="50"/>
                    <a:pt x="344" y="50"/>
                  </a:cubicBezTo>
                  <a:cubicBezTo>
                    <a:pt x="342" y="53"/>
                    <a:pt x="342" y="53"/>
                    <a:pt x="342" y="53"/>
                  </a:cubicBezTo>
                  <a:cubicBezTo>
                    <a:pt x="338" y="44"/>
                    <a:pt x="338" y="44"/>
                    <a:pt x="338" y="44"/>
                  </a:cubicBezTo>
                  <a:cubicBezTo>
                    <a:pt x="339" y="56"/>
                    <a:pt x="339" y="56"/>
                    <a:pt x="339" y="56"/>
                  </a:cubicBezTo>
                  <a:cubicBezTo>
                    <a:pt x="241" y="173"/>
                    <a:pt x="241" y="173"/>
                    <a:pt x="241" y="173"/>
                  </a:cubicBezTo>
                  <a:cubicBezTo>
                    <a:pt x="235" y="179"/>
                    <a:pt x="235" y="179"/>
                    <a:pt x="235" y="179"/>
                  </a:cubicBezTo>
                  <a:cubicBezTo>
                    <a:pt x="244" y="175"/>
                    <a:pt x="244" y="175"/>
                    <a:pt x="244" y="175"/>
                  </a:cubicBezTo>
                  <a:cubicBezTo>
                    <a:pt x="261" y="185"/>
                    <a:pt x="297" y="207"/>
                    <a:pt x="307" y="211"/>
                  </a:cubicBezTo>
                  <a:cubicBezTo>
                    <a:pt x="304" y="224"/>
                    <a:pt x="304" y="224"/>
                    <a:pt x="304" y="224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21" y="207"/>
                    <a:pt x="362" y="176"/>
                    <a:pt x="389" y="156"/>
                  </a:cubicBezTo>
                  <a:cubicBezTo>
                    <a:pt x="389" y="157"/>
                    <a:pt x="389" y="157"/>
                    <a:pt x="389" y="157"/>
                  </a:cubicBezTo>
                  <a:cubicBezTo>
                    <a:pt x="390" y="155"/>
                    <a:pt x="390" y="155"/>
                    <a:pt x="390" y="155"/>
                  </a:cubicBezTo>
                  <a:cubicBezTo>
                    <a:pt x="435" y="174"/>
                    <a:pt x="435" y="174"/>
                    <a:pt x="435" y="174"/>
                  </a:cubicBezTo>
                  <a:cubicBezTo>
                    <a:pt x="375" y="231"/>
                    <a:pt x="375" y="231"/>
                    <a:pt x="375" y="231"/>
                  </a:cubicBezTo>
                  <a:cubicBezTo>
                    <a:pt x="375" y="231"/>
                    <a:pt x="375" y="231"/>
                    <a:pt x="375" y="231"/>
                  </a:cubicBezTo>
                  <a:cubicBezTo>
                    <a:pt x="375" y="231"/>
                    <a:pt x="375" y="231"/>
                    <a:pt x="375" y="231"/>
                  </a:cubicBezTo>
                  <a:cubicBezTo>
                    <a:pt x="282" y="231"/>
                    <a:pt x="282" y="231"/>
                    <a:pt x="282" y="231"/>
                  </a:cubicBezTo>
                  <a:cubicBezTo>
                    <a:pt x="280" y="229"/>
                    <a:pt x="280" y="229"/>
                    <a:pt x="280" y="229"/>
                  </a:cubicBezTo>
                  <a:cubicBezTo>
                    <a:pt x="278" y="232"/>
                    <a:pt x="278" y="232"/>
                    <a:pt x="278" y="232"/>
                  </a:cubicBezTo>
                  <a:cubicBezTo>
                    <a:pt x="153" y="291"/>
                    <a:pt x="153" y="291"/>
                    <a:pt x="153" y="291"/>
                  </a:cubicBezTo>
                  <a:cubicBezTo>
                    <a:pt x="149" y="287"/>
                    <a:pt x="149" y="287"/>
                    <a:pt x="149" y="287"/>
                  </a:cubicBezTo>
                  <a:cubicBezTo>
                    <a:pt x="150" y="293"/>
                    <a:pt x="150" y="293"/>
                    <a:pt x="150" y="293"/>
                  </a:cubicBezTo>
                  <a:cubicBezTo>
                    <a:pt x="111" y="342"/>
                    <a:pt x="111" y="342"/>
                    <a:pt x="111" y="342"/>
                  </a:cubicBezTo>
                  <a:cubicBezTo>
                    <a:pt x="108" y="341"/>
                    <a:pt x="108" y="341"/>
                    <a:pt x="108" y="341"/>
                  </a:cubicBezTo>
                  <a:cubicBezTo>
                    <a:pt x="110" y="344"/>
                    <a:pt x="110" y="344"/>
                    <a:pt x="110" y="344"/>
                  </a:cubicBezTo>
                  <a:cubicBezTo>
                    <a:pt x="100" y="370"/>
                    <a:pt x="84" y="410"/>
                    <a:pt x="81" y="414"/>
                  </a:cubicBezTo>
                  <a:cubicBezTo>
                    <a:pt x="77" y="417"/>
                    <a:pt x="77" y="417"/>
                    <a:pt x="77" y="417"/>
                  </a:cubicBezTo>
                  <a:cubicBezTo>
                    <a:pt x="162" y="426"/>
                    <a:pt x="162" y="426"/>
                    <a:pt x="162" y="426"/>
                  </a:cubicBezTo>
                  <a:cubicBezTo>
                    <a:pt x="142" y="450"/>
                    <a:pt x="142" y="450"/>
                    <a:pt x="142" y="450"/>
                  </a:cubicBezTo>
                  <a:cubicBezTo>
                    <a:pt x="93" y="501"/>
                    <a:pt x="93" y="501"/>
                    <a:pt x="93" y="501"/>
                  </a:cubicBezTo>
                  <a:cubicBezTo>
                    <a:pt x="90" y="501"/>
                    <a:pt x="90" y="501"/>
                    <a:pt x="90" y="501"/>
                  </a:cubicBezTo>
                  <a:cubicBezTo>
                    <a:pt x="92" y="504"/>
                    <a:pt x="92" y="504"/>
                    <a:pt x="92" y="504"/>
                  </a:cubicBezTo>
                  <a:cubicBezTo>
                    <a:pt x="22" y="614"/>
                    <a:pt x="22" y="614"/>
                    <a:pt x="22" y="614"/>
                  </a:cubicBezTo>
                  <a:cubicBezTo>
                    <a:pt x="17" y="614"/>
                    <a:pt x="17" y="614"/>
                    <a:pt x="17" y="614"/>
                  </a:cubicBezTo>
                  <a:cubicBezTo>
                    <a:pt x="21" y="617"/>
                    <a:pt x="21" y="617"/>
                    <a:pt x="21" y="617"/>
                  </a:cubicBezTo>
                  <a:cubicBezTo>
                    <a:pt x="8" y="675"/>
                    <a:pt x="8" y="675"/>
                    <a:pt x="8" y="675"/>
                  </a:cubicBezTo>
                  <a:cubicBezTo>
                    <a:pt x="0" y="675"/>
                    <a:pt x="0" y="675"/>
                    <a:pt x="0" y="675"/>
                  </a:cubicBezTo>
                  <a:cubicBezTo>
                    <a:pt x="9" y="679"/>
                    <a:pt x="9" y="679"/>
                    <a:pt x="9" y="679"/>
                  </a:cubicBezTo>
                  <a:cubicBezTo>
                    <a:pt x="95" y="807"/>
                    <a:pt x="95" y="807"/>
                    <a:pt x="95" y="807"/>
                  </a:cubicBezTo>
                  <a:cubicBezTo>
                    <a:pt x="95" y="809"/>
                    <a:pt x="95" y="809"/>
                    <a:pt x="95" y="809"/>
                  </a:cubicBezTo>
                  <a:cubicBezTo>
                    <a:pt x="97" y="808"/>
                    <a:pt x="97" y="808"/>
                    <a:pt x="97" y="808"/>
                  </a:cubicBezTo>
                  <a:cubicBezTo>
                    <a:pt x="266" y="846"/>
                    <a:pt x="266" y="846"/>
                    <a:pt x="266" y="846"/>
                  </a:cubicBezTo>
                  <a:cubicBezTo>
                    <a:pt x="303" y="1027"/>
                    <a:pt x="303" y="1027"/>
                    <a:pt x="303" y="1027"/>
                  </a:cubicBezTo>
                  <a:cubicBezTo>
                    <a:pt x="303" y="1027"/>
                    <a:pt x="303" y="1027"/>
                    <a:pt x="303" y="1027"/>
                  </a:cubicBezTo>
                  <a:cubicBezTo>
                    <a:pt x="303" y="1027"/>
                    <a:pt x="303" y="1027"/>
                    <a:pt x="303" y="1027"/>
                  </a:cubicBezTo>
                  <a:cubicBezTo>
                    <a:pt x="286" y="1105"/>
                    <a:pt x="286" y="1105"/>
                    <a:pt x="286" y="1105"/>
                  </a:cubicBezTo>
                  <a:cubicBezTo>
                    <a:pt x="284" y="1106"/>
                    <a:pt x="284" y="1106"/>
                    <a:pt x="284" y="1106"/>
                  </a:cubicBezTo>
                  <a:cubicBezTo>
                    <a:pt x="286" y="1108"/>
                    <a:pt x="286" y="1108"/>
                    <a:pt x="286" y="1108"/>
                  </a:cubicBezTo>
                  <a:cubicBezTo>
                    <a:pt x="380" y="1276"/>
                    <a:pt x="380" y="1276"/>
                    <a:pt x="380" y="1276"/>
                  </a:cubicBezTo>
                  <a:cubicBezTo>
                    <a:pt x="380" y="1284"/>
                    <a:pt x="380" y="1284"/>
                    <a:pt x="380" y="1284"/>
                  </a:cubicBezTo>
                  <a:cubicBezTo>
                    <a:pt x="384" y="1278"/>
                    <a:pt x="384" y="1278"/>
                    <a:pt x="384" y="1278"/>
                  </a:cubicBezTo>
                  <a:cubicBezTo>
                    <a:pt x="455" y="1255"/>
                    <a:pt x="455" y="1255"/>
                    <a:pt x="455" y="1255"/>
                  </a:cubicBezTo>
                  <a:cubicBezTo>
                    <a:pt x="457" y="1259"/>
                    <a:pt x="457" y="1259"/>
                    <a:pt x="457" y="1259"/>
                  </a:cubicBezTo>
                  <a:cubicBezTo>
                    <a:pt x="458" y="1253"/>
                    <a:pt x="458" y="1253"/>
                    <a:pt x="458" y="1253"/>
                  </a:cubicBezTo>
                  <a:cubicBezTo>
                    <a:pt x="557" y="1140"/>
                    <a:pt x="557" y="1140"/>
                    <a:pt x="557" y="1140"/>
                  </a:cubicBezTo>
                  <a:cubicBezTo>
                    <a:pt x="563" y="1142"/>
                    <a:pt x="563" y="1142"/>
                    <a:pt x="563" y="1142"/>
                  </a:cubicBezTo>
                  <a:cubicBezTo>
                    <a:pt x="558" y="1137"/>
                    <a:pt x="558" y="1137"/>
                    <a:pt x="558" y="1137"/>
                  </a:cubicBezTo>
                  <a:cubicBezTo>
                    <a:pt x="556" y="1097"/>
                    <a:pt x="556" y="1097"/>
                    <a:pt x="556" y="1097"/>
                  </a:cubicBezTo>
                  <a:cubicBezTo>
                    <a:pt x="557" y="1097"/>
                    <a:pt x="557" y="1097"/>
                    <a:pt x="557" y="1097"/>
                  </a:cubicBezTo>
                  <a:cubicBezTo>
                    <a:pt x="556" y="1095"/>
                    <a:pt x="556" y="1095"/>
                    <a:pt x="556" y="1095"/>
                  </a:cubicBezTo>
                  <a:cubicBezTo>
                    <a:pt x="607" y="1026"/>
                    <a:pt x="607" y="1026"/>
                    <a:pt x="607" y="1026"/>
                  </a:cubicBezTo>
                  <a:cubicBezTo>
                    <a:pt x="611" y="1027"/>
                    <a:pt x="611" y="1027"/>
                    <a:pt x="611" y="1027"/>
                  </a:cubicBezTo>
                  <a:cubicBezTo>
                    <a:pt x="608" y="1023"/>
                    <a:pt x="608" y="1023"/>
                    <a:pt x="608" y="1023"/>
                  </a:cubicBezTo>
                  <a:cubicBezTo>
                    <a:pt x="588" y="899"/>
                    <a:pt x="588" y="899"/>
                    <a:pt x="588" y="899"/>
                  </a:cubicBezTo>
                  <a:cubicBezTo>
                    <a:pt x="706" y="737"/>
                    <a:pt x="706" y="737"/>
                    <a:pt x="706" y="737"/>
                  </a:cubicBezTo>
                  <a:cubicBezTo>
                    <a:pt x="797" y="610"/>
                    <a:pt x="797" y="610"/>
                    <a:pt x="797" y="610"/>
                  </a:cubicBezTo>
                  <a:cubicBezTo>
                    <a:pt x="800" y="611"/>
                    <a:pt x="800" y="611"/>
                    <a:pt x="800" y="611"/>
                  </a:cubicBezTo>
                  <a:cubicBezTo>
                    <a:pt x="799" y="609"/>
                    <a:pt x="799" y="609"/>
                    <a:pt x="799" y="609"/>
                  </a:cubicBezTo>
                  <a:cubicBezTo>
                    <a:pt x="876" y="605"/>
                    <a:pt x="876" y="605"/>
                    <a:pt x="876" y="605"/>
                  </a:cubicBezTo>
                  <a:cubicBezTo>
                    <a:pt x="876" y="605"/>
                    <a:pt x="876" y="605"/>
                    <a:pt x="876" y="605"/>
                  </a:cubicBezTo>
                  <a:cubicBezTo>
                    <a:pt x="882" y="605"/>
                    <a:pt x="882" y="605"/>
                    <a:pt x="882" y="605"/>
                  </a:cubicBezTo>
                  <a:cubicBezTo>
                    <a:pt x="981" y="772"/>
                    <a:pt x="981" y="772"/>
                    <a:pt x="981" y="772"/>
                  </a:cubicBezTo>
                  <a:cubicBezTo>
                    <a:pt x="1023" y="691"/>
                    <a:pt x="1023" y="691"/>
                    <a:pt x="1023" y="691"/>
                  </a:cubicBezTo>
                  <a:cubicBezTo>
                    <a:pt x="1025" y="692"/>
                    <a:pt x="1025" y="692"/>
                    <a:pt x="1025" y="692"/>
                  </a:cubicBezTo>
                  <a:cubicBezTo>
                    <a:pt x="1025" y="689"/>
                    <a:pt x="1025" y="689"/>
                    <a:pt x="1025" y="689"/>
                  </a:cubicBezTo>
                  <a:cubicBezTo>
                    <a:pt x="1129" y="627"/>
                    <a:pt x="1129" y="627"/>
                    <a:pt x="1129" y="627"/>
                  </a:cubicBezTo>
                  <a:cubicBezTo>
                    <a:pt x="1129" y="628"/>
                    <a:pt x="1129" y="628"/>
                    <a:pt x="1129" y="628"/>
                  </a:cubicBezTo>
                  <a:cubicBezTo>
                    <a:pt x="1130" y="627"/>
                    <a:pt x="1130" y="627"/>
                    <a:pt x="1130" y="627"/>
                  </a:cubicBezTo>
                  <a:cubicBezTo>
                    <a:pt x="1242" y="782"/>
                    <a:pt x="1242" y="782"/>
                    <a:pt x="1242" y="782"/>
                  </a:cubicBezTo>
                  <a:cubicBezTo>
                    <a:pt x="1242" y="786"/>
                    <a:pt x="1242" y="786"/>
                    <a:pt x="1242" y="786"/>
                  </a:cubicBezTo>
                  <a:cubicBezTo>
                    <a:pt x="1277" y="761"/>
                    <a:pt x="1277" y="761"/>
                    <a:pt x="1277" y="761"/>
                  </a:cubicBezTo>
                  <a:cubicBezTo>
                    <a:pt x="1324" y="728"/>
                    <a:pt x="1324" y="728"/>
                    <a:pt x="1324" y="728"/>
                  </a:cubicBezTo>
                  <a:cubicBezTo>
                    <a:pt x="1326" y="726"/>
                    <a:pt x="1326" y="726"/>
                    <a:pt x="1326" y="726"/>
                  </a:cubicBezTo>
                  <a:cubicBezTo>
                    <a:pt x="1322" y="725"/>
                    <a:pt x="1322" y="725"/>
                    <a:pt x="1322" y="725"/>
                  </a:cubicBezTo>
                  <a:cubicBezTo>
                    <a:pt x="1285" y="651"/>
                    <a:pt x="1285" y="651"/>
                    <a:pt x="1285" y="651"/>
                  </a:cubicBezTo>
                  <a:cubicBezTo>
                    <a:pt x="1419" y="521"/>
                    <a:pt x="1419" y="521"/>
                    <a:pt x="1419" y="521"/>
                  </a:cubicBezTo>
                  <a:cubicBezTo>
                    <a:pt x="1423" y="520"/>
                    <a:pt x="1423" y="520"/>
                    <a:pt x="1423" y="520"/>
                  </a:cubicBezTo>
                  <a:cubicBezTo>
                    <a:pt x="1421" y="518"/>
                    <a:pt x="1421" y="518"/>
                    <a:pt x="1421" y="518"/>
                  </a:cubicBezTo>
                  <a:cubicBezTo>
                    <a:pt x="1462" y="394"/>
                    <a:pt x="1462" y="394"/>
                    <a:pt x="1462" y="394"/>
                  </a:cubicBezTo>
                  <a:cubicBezTo>
                    <a:pt x="1528" y="428"/>
                    <a:pt x="1528" y="428"/>
                    <a:pt x="1528" y="428"/>
                  </a:cubicBezTo>
                  <a:cubicBezTo>
                    <a:pt x="1474" y="514"/>
                    <a:pt x="1474" y="514"/>
                    <a:pt x="1474" y="514"/>
                  </a:cubicBezTo>
                  <a:cubicBezTo>
                    <a:pt x="1556" y="459"/>
                    <a:pt x="1556" y="459"/>
                    <a:pt x="1556" y="459"/>
                  </a:cubicBezTo>
                  <a:cubicBezTo>
                    <a:pt x="1558" y="461"/>
                    <a:pt x="1558" y="461"/>
                    <a:pt x="1558" y="461"/>
                  </a:cubicBezTo>
                  <a:cubicBezTo>
                    <a:pt x="1560" y="395"/>
                    <a:pt x="1560" y="395"/>
                    <a:pt x="1560" y="395"/>
                  </a:cubicBezTo>
                  <a:cubicBezTo>
                    <a:pt x="1562" y="392"/>
                    <a:pt x="1562" y="392"/>
                    <a:pt x="1562" y="392"/>
                  </a:cubicBezTo>
                  <a:cubicBezTo>
                    <a:pt x="1559" y="392"/>
                    <a:pt x="1559" y="392"/>
                    <a:pt x="1559" y="392"/>
                  </a:cubicBezTo>
                  <a:cubicBezTo>
                    <a:pt x="1485" y="277"/>
                    <a:pt x="1485" y="277"/>
                    <a:pt x="1485" y="277"/>
                  </a:cubicBezTo>
                  <a:cubicBezTo>
                    <a:pt x="1429" y="187"/>
                    <a:pt x="1429" y="187"/>
                    <a:pt x="1429" y="187"/>
                  </a:cubicBezTo>
                  <a:cubicBezTo>
                    <a:pt x="1498" y="169"/>
                    <a:pt x="1498" y="169"/>
                    <a:pt x="1498" y="169"/>
                  </a:cubicBezTo>
                  <a:cubicBezTo>
                    <a:pt x="1500" y="172"/>
                    <a:pt x="1500" y="172"/>
                    <a:pt x="1500" y="172"/>
                  </a:cubicBezTo>
                  <a:cubicBezTo>
                    <a:pt x="1500" y="170"/>
                    <a:pt x="1500" y="170"/>
                    <a:pt x="1500" y="170"/>
                  </a:cubicBezTo>
                  <a:cubicBezTo>
                    <a:pt x="1605" y="258"/>
                    <a:pt x="1605" y="258"/>
                    <a:pt x="1605" y="258"/>
                  </a:cubicBezTo>
                  <a:cubicBezTo>
                    <a:pt x="1609" y="156"/>
                    <a:pt x="1609" y="156"/>
                    <a:pt x="1609" y="156"/>
                  </a:cubicBezTo>
                  <a:cubicBezTo>
                    <a:pt x="1612" y="156"/>
                    <a:pt x="1612" y="156"/>
                    <a:pt x="1612" y="156"/>
                  </a:cubicBezTo>
                  <a:cubicBezTo>
                    <a:pt x="1611" y="155"/>
                    <a:pt x="1611" y="155"/>
                    <a:pt x="1611" y="155"/>
                  </a:cubicBezTo>
                  <a:cubicBezTo>
                    <a:pt x="1721" y="92"/>
                    <a:pt x="1721" y="92"/>
                    <a:pt x="1721" y="92"/>
                  </a:cubicBezTo>
                  <a:cubicBezTo>
                    <a:pt x="1532" y="80"/>
                    <a:pt x="1532" y="80"/>
                    <a:pt x="1532" y="80"/>
                  </a:cubicBezTo>
                  <a:cubicBezTo>
                    <a:pt x="1530" y="78"/>
                    <a:pt x="1530" y="78"/>
                    <a:pt x="1530" y="78"/>
                  </a:cubicBezTo>
                  <a:cubicBezTo>
                    <a:pt x="1529" y="79"/>
                    <a:pt x="1529" y="79"/>
                    <a:pt x="1529" y="79"/>
                  </a:cubicBezTo>
                  <a:cubicBezTo>
                    <a:pt x="1439" y="47"/>
                    <a:pt x="1439" y="47"/>
                    <a:pt x="1439" y="47"/>
                  </a:cubicBezTo>
                  <a:cubicBezTo>
                    <a:pt x="1436" y="41"/>
                    <a:pt x="1436" y="41"/>
                    <a:pt x="1436" y="41"/>
                  </a:cubicBezTo>
                  <a:cubicBezTo>
                    <a:pt x="1436" y="47"/>
                    <a:pt x="1436" y="47"/>
                    <a:pt x="1436" y="47"/>
                  </a:cubicBezTo>
                  <a:cubicBezTo>
                    <a:pt x="1175" y="38"/>
                    <a:pt x="1175" y="38"/>
                    <a:pt x="1175" y="38"/>
                  </a:cubicBezTo>
                  <a:cubicBezTo>
                    <a:pt x="1172" y="36"/>
                    <a:pt x="1172" y="36"/>
                    <a:pt x="1172" y="36"/>
                  </a:cubicBezTo>
                  <a:cubicBezTo>
                    <a:pt x="1172" y="37"/>
                    <a:pt x="1172" y="37"/>
                    <a:pt x="1172" y="37"/>
                  </a:cubicBezTo>
                  <a:cubicBezTo>
                    <a:pt x="1072" y="1"/>
                    <a:pt x="1072" y="1"/>
                    <a:pt x="1072" y="1"/>
                  </a:cubicBezTo>
                  <a:cubicBezTo>
                    <a:pt x="1071" y="0"/>
                    <a:pt x="1071" y="0"/>
                    <a:pt x="1071" y="0"/>
                  </a:cubicBezTo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4" name="Freeform 289"/>
            <p:cNvSpPr>
              <a:spLocks noEditPoints="1"/>
            </p:cNvSpPr>
            <p:nvPr/>
          </p:nvSpPr>
          <p:spPr bwMode="auto">
            <a:xfrm>
              <a:off x="9201151" y="3055938"/>
              <a:ext cx="1830388" cy="671513"/>
            </a:xfrm>
            <a:custGeom>
              <a:avLst/>
              <a:gdLst>
                <a:gd name="T0" fmla="*/ 1120 w 1153"/>
                <a:gd name="T1" fmla="*/ 388 h 423"/>
                <a:gd name="T2" fmla="*/ 910 w 1153"/>
                <a:gd name="T3" fmla="*/ 352 h 423"/>
                <a:gd name="T4" fmla="*/ 868 w 1153"/>
                <a:gd name="T5" fmla="*/ 192 h 423"/>
                <a:gd name="T6" fmla="*/ 1120 w 1153"/>
                <a:gd name="T7" fmla="*/ 388 h 423"/>
                <a:gd name="T8" fmla="*/ 466 w 1153"/>
                <a:gd name="T9" fmla="*/ 392 h 423"/>
                <a:gd name="T10" fmla="*/ 493 w 1153"/>
                <a:gd name="T11" fmla="*/ 158 h 423"/>
                <a:gd name="T12" fmla="*/ 889 w 1153"/>
                <a:gd name="T13" fmla="*/ 354 h 423"/>
                <a:gd name="T14" fmla="*/ 466 w 1153"/>
                <a:gd name="T15" fmla="*/ 392 h 423"/>
                <a:gd name="T16" fmla="*/ 897 w 1153"/>
                <a:gd name="T17" fmla="*/ 348 h 423"/>
                <a:gd name="T18" fmla="*/ 512 w 1153"/>
                <a:gd name="T19" fmla="*/ 158 h 423"/>
                <a:gd name="T20" fmla="*/ 857 w 1153"/>
                <a:gd name="T21" fmla="*/ 186 h 423"/>
                <a:gd name="T22" fmla="*/ 897 w 1153"/>
                <a:gd name="T23" fmla="*/ 348 h 423"/>
                <a:gd name="T24" fmla="*/ 447 w 1153"/>
                <a:gd name="T25" fmla="*/ 386 h 423"/>
                <a:gd name="T26" fmla="*/ 133 w 1153"/>
                <a:gd name="T27" fmla="*/ 247 h 423"/>
                <a:gd name="T28" fmla="*/ 270 w 1153"/>
                <a:gd name="T29" fmla="*/ 134 h 423"/>
                <a:gd name="T30" fmla="*/ 447 w 1153"/>
                <a:gd name="T31" fmla="*/ 386 h 423"/>
                <a:gd name="T32" fmla="*/ 460 w 1153"/>
                <a:gd name="T33" fmla="*/ 372 h 423"/>
                <a:gd name="T34" fmla="*/ 368 w 1153"/>
                <a:gd name="T35" fmla="*/ 29 h 423"/>
                <a:gd name="T36" fmla="*/ 485 w 1153"/>
                <a:gd name="T37" fmla="*/ 152 h 423"/>
                <a:gd name="T38" fmla="*/ 460 w 1153"/>
                <a:gd name="T39" fmla="*/ 372 h 423"/>
                <a:gd name="T40" fmla="*/ 449 w 1153"/>
                <a:gd name="T41" fmla="*/ 372 h 423"/>
                <a:gd name="T42" fmla="*/ 277 w 1153"/>
                <a:gd name="T43" fmla="*/ 128 h 423"/>
                <a:gd name="T44" fmla="*/ 356 w 1153"/>
                <a:gd name="T45" fmla="*/ 23 h 423"/>
                <a:gd name="T46" fmla="*/ 449 w 1153"/>
                <a:gd name="T47" fmla="*/ 372 h 423"/>
                <a:gd name="T48" fmla="*/ 125 w 1153"/>
                <a:gd name="T49" fmla="*/ 241 h 423"/>
                <a:gd name="T50" fmla="*/ 19 w 1153"/>
                <a:gd name="T51" fmla="*/ 20 h 423"/>
                <a:gd name="T52" fmla="*/ 262 w 1153"/>
                <a:gd name="T53" fmla="*/ 128 h 423"/>
                <a:gd name="T54" fmla="*/ 125 w 1153"/>
                <a:gd name="T55" fmla="*/ 241 h 423"/>
                <a:gd name="T56" fmla="*/ 270 w 1153"/>
                <a:gd name="T57" fmla="*/ 122 h 423"/>
                <a:gd name="T58" fmla="*/ 31 w 1153"/>
                <a:gd name="T59" fmla="*/ 16 h 423"/>
                <a:gd name="T60" fmla="*/ 350 w 1153"/>
                <a:gd name="T61" fmla="*/ 16 h 423"/>
                <a:gd name="T62" fmla="*/ 270 w 1153"/>
                <a:gd name="T63" fmla="*/ 122 h 423"/>
                <a:gd name="T64" fmla="*/ 360 w 1153"/>
                <a:gd name="T65" fmla="*/ 0 h 423"/>
                <a:gd name="T66" fmla="*/ 356 w 1153"/>
                <a:gd name="T67" fmla="*/ 6 h 423"/>
                <a:gd name="T68" fmla="*/ 10 w 1153"/>
                <a:gd name="T69" fmla="*/ 6 h 423"/>
                <a:gd name="T70" fmla="*/ 0 w 1153"/>
                <a:gd name="T71" fmla="*/ 2 h 423"/>
                <a:gd name="T72" fmla="*/ 123 w 1153"/>
                <a:gd name="T73" fmla="*/ 255 h 423"/>
                <a:gd name="T74" fmla="*/ 125 w 1153"/>
                <a:gd name="T75" fmla="*/ 253 h 423"/>
                <a:gd name="T76" fmla="*/ 458 w 1153"/>
                <a:gd name="T77" fmla="*/ 400 h 423"/>
                <a:gd name="T78" fmla="*/ 464 w 1153"/>
                <a:gd name="T79" fmla="*/ 423 h 423"/>
                <a:gd name="T80" fmla="*/ 466 w 1153"/>
                <a:gd name="T81" fmla="*/ 400 h 423"/>
                <a:gd name="T82" fmla="*/ 903 w 1153"/>
                <a:gd name="T83" fmla="*/ 362 h 423"/>
                <a:gd name="T84" fmla="*/ 912 w 1153"/>
                <a:gd name="T85" fmla="*/ 366 h 423"/>
                <a:gd name="T86" fmla="*/ 912 w 1153"/>
                <a:gd name="T87" fmla="*/ 362 h 423"/>
                <a:gd name="T88" fmla="*/ 1153 w 1153"/>
                <a:gd name="T89" fmla="*/ 404 h 423"/>
                <a:gd name="T90" fmla="*/ 864 w 1153"/>
                <a:gd name="T91" fmla="*/ 178 h 423"/>
                <a:gd name="T92" fmla="*/ 864 w 1153"/>
                <a:gd name="T93" fmla="*/ 176 h 423"/>
                <a:gd name="T94" fmla="*/ 491 w 1153"/>
                <a:gd name="T95" fmla="*/ 146 h 423"/>
                <a:gd name="T96" fmla="*/ 362 w 1153"/>
                <a:gd name="T97" fmla="*/ 8 h 423"/>
                <a:gd name="T98" fmla="*/ 360 w 1153"/>
                <a:gd name="T99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53" h="423">
                  <a:moveTo>
                    <a:pt x="1120" y="388"/>
                  </a:moveTo>
                  <a:lnTo>
                    <a:pt x="910" y="352"/>
                  </a:lnTo>
                  <a:lnTo>
                    <a:pt x="868" y="192"/>
                  </a:lnTo>
                  <a:lnTo>
                    <a:pt x="1120" y="388"/>
                  </a:lnTo>
                  <a:close/>
                  <a:moveTo>
                    <a:pt x="466" y="392"/>
                  </a:moveTo>
                  <a:lnTo>
                    <a:pt x="493" y="158"/>
                  </a:lnTo>
                  <a:lnTo>
                    <a:pt x="889" y="354"/>
                  </a:lnTo>
                  <a:lnTo>
                    <a:pt x="466" y="392"/>
                  </a:lnTo>
                  <a:close/>
                  <a:moveTo>
                    <a:pt x="897" y="348"/>
                  </a:moveTo>
                  <a:lnTo>
                    <a:pt x="512" y="158"/>
                  </a:lnTo>
                  <a:lnTo>
                    <a:pt x="857" y="186"/>
                  </a:lnTo>
                  <a:lnTo>
                    <a:pt x="897" y="348"/>
                  </a:lnTo>
                  <a:close/>
                  <a:moveTo>
                    <a:pt x="447" y="386"/>
                  </a:moveTo>
                  <a:lnTo>
                    <a:pt x="133" y="247"/>
                  </a:lnTo>
                  <a:lnTo>
                    <a:pt x="270" y="134"/>
                  </a:lnTo>
                  <a:lnTo>
                    <a:pt x="447" y="386"/>
                  </a:lnTo>
                  <a:close/>
                  <a:moveTo>
                    <a:pt x="460" y="372"/>
                  </a:moveTo>
                  <a:lnTo>
                    <a:pt x="368" y="29"/>
                  </a:lnTo>
                  <a:lnTo>
                    <a:pt x="485" y="152"/>
                  </a:lnTo>
                  <a:lnTo>
                    <a:pt x="460" y="372"/>
                  </a:lnTo>
                  <a:close/>
                  <a:moveTo>
                    <a:pt x="449" y="372"/>
                  </a:moveTo>
                  <a:lnTo>
                    <a:pt x="277" y="128"/>
                  </a:lnTo>
                  <a:lnTo>
                    <a:pt x="356" y="23"/>
                  </a:lnTo>
                  <a:lnTo>
                    <a:pt x="449" y="372"/>
                  </a:lnTo>
                  <a:close/>
                  <a:moveTo>
                    <a:pt x="125" y="241"/>
                  </a:moveTo>
                  <a:lnTo>
                    <a:pt x="19" y="20"/>
                  </a:lnTo>
                  <a:lnTo>
                    <a:pt x="262" y="128"/>
                  </a:lnTo>
                  <a:lnTo>
                    <a:pt x="125" y="241"/>
                  </a:lnTo>
                  <a:close/>
                  <a:moveTo>
                    <a:pt x="270" y="122"/>
                  </a:moveTo>
                  <a:lnTo>
                    <a:pt x="31" y="16"/>
                  </a:lnTo>
                  <a:lnTo>
                    <a:pt x="350" y="16"/>
                  </a:lnTo>
                  <a:lnTo>
                    <a:pt x="270" y="122"/>
                  </a:lnTo>
                  <a:close/>
                  <a:moveTo>
                    <a:pt x="360" y="0"/>
                  </a:moveTo>
                  <a:lnTo>
                    <a:pt x="356" y="6"/>
                  </a:lnTo>
                  <a:lnTo>
                    <a:pt x="10" y="6"/>
                  </a:lnTo>
                  <a:lnTo>
                    <a:pt x="0" y="2"/>
                  </a:lnTo>
                  <a:lnTo>
                    <a:pt x="123" y="255"/>
                  </a:lnTo>
                  <a:lnTo>
                    <a:pt x="125" y="253"/>
                  </a:lnTo>
                  <a:lnTo>
                    <a:pt x="458" y="400"/>
                  </a:lnTo>
                  <a:lnTo>
                    <a:pt x="464" y="423"/>
                  </a:lnTo>
                  <a:lnTo>
                    <a:pt x="466" y="400"/>
                  </a:lnTo>
                  <a:lnTo>
                    <a:pt x="903" y="362"/>
                  </a:lnTo>
                  <a:lnTo>
                    <a:pt x="912" y="366"/>
                  </a:lnTo>
                  <a:lnTo>
                    <a:pt x="912" y="362"/>
                  </a:lnTo>
                  <a:lnTo>
                    <a:pt x="1153" y="404"/>
                  </a:lnTo>
                  <a:lnTo>
                    <a:pt x="864" y="178"/>
                  </a:lnTo>
                  <a:lnTo>
                    <a:pt x="864" y="176"/>
                  </a:lnTo>
                  <a:lnTo>
                    <a:pt x="491" y="146"/>
                  </a:lnTo>
                  <a:lnTo>
                    <a:pt x="362" y="8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5" name="Freeform 290"/>
            <p:cNvSpPr>
              <a:spLocks noEditPoints="1"/>
            </p:cNvSpPr>
            <p:nvPr/>
          </p:nvSpPr>
          <p:spPr bwMode="auto">
            <a:xfrm>
              <a:off x="9201151" y="3055938"/>
              <a:ext cx="1830388" cy="671513"/>
            </a:xfrm>
            <a:custGeom>
              <a:avLst/>
              <a:gdLst>
                <a:gd name="T0" fmla="*/ 1120 w 1153"/>
                <a:gd name="T1" fmla="*/ 388 h 423"/>
                <a:gd name="T2" fmla="*/ 910 w 1153"/>
                <a:gd name="T3" fmla="*/ 352 h 423"/>
                <a:gd name="T4" fmla="*/ 868 w 1153"/>
                <a:gd name="T5" fmla="*/ 192 h 423"/>
                <a:gd name="T6" fmla="*/ 1120 w 1153"/>
                <a:gd name="T7" fmla="*/ 388 h 423"/>
                <a:gd name="T8" fmla="*/ 466 w 1153"/>
                <a:gd name="T9" fmla="*/ 392 h 423"/>
                <a:gd name="T10" fmla="*/ 493 w 1153"/>
                <a:gd name="T11" fmla="*/ 158 h 423"/>
                <a:gd name="T12" fmla="*/ 889 w 1153"/>
                <a:gd name="T13" fmla="*/ 354 h 423"/>
                <a:gd name="T14" fmla="*/ 466 w 1153"/>
                <a:gd name="T15" fmla="*/ 392 h 423"/>
                <a:gd name="T16" fmla="*/ 897 w 1153"/>
                <a:gd name="T17" fmla="*/ 348 h 423"/>
                <a:gd name="T18" fmla="*/ 512 w 1153"/>
                <a:gd name="T19" fmla="*/ 158 h 423"/>
                <a:gd name="T20" fmla="*/ 857 w 1153"/>
                <a:gd name="T21" fmla="*/ 186 h 423"/>
                <a:gd name="T22" fmla="*/ 897 w 1153"/>
                <a:gd name="T23" fmla="*/ 348 h 423"/>
                <a:gd name="T24" fmla="*/ 447 w 1153"/>
                <a:gd name="T25" fmla="*/ 386 h 423"/>
                <a:gd name="T26" fmla="*/ 133 w 1153"/>
                <a:gd name="T27" fmla="*/ 247 h 423"/>
                <a:gd name="T28" fmla="*/ 270 w 1153"/>
                <a:gd name="T29" fmla="*/ 134 h 423"/>
                <a:gd name="T30" fmla="*/ 447 w 1153"/>
                <a:gd name="T31" fmla="*/ 386 h 423"/>
                <a:gd name="T32" fmla="*/ 460 w 1153"/>
                <a:gd name="T33" fmla="*/ 372 h 423"/>
                <a:gd name="T34" fmla="*/ 368 w 1153"/>
                <a:gd name="T35" fmla="*/ 29 h 423"/>
                <a:gd name="T36" fmla="*/ 485 w 1153"/>
                <a:gd name="T37" fmla="*/ 152 h 423"/>
                <a:gd name="T38" fmla="*/ 460 w 1153"/>
                <a:gd name="T39" fmla="*/ 372 h 423"/>
                <a:gd name="T40" fmla="*/ 449 w 1153"/>
                <a:gd name="T41" fmla="*/ 372 h 423"/>
                <a:gd name="T42" fmla="*/ 277 w 1153"/>
                <a:gd name="T43" fmla="*/ 128 h 423"/>
                <a:gd name="T44" fmla="*/ 356 w 1153"/>
                <a:gd name="T45" fmla="*/ 23 h 423"/>
                <a:gd name="T46" fmla="*/ 449 w 1153"/>
                <a:gd name="T47" fmla="*/ 372 h 423"/>
                <a:gd name="T48" fmla="*/ 125 w 1153"/>
                <a:gd name="T49" fmla="*/ 241 h 423"/>
                <a:gd name="T50" fmla="*/ 19 w 1153"/>
                <a:gd name="T51" fmla="*/ 20 h 423"/>
                <a:gd name="T52" fmla="*/ 262 w 1153"/>
                <a:gd name="T53" fmla="*/ 128 h 423"/>
                <a:gd name="T54" fmla="*/ 125 w 1153"/>
                <a:gd name="T55" fmla="*/ 241 h 423"/>
                <a:gd name="T56" fmla="*/ 270 w 1153"/>
                <a:gd name="T57" fmla="*/ 122 h 423"/>
                <a:gd name="T58" fmla="*/ 31 w 1153"/>
                <a:gd name="T59" fmla="*/ 16 h 423"/>
                <a:gd name="T60" fmla="*/ 350 w 1153"/>
                <a:gd name="T61" fmla="*/ 16 h 423"/>
                <a:gd name="T62" fmla="*/ 270 w 1153"/>
                <a:gd name="T63" fmla="*/ 122 h 423"/>
                <a:gd name="T64" fmla="*/ 360 w 1153"/>
                <a:gd name="T65" fmla="*/ 0 h 423"/>
                <a:gd name="T66" fmla="*/ 356 w 1153"/>
                <a:gd name="T67" fmla="*/ 6 h 423"/>
                <a:gd name="T68" fmla="*/ 10 w 1153"/>
                <a:gd name="T69" fmla="*/ 6 h 423"/>
                <a:gd name="T70" fmla="*/ 0 w 1153"/>
                <a:gd name="T71" fmla="*/ 2 h 423"/>
                <a:gd name="T72" fmla="*/ 123 w 1153"/>
                <a:gd name="T73" fmla="*/ 255 h 423"/>
                <a:gd name="T74" fmla="*/ 125 w 1153"/>
                <a:gd name="T75" fmla="*/ 253 h 423"/>
                <a:gd name="T76" fmla="*/ 458 w 1153"/>
                <a:gd name="T77" fmla="*/ 400 h 423"/>
                <a:gd name="T78" fmla="*/ 464 w 1153"/>
                <a:gd name="T79" fmla="*/ 423 h 423"/>
                <a:gd name="T80" fmla="*/ 466 w 1153"/>
                <a:gd name="T81" fmla="*/ 400 h 423"/>
                <a:gd name="T82" fmla="*/ 903 w 1153"/>
                <a:gd name="T83" fmla="*/ 362 h 423"/>
                <a:gd name="T84" fmla="*/ 912 w 1153"/>
                <a:gd name="T85" fmla="*/ 366 h 423"/>
                <a:gd name="T86" fmla="*/ 912 w 1153"/>
                <a:gd name="T87" fmla="*/ 362 h 423"/>
                <a:gd name="T88" fmla="*/ 1153 w 1153"/>
                <a:gd name="T89" fmla="*/ 404 h 423"/>
                <a:gd name="T90" fmla="*/ 864 w 1153"/>
                <a:gd name="T91" fmla="*/ 178 h 423"/>
                <a:gd name="T92" fmla="*/ 864 w 1153"/>
                <a:gd name="T93" fmla="*/ 176 h 423"/>
                <a:gd name="T94" fmla="*/ 491 w 1153"/>
                <a:gd name="T95" fmla="*/ 146 h 423"/>
                <a:gd name="T96" fmla="*/ 362 w 1153"/>
                <a:gd name="T97" fmla="*/ 8 h 423"/>
                <a:gd name="T98" fmla="*/ 360 w 1153"/>
                <a:gd name="T99" fmla="*/ 0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53" h="423">
                  <a:moveTo>
                    <a:pt x="1120" y="388"/>
                  </a:moveTo>
                  <a:lnTo>
                    <a:pt x="910" y="352"/>
                  </a:lnTo>
                  <a:lnTo>
                    <a:pt x="868" y="192"/>
                  </a:lnTo>
                  <a:lnTo>
                    <a:pt x="1120" y="388"/>
                  </a:lnTo>
                  <a:moveTo>
                    <a:pt x="466" y="392"/>
                  </a:moveTo>
                  <a:lnTo>
                    <a:pt x="493" y="158"/>
                  </a:lnTo>
                  <a:lnTo>
                    <a:pt x="889" y="354"/>
                  </a:lnTo>
                  <a:lnTo>
                    <a:pt x="466" y="392"/>
                  </a:lnTo>
                  <a:moveTo>
                    <a:pt x="897" y="348"/>
                  </a:moveTo>
                  <a:lnTo>
                    <a:pt x="512" y="158"/>
                  </a:lnTo>
                  <a:lnTo>
                    <a:pt x="857" y="186"/>
                  </a:lnTo>
                  <a:lnTo>
                    <a:pt x="897" y="348"/>
                  </a:lnTo>
                  <a:moveTo>
                    <a:pt x="447" y="386"/>
                  </a:moveTo>
                  <a:lnTo>
                    <a:pt x="133" y="247"/>
                  </a:lnTo>
                  <a:lnTo>
                    <a:pt x="270" y="134"/>
                  </a:lnTo>
                  <a:lnTo>
                    <a:pt x="447" y="386"/>
                  </a:lnTo>
                  <a:moveTo>
                    <a:pt x="460" y="372"/>
                  </a:moveTo>
                  <a:lnTo>
                    <a:pt x="368" y="29"/>
                  </a:lnTo>
                  <a:lnTo>
                    <a:pt x="485" y="152"/>
                  </a:lnTo>
                  <a:lnTo>
                    <a:pt x="460" y="372"/>
                  </a:lnTo>
                  <a:moveTo>
                    <a:pt x="449" y="372"/>
                  </a:moveTo>
                  <a:lnTo>
                    <a:pt x="277" y="128"/>
                  </a:lnTo>
                  <a:lnTo>
                    <a:pt x="356" y="23"/>
                  </a:lnTo>
                  <a:lnTo>
                    <a:pt x="449" y="372"/>
                  </a:lnTo>
                  <a:moveTo>
                    <a:pt x="125" y="241"/>
                  </a:moveTo>
                  <a:lnTo>
                    <a:pt x="19" y="20"/>
                  </a:lnTo>
                  <a:lnTo>
                    <a:pt x="262" y="128"/>
                  </a:lnTo>
                  <a:lnTo>
                    <a:pt x="125" y="241"/>
                  </a:lnTo>
                  <a:moveTo>
                    <a:pt x="270" y="122"/>
                  </a:moveTo>
                  <a:lnTo>
                    <a:pt x="31" y="16"/>
                  </a:lnTo>
                  <a:lnTo>
                    <a:pt x="350" y="16"/>
                  </a:lnTo>
                  <a:lnTo>
                    <a:pt x="270" y="122"/>
                  </a:lnTo>
                  <a:moveTo>
                    <a:pt x="360" y="0"/>
                  </a:moveTo>
                  <a:lnTo>
                    <a:pt x="356" y="6"/>
                  </a:lnTo>
                  <a:lnTo>
                    <a:pt x="10" y="6"/>
                  </a:lnTo>
                  <a:lnTo>
                    <a:pt x="0" y="2"/>
                  </a:lnTo>
                  <a:lnTo>
                    <a:pt x="123" y="255"/>
                  </a:lnTo>
                  <a:lnTo>
                    <a:pt x="125" y="253"/>
                  </a:lnTo>
                  <a:lnTo>
                    <a:pt x="458" y="400"/>
                  </a:lnTo>
                  <a:lnTo>
                    <a:pt x="464" y="423"/>
                  </a:lnTo>
                  <a:lnTo>
                    <a:pt x="466" y="400"/>
                  </a:lnTo>
                  <a:lnTo>
                    <a:pt x="903" y="362"/>
                  </a:lnTo>
                  <a:lnTo>
                    <a:pt x="912" y="366"/>
                  </a:lnTo>
                  <a:lnTo>
                    <a:pt x="912" y="362"/>
                  </a:lnTo>
                  <a:lnTo>
                    <a:pt x="1153" y="404"/>
                  </a:lnTo>
                  <a:lnTo>
                    <a:pt x="864" y="178"/>
                  </a:lnTo>
                  <a:lnTo>
                    <a:pt x="864" y="176"/>
                  </a:lnTo>
                  <a:lnTo>
                    <a:pt x="491" y="146"/>
                  </a:lnTo>
                  <a:lnTo>
                    <a:pt x="362" y="8"/>
                  </a:lnTo>
                  <a:lnTo>
                    <a:pt x="360" y="0"/>
                  </a:lnTo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6" name="Freeform 291"/>
            <p:cNvSpPr>
              <a:spLocks noEditPoints="1"/>
            </p:cNvSpPr>
            <p:nvPr/>
          </p:nvSpPr>
          <p:spPr bwMode="auto">
            <a:xfrm>
              <a:off x="9405938" y="3765551"/>
              <a:ext cx="1692275" cy="1081088"/>
            </a:xfrm>
            <a:custGeom>
              <a:avLst/>
              <a:gdLst>
                <a:gd name="T0" fmla="*/ 418 w 1066"/>
                <a:gd name="T1" fmla="*/ 529 h 681"/>
                <a:gd name="T2" fmla="*/ 516 w 1066"/>
                <a:gd name="T3" fmla="*/ 582 h 681"/>
                <a:gd name="T4" fmla="*/ 393 w 1066"/>
                <a:gd name="T5" fmla="*/ 517 h 681"/>
                <a:gd name="T6" fmla="*/ 416 w 1066"/>
                <a:gd name="T7" fmla="*/ 529 h 681"/>
                <a:gd name="T8" fmla="*/ 300 w 1066"/>
                <a:gd name="T9" fmla="*/ 469 h 681"/>
                <a:gd name="T10" fmla="*/ 375 w 1066"/>
                <a:gd name="T11" fmla="*/ 509 h 681"/>
                <a:gd name="T12" fmla="*/ 204 w 1066"/>
                <a:gd name="T13" fmla="*/ 430 h 681"/>
                <a:gd name="T14" fmla="*/ 29 w 1066"/>
                <a:gd name="T15" fmla="*/ 509 h 681"/>
                <a:gd name="T16" fmla="*/ 781 w 1066"/>
                <a:gd name="T17" fmla="*/ 372 h 681"/>
                <a:gd name="T18" fmla="*/ 793 w 1066"/>
                <a:gd name="T19" fmla="*/ 649 h 681"/>
                <a:gd name="T20" fmla="*/ 208 w 1066"/>
                <a:gd name="T21" fmla="*/ 420 h 681"/>
                <a:gd name="T22" fmla="*/ 264 w 1066"/>
                <a:gd name="T23" fmla="*/ 370 h 681"/>
                <a:gd name="T24" fmla="*/ 19 w 1066"/>
                <a:gd name="T25" fmla="*/ 503 h 681"/>
                <a:gd name="T26" fmla="*/ 198 w 1066"/>
                <a:gd name="T27" fmla="*/ 424 h 681"/>
                <a:gd name="T28" fmla="*/ 781 w 1066"/>
                <a:gd name="T29" fmla="*/ 653 h 681"/>
                <a:gd name="T30" fmla="*/ 612 w 1066"/>
                <a:gd name="T31" fmla="*/ 289 h 681"/>
                <a:gd name="T32" fmla="*/ 604 w 1066"/>
                <a:gd name="T33" fmla="*/ 626 h 681"/>
                <a:gd name="T34" fmla="*/ 604 w 1066"/>
                <a:gd name="T35" fmla="*/ 281 h 681"/>
                <a:gd name="T36" fmla="*/ 783 w 1066"/>
                <a:gd name="T37" fmla="*/ 634 h 681"/>
                <a:gd name="T38" fmla="*/ 772 w 1066"/>
                <a:gd name="T39" fmla="*/ 370 h 681"/>
                <a:gd name="T40" fmla="*/ 1035 w 1066"/>
                <a:gd name="T41" fmla="*/ 430 h 681"/>
                <a:gd name="T42" fmla="*/ 801 w 1066"/>
                <a:gd name="T43" fmla="*/ 202 h 681"/>
                <a:gd name="T44" fmla="*/ 410 w 1066"/>
                <a:gd name="T45" fmla="*/ 499 h 681"/>
                <a:gd name="T46" fmla="*/ 350 w 1066"/>
                <a:gd name="T47" fmla="*/ 186 h 681"/>
                <a:gd name="T48" fmla="*/ 264 w 1066"/>
                <a:gd name="T49" fmla="*/ 362 h 681"/>
                <a:gd name="T50" fmla="*/ 341 w 1066"/>
                <a:gd name="T51" fmla="*/ 182 h 681"/>
                <a:gd name="T52" fmla="*/ 762 w 1066"/>
                <a:gd name="T53" fmla="*/ 354 h 681"/>
                <a:gd name="T54" fmla="*/ 656 w 1066"/>
                <a:gd name="T55" fmla="*/ 174 h 681"/>
                <a:gd name="T56" fmla="*/ 772 w 1066"/>
                <a:gd name="T57" fmla="*/ 354 h 681"/>
                <a:gd name="T58" fmla="*/ 793 w 1066"/>
                <a:gd name="T59" fmla="*/ 196 h 681"/>
                <a:gd name="T60" fmla="*/ 608 w 1066"/>
                <a:gd name="T61" fmla="*/ 255 h 681"/>
                <a:gd name="T62" fmla="*/ 649 w 1066"/>
                <a:gd name="T63" fmla="*/ 166 h 681"/>
                <a:gd name="T64" fmla="*/ 427 w 1066"/>
                <a:gd name="T65" fmla="*/ 493 h 681"/>
                <a:gd name="T66" fmla="*/ 601 w 1066"/>
                <a:gd name="T67" fmla="*/ 267 h 681"/>
                <a:gd name="T68" fmla="*/ 418 w 1066"/>
                <a:gd name="T69" fmla="*/ 491 h 681"/>
                <a:gd name="T70" fmla="*/ 529 w 1066"/>
                <a:gd name="T71" fmla="*/ 50 h 681"/>
                <a:gd name="T72" fmla="*/ 1032 w 1066"/>
                <a:gd name="T73" fmla="*/ 416 h 681"/>
                <a:gd name="T74" fmla="*/ 837 w 1066"/>
                <a:gd name="T75" fmla="*/ 28 h 681"/>
                <a:gd name="T76" fmla="*/ 1032 w 1066"/>
                <a:gd name="T77" fmla="*/ 416 h 681"/>
                <a:gd name="T78" fmla="*/ 664 w 1066"/>
                <a:gd name="T79" fmla="*/ 162 h 681"/>
                <a:gd name="T80" fmla="*/ 793 w 1066"/>
                <a:gd name="T81" fmla="*/ 186 h 681"/>
                <a:gd name="T82" fmla="*/ 545 w 1066"/>
                <a:gd name="T83" fmla="*/ 42 h 681"/>
                <a:gd name="T84" fmla="*/ 654 w 1066"/>
                <a:gd name="T85" fmla="*/ 158 h 681"/>
                <a:gd name="T86" fmla="*/ 833 w 1066"/>
                <a:gd name="T87" fmla="*/ 8 h 681"/>
                <a:gd name="T88" fmla="*/ 535 w 1066"/>
                <a:gd name="T89" fmla="*/ 22 h 681"/>
                <a:gd name="T90" fmla="*/ 354 w 1066"/>
                <a:gd name="T91" fmla="*/ 162 h 681"/>
                <a:gd name="T92" fmla="*/ 348 w 1066"/>
                <a:gd name="T93" fmla="*/ 168 h 681"/>
                <a:gd name="T94" fmla="*/ 89 w 1066"/>
                <a:gd name="T95" fmla="*/ 305 h 681"/>
                <a:gd name="T96" fmla="*/ 0 w 1066"/>
                <a:gd name="T97" fmla="*/ 517 h 681"/>
                <a:gd name="T98" fmla="*/ 606 w 1066"/>
                <a:gd name="T99" fmla="*/ 639 h 681"/>
                <a:gd name="T100" fmla="*/ 612 w 1066"/>
                <a:gd name="T101" fmla="*/ 639 h 681"/>
                <a:gd name="T102" fmla="*/ 793 w 1066"/>
                <a:gd name="T103" fmla="*/ 681 h 681"/>
                <a:gd name="T104" fmla="*/ 1051 w 1066"/>
                <a:gd name="T105" fmla="*/ 445 h 681"/>
                <a:gd name="T106" fmla="*/ 1055 w 1066"/>
                <a:gd name="T107" fmla="*/ 438 h 681"/>
                <a:gd name="T108" fmla="*/ 841 w 1066"/>
                <a:gd name="T109" fmla="*/ 12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66" h="681">
                  <a:moveTo>
                    <a:pt x="516" y="582"/>
                  </a:moveTo>
                  <a:lnTo>
                    <a:pt x="418" y="529"/>
                  </a:lnTo>
                  <a:lnTo>
                    <a:pt x="420" y="519"/>
                  </a:lnTo>
                  <a:lnTo>
                    <a:pt x="516" y="582"/>
                  </a:lnTo>
                  <a:close/>
                  <a:moveTo>
                    <a:pt x="416" y="529"/>
                  </a:moveTo>
                  <a:lnTo>
                    <a:pt x="393" y="517"/>
                  </a:lnTo>
                  <a:lnTo>
                    <a:pt x="412" y="517"/>
                  </a:lnTo>
                  <a:lnTo>
                    <a:pt x="416" y="529"/>
                  </a:lnTo>
                  <a:close/>
                  <a:moveTo>
                    <a:pt x="375" y="509"/>
                  </a:moveTo>
                  <a:lnTo>
                    <a:pt x="300" y="469"/>
                  </a:lnTo>
                  <a:lnTo>
                    <a:pt x="393" y="509"/>
                  </a:lnTo>
                  <a:lnTo>
                    <a:pt x="375" y="509"/>
                  </a:lnTo>
                  <a:close/>
                  <a:moveTo>
                    <a:pt x="29" y="509"/>
                  </a:moveTo>
                  <a:lnTo>
                    <a:pt x="204" y="430"/>
                  </a:lnTo>
                  <a:lnTo>
                    <a:pt x="356" y="509"/>
                  </a:lnTo>
                  <a:lnTo>
                    <a:pt x="29" y="509"/>
                  </a:lnTo>
                  <a:close/>
                  <a:moveTo>
                    <a:pt x="793" y="649"/>
                  </a:moveTo>
                  <a:lnTo>
                    <a:pt x="781" y="372"/>
                  </a:lnTo>
                  <a:lnTo>
                    <a:pt x="1041" y="443"/>
                  </a:lnTo>
                  <a:lnTo>
                    <a:pt x="793" y="649"/>
                  </a:lnTo>
                  <a:close/>
                  <a:moveTo>
                    <a:pt x="397" y="499"/>
                  </a:moveTo>
                  <a:lnTo>
                    <a:pt x="208" y="420"/>
                  </a:lnTo>
                  <a:lnTo>
                    <a:pt x="119" y="323"/>
                  </a:lnTo>
                  <a:lnTo>
                    <a:pt x="264" y="370"/>
                  </a:lnTo>
                  <a:lnTo>
                    <a:pt x="397" y="499"/>
                  </a:lnTo>
                  <a:close/>
                  <a:moveTo>
                    <a:pt x="19" y="503"/>
                  </a:moveTo>
                  <a:lnTo>
                    <a:pt x="106" y="323"/>
                  </a:lnTo>
                  <a:lnTo>
                    <a:pt x="198" y="424"/>
                  </a:lnTo>
                  <a:lnTo>
                    <a:pt x="19" y="503"/>
                  </a:lnTo>
                  <a:close/>
                  <a:moveTo>
                    <a:pt x="781" y="653"/>
                  </a:moveTo>
                  <a:lnTo>
                    <a:pt x="612" y="630"/>
                  </a:lnTo>
                  <a:lnTo>
                    <a:pt x="612" y="289"/>
                  </a:lnTo>
                  <a:lnTo>
                    <a:pt x="781" y="653"/>
                  </a:lnTo>
                  <a:close/>
                  <a:moveTo>
                    <a:pt x="604" y="626"/>
                  </a:moveTo>
                  <a:lnTo>
                    <a:pt x="425" y="511"/>
                  </a:lnTo>
                  <a:lnTo>
                    <a:pt x="604" y="281"/>
                  </a:lnTo>
                  <a:lnTo>
                    <a:pt x="604" y="626"/>
                  </a:lnTo>
                  <a:close/>
                  <a:moveTo>
                    <a:pt x="783" y="634"/>
                  </a:moveTo>
                  <a:lnTo>
                    <a:pt x="618" y="279"/>
                  </a:lnTo>
                  <a:lnTo>
                    <a:pt x="772" y="370"/>
                  </a:lnTo>
                  <a:lnTo>
                    <a:pt x="783" y="634"/>
                  </a:lnTo>
                  <a:close/>
                  <a:moveTo>
                    <a:pt x="1035" y="430"/>
                  </a:moveTo>
                  <a:lnTo>
                    <a:pt x="781" y="364"/>
                  </a:lnTo>
                  <a:lnTo>
                    <a:pt x="801" y="202"/>
                  </a:lnTo>
                  <a:lnTo>
                    <a:pt x="1035" y="430"/>
                  </a:lnTo>
                  <a:close/>
                  <a:moveTo>
                    <a:pt x="410" y="499"/>
                  </a:moveTo>
                  <a:lnTo>
                    <a:pt x="273" y="366"/>
                  </a:lnTo>
                  <a:lnTo>
                    <a:pt x="350" y="186"/>
                  </a:lnTo>
                  <a:lnTo>
                    <a:pt x="410" y="499"/>
                  </a:lnTo>
                  <a:close/>
                  <a:moveTo>
                    <a:pt x="264" y="362"/>
                  </a:moveTo>
                  <a:lnTo>
                    <a:pt x="116" y="313"/>
                  </a:lnTo>
                  <a:lnTo>
                    <a:pt x="341" y="182"/>
                  </a:lnTo>
                  <a:lnTo>
                    <a:pt x="264" y="362"/>
                  </a:lnTo>
                  <a:close/>
                  <a:moveTo>
                    <a:pt x="762" y="354"/>
                  </a:moveTo>
                  <a:lnTo>
                    <a:pt x="614" y="265"/>
                  </a:lnTo>
                  <a:lnTo>
                    <a:pt x="656" y="174"/>
                  </a:lnTo>
                  <a:lnTo>
                    <a:pt x="762" y="354"/>
                  </a:lnTo>
                  <a:close/>
                  <a:moveTo>
                    <a:pt x="772" y="354"/>
                  </a:moveTo>
                  <a:lnTo>
                    <a:pt x="664" y="172"/>
                  </a:lnTo>
                  <a:lnTo>
                    <a:pt x="793" y="196"/>
                  </a:lnTo>
                  <a:lnTo>
                    <a:pt x="772" y="354"/>
                  </a:lnTo>
                  <a:close/>
                  <a:moveTo>
                    <a:pt x="608" y="255"/>
                  </a:moveTo>
                  <a:lnTo>
                    <a:pt x="545" y="57"/>
                  </a:lnTo>
                  <a:lnTo>
                    <a:pt x="649" y="166"/>
                  </a:lnTo>
                  <a:lnTo>
                    <a:pt x="608" y="255"/>
                  </a:lnTo>
                  <a:close/>
                  <a:moveTo>
                    <a:pt x="427" y="493"/>
                  </a:moveTo>
                  <a:lnTo>
                    <a:pt x="537" y="57"/>
                  </a:lnTo>
                  <a:lnTo>
                    <a:pt x="601" y="267"/>
                  </a:lnTo>
                  <a:lnTo>
                    <a:pt x="427" y="493"/>
                  </a:lnTo>
                  <a:close/>
                  <a:moveTo>
                    <a:pt x="418" y="491"/>
                  </a:moveTo>
                  <a:lnTo>
                    <a:pt x="356" y="172"/>
                  </a:lnTo>
                  <a:lnTo>
                    <a:pt x="529" y="50"/>
                  </a:lnTo>
                  <a:lnTo>
                    <a:pt x="418" y="491"/>
                  </a:lnTo>
                  <a:close/>
                  <a:moveTo>
                    <a:pt x="1032" y="416"/>
                  </a:moveTo>
                  <a:lnTo>
                    <a:pt x="803" y="190"/>
                  </a:lnTo>
                  <a:lnTo>
                    <a:pt x="837" y="28"/>
                  </a:lnTo>
                  <a:lnTo>
                    <a:pt x="928" y="214"/>
                  </a:lnTo>
                  <a:lnTo>
                    <a:pt x="1032" y="416"/>
                  </a:lnTo>
                  <a:close/>
                  <a:moveTo>
                    <a:pt x="793" y="186"/>
                  </a:moveTo>
                  <a:lnTo>
                    <a:pt x="664" y="162"/>
                  </a:lnTo>
                  <a:lnTo>
                    <a:pt x="828" y="24"/>
                  </a:lnTo>
                  <a:lnTo>
                    <a:pt x="793" y="186"/>
                  </a:lnTo>
                  <a:close/>
                  <a:moveTo>
                    <a:pt x="654" y="158"/>
                  </a:moveTo>
                  <a:lnTo>
                    <a:pt x="545" y="42"/>
                  </a:lnTo>
                  <a:lnTo>
                    <a:pt x="820" y="18"/>
                  </a:lnTo>
                  <a:lnTo>
                    <a:pt x="654" y="158"/>
                  </a:lnTo>
                  <a:close/>
                  <a:moveTo>
                    <a:pt x="843" y="0"/>
                  </a:moveTo>
                  <a:lnTo>
                    <a:pt x="833" y="8"/>
                  </a:lnTo>
                  <a:lnTo>
                    <a:pt x="539" y="34"/>
                  </a:lnTo>
                  <a:lnTo>
                    <a:pt x="535" y="22"/>
                  </a:lnTo>
                  <a:lnTo>
                    <a:pt x="531" y="36"/>
                  </a:lnTo>
                  <a:lnTo>
                    <a:pt x="354" y="162"/>
                  </a:lnTo>
                  <a:lnTo>
                    <a:pt x="354" y="156"/>
                  </a:lnTo>
                  <a:lnTo>
                    <a:pt x="348" y="168"/>
                  </a:lnTo>
                  <a:lnTo>
                    <a:pt x="104" y="309"/>
                  </a:lnTo>
                  <a:lnTo>
                    <a:pt x="89" y="305"/>
                  </a:lnTo>
                  <a:lnTo>
                    <a:pt x="100" y="315"/>
                  </a:lnTo>
                  <a:lnTo>
                    <a:pt x="0" y="517"/>
                  </a:lnTo>
                  <a:lnTo>
                    <a:pt x="373" y="517"/>
                  </a:lnTo>
                  <a:lnTo>
                    <a:pt x="606" y="639"/>
                  </a:lnTo>
                  <a:lnTo>
                    <a:pt x="612" y="643"/>
                  </a:lnTo>
                  <a:lnTo>
                    <a:pt x="612" y="639"/>
                  </a:lnTo>
                  <a:lnTo>
                    <a:pt x="785" y="663"/>
                  </a:lnTo>
                  <a:lnTo>
                    <a:pt x="793" y="681"/>
                  </a:lnTo>
                  <a:lnTo>
                    <a:pt x="793" y="661"/>
                  </a:lnTo>
                  <a:lnTo>
                    <a:pt x="1051" y="445"/>
                  </a:lnTo>
                  <a:lnTo>
                    <a:pt x="1066" y="449"/>
                  </a:lnTo>
                  <a:lnTo>
                    <a:pt x="1055" y="438"/>
                  </a:lnTo>
                  <a:lnTo>
                    <a:pt x="937" y="210"/>
                  </a:lnTo>
                  <a:lnTo>
                    <a:pt x="841" y="12"/>
                  </a:lnTo>
                  <a:lnTo>
                    <a:pt x="843" y="0"/>
                  </a:lnTo>
                  <a:close/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7" name="Freeform 292"/>
            <p:cNvSpPr>
              <a:spLocks noEditPoints="1"/>
            </p:cNvSpPr>
            <p:nvPr/>
          </p:nvSpPr>
          <p:spPr bwMode="auto">
            <a:xfrm>
              <a:off x="9405938" y="3765551"/>
              <a:ext cx="1692275" cy="1081088"/>
            </a:xfrm>
            <a:custGeom>
              <a:avLst/>
              <a:gdLst>
                <a:gd name="T0" fmla="*/ 418 w 1066"/>
                <a:gd name="T1" fmla="*/ 529 h 681"/>
                <a:gd name="T2" fmla="*/ 516 w 1066"/>
                <a:gd name="T3" fmla="*/ 582 h 681"/>
                <a:gd name="T4" fmla="*/ 393 w 1066"/>
                <a:gd name="T5" fmla="*/ 517 h 681"/>
                <a:gd name="T6" fmla="*/ 416 w 1066"/>
                <a:gd name="T7" fmla="*/ 529 h 681"/>
                <a:gd name="T8" fmla="*/ 300 w 1066"/>
                <a:gd name="T9" fmla="*/ 469 h 681"/>
                <a:gd name="T10" fmla="*/ 375 w 1066"/>
                <a:gd name="T11" fmla="*/ 509 h 681"/>
                <a:gd name="T12" fmla="*/ 204 w 1066"/>
                <a:gd name="T13" fmla="*/ 430 h 681"/>
                <a:gd name="T14" fmla="*/ 29 w 1066"/>
                <a:gd name="T15" fmla="*/ 509 h 681"/>
                <a:gd name="T16" fmla="*/ 781 w 1066"/>
                <a:gd name="T17" fmla="*/ 372 h 681"/>
                <a:gd name="T18" fmla="*/ 793 w 1066"/>
                <a:gd name="T19" fmla="*/ 649 h 681"/>
                <a:gd name="T20" fmla="*/ 208 w 1066"/>
                <a:gd name="T21" fmla="*/ 420 h 681"/>
                <a:gd name="T22" fmla="*/ 264 w 1066"/>
                <a:gd name="T23" fmla="*/ 370 h 681"/>
                <a:gd name="T24" fmla="*/ 19 w 1066"/>
                <a:gd name="T25" fmla="*/ 503 h 681"/>
                <a:gd name="T26" fmla="*/ 198 w 1066"/>
                <a:gd name="T27" fmla="*/ 424 h 681"/>
                <a:gd name="T28" fmla="*/ 781 w 1066"/>
                <a:gd name="T29" fmla="*/ 653 h 681"/>
                <a:gd name="T30" fmla="*/ 612 w 1066"/>
                <a:gd name="T31" fmla="*/ 289 h 681"/>
                <a:gd name="T32" fmla="*/ 604 w 1066"/>
                <a:gd name="T33" fmla="*/ 626 h 681"/>
                <a:gd name="T34" fmla="*/ 604 w 1066"/>
                <a:gd name="T35" fmla="*/ 281 h 681"/>
                <a:gd name="T36" fmla="*/ 783 w 1066"/>
                <a:gd name="T37" fmla="*/ 634 h 681"/>
                <a:gd name="T38" fmla="*/ 772 w 1066"/>
                <a:gd name="T39" fmla="*/ 370 h 681"/>
                <a:gd name="T40" fmla="*/ 1035 w 1066"/>
                <a:gd name="T41" fmla="*/ 430 h 681"/>
                <a:gd name="T42" fmla="*/ 801 w 1066"/>
                <a:gd name="T43" fmla="*/ 202 h 681"/>
                <a:gd name="T44" fmla="*/ 410 w 1066"/>
                <a:gd name="T45" fmla="*/ 499 h 681"/>
                <a:gd name="T46" fmla="*/ 350 w 1066"/>
                <a:gd name="T47" fmla="*/ 186 h 681"/>
                <a:gd name="T48" fmla="*/ 264 w 1066"/>
                <a:gd name="T49" fmla="*/ 362 h 681"/>
                <a:gd name="T50" fmla="*/ 341 w 1066"/>
                <a:gd name="T51" fmla="*/ 182 h 681"/>
                <a:gd name="T52" fmla="*/ 762 w 1066"/>
                <a:gd name="T53" fmla="*/ 354 h 681"/>
                <a:gd name="T54" fmla="*/ 656 w 1066"/>
                <a:gd name="T55" fmla="*/ 174 h 681"/>
                <a:gd name="T56" fmla="*/ 772 w 1066"/>
                <a:gd name="T57" fmla="*/ 354 h 681"/>
                <a:gd name="T58" fmla="*/ 793 w 1066"/>
                <a:gd name="T59" fmla="*/ 196 h 681"/>
                <a:gd name="T60" fmla="*/ 608 w 1066"/>
                <a:gd name="T61" fmla="*/ 255 h 681"/>
                <a:gd name="T62" fmla="*/ 649 w 1066"/>
                <a:gd name="T63" fmla="*/ 166 h 681"/>
                <a:gd name="T64" fmla="*/ 427 w 1066"/>
                <a:gd name="T65" fmla="*/ 493 h 681"/>
                <a:gd name="T66" fmla="*/ 601 w 1066"/>
                <a:gd name="T67" fmla="*/ 267 h 681"/>
                <a:gd name="T68" fmla="*/ 418 w 1066"/>
                <a:gd name="T69" fmla="*/ 491 h 681"/>
                <a:gd name="T70" fmla="*/ 529 w 1066"/>
                <a:gd name="T71" fmla="*/ 50 h 681"/>
                <a:gd name="T72" fmla="*/ 1032 w 1066"/>
                <a:gd name="T73" fmla="*/ 416 h 681"/>
                <a:gd name="T74" fmla="*/ 837 w 1066"/>
                <a:gd name="T75" fmla="*/ 28 h 681"/>
                <a:gd name="T76" fmla="*/ 1032 w 1066"/>
                <a:gd name="T77" fmla="*/ 416 h 681"/>
                <a:gd name="T78" fmla="*/ 664 w 1066"/>
                <a:gd name="T79" fmla="*/ 162 h 681"/>
                <a:gd name="T80" fmla="*/ 793 w 1066"/>
                <a:gd name="T81" fmla="*/ 186 h 681"/>
                <a:gd name="T82" fmla="*/ 545 w 1066"/>
                <a:gd name="T83" fmla="*/ 42 h 681"/>
                <a:gd name="T84" fmla="*/ 654 w 1066"/>
                <a:gd name="T85" fmla="*/ 158 h 681"/>
                <a:gd name="T86" fmla="*/ 833 w 1066"/>
                <a:gd name="T87" fmla="*/ 8 h 681"/>
                <a:gd name="T88" fmla="*/ 535 w 1066"/>
                <a:gd name="T89" fmla="*/ 22 h 681"/>
                <a:gd name="T90" fmla="*/ 354 w 1066"/>
                <a:gd name="T91" fmla="*/ 162 h 681"/>
                <a:gd name="T92" fmla="*/ 348 w 1066"/>
                <a:gd name="T93" fmla="*/ 168 h 681"/>
                <a:gd name="T94" fmla="*/ 89 w 1066"/>
                <a:gd name="T95" fmla="*/ 305 h 681"/>
                <a:gd name="T96" fmla="*/ 0 w 1066"/>
                <a:gd name="T97" fmla="*/ 517 h 681"/>
                <a:gd name="T98" fmla="*/ 606 w 1066"/>
                <a:gd name="T99" fmla="*/ 639 h 681"/>
                <a:gd name="T100" fmla="*/ 612 w 1066"/>
                <a:gd name="T101" fmla="*/ 639 h 681"/>
                <a:gd name="T102" fmla="*/ 793 w 1066"/>
                <a:gd name="T103" fmla="*/ 681 h 681"/>
                <a:gd name="T104" fmla="*/ 1051 w 1066"/>
                <a:gd name="T105" fmla="*/ 445 h 681"/>
                <a:gd name="T106" fmla="*/ 1055 w 1066"/>
                <a:gd name="T107" fmla="*/ 438 h 681"/>
                <a:gd name="T108" fmla="*/ 841 w 1066"/>
                <a:gd name="T109" fmla="*/ 12 h 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66" h="681">
                  <a:moveTo>
                    <a:pt x="516" y="582"/>
                  </a:moveTo>
                  <a:lnTo>
                    <a:pt x="418" y="529"/>
                  </a:lnTo>
                  <a:lnTo>
                    <a:pt x="420" y="519"/>
                  </a:lnTo>
                  <a:lnTo>
                    <a:pt x="516" y="582"/>
                  </a:lnTo>
                  <a:moveTo>
                    <a:pt x="416" y="529"/>
                  </a:moveTo>
                  <a:lnTo>
                    <a:pt x="393" y="517"/>
                  </a:lnTo>
                  <a:lnTo>
                    <a:pt x="412" y="517"/>
                  </a:lnTo>
                  <a:lnTo>
                    <a:pt x="416" y="529"/>
                  </a:lnTo>
                  <a:moveTo>
                    <a:pt x="375" y="509"/>
                  </a:moveTo>
                  <a:lnTo>
                    <a:pt x="300" y="469"/>
                  </a:lnTo>
                  <a:lnTo>
                    <a:pt x="393" y="509"/>
                  </a:lnTo>
                  <a:lnTo>
                    <a:pt x="375" y="509"/>
                  </a:lnTo>
                  <a:moveTo>
                    <a:pt x="29" y="509"/>
                  </a:moveTo>
                  <a:lnTo>
                    <a:pt x="204" y="430"/>
                  </a:lnTo>
                  <a:lnTo>
                    <a:pt x="356" y="509"/>
                  </a:lnTo>
                  <a:lnTo>
                    <a:pt x="29" y="509"/>
                  </a:lnTo>
                  <a:moveTo>
                    <a:pt x="793" y="649"/>
                  </a:moveTo>
                  <a:lnTo>
                    <a:pt x="781" y="372"/>
                  </a:lnTo>
                  <a:lnTo>
                    <a:pt x="1041" y="443"/>
                  </a:lnTo>
                  <a:lnTo>
                    <a:pt x="793" y="649"/>
                  </a:lnTo>
                  <a:moveTo>
                    <a:pt x="397" y="499"/>
                  </a:moveTo>
                  <a:lnTo>
                    <a:pt x="208" y="420"/>
                  </a:lnTo>
                  <a:lnTo>
                    <a:pt x="119" y="323"/>
                  </a:lnTo>
                  <a:lnTo>
                    <a:pt x="264" y="370"/>
                  </a:lnTo>
                  <a:lnTo>
                    <a:pt x="397" y="499"/>
                  </a:lnTo>
                  <a:moveTo>
                    <a:pt x="19" y="503"/>
                  </a:moveTo>
                  <a:lnTo>
                    <a:pt x="106" y="323"/>
                  </a:lnTo>
                  <a:lnTo>
                    <a:pt x="198" y="424"/>
                  </a:lnTo>
                  <a:lnTo>
                    <a:pt x="19" y="503"/>
                  </a:lnTo>
                  <a:moveTo>
                    <a:pt x="781" y="653"/>
                  </a:moveTo>
                  <a:lnTo>
                    <a:pt x="612" y="630"/>
                  </a:lnTo>
                  <a:lnTo>
                    <a:pt x="612" y="289"/>
                  </a:lnTo>
                  <a:lnTo>
                    <a:pt x="781" y="653"/>
                  </a:lnTo>
                  <a:moveTo>
                    <a:pt x="604" y="626"/>
                  </a:moveTo>
                  <a:lnTo>
                    <a:pt x="425" y="511"/>
                  </a:lnTo>
                  <a:lnTo>
                    <a:pt x="604" y="281"/>
                  </a:lnTo>
                  <a:lnTo>
                    <a:pt x="604" y="626"/>
                  </a:lnTo>
                  <a:moveTo>
                    <a:pt x="783" y="634"/>
                  </a:moveTo>
                  <a:lnTo>
                    <a:pt x="618" y="279"/>
                  </a:lnTo>
                  <a:lnTo>
                    <a:pt x="772" y="370"/>
                  </a:lnTo>
                  <a:lnTo>
                    <a:pt x="783" y="634"/>
                  </a:lnTo>
                  <a:moveTo>
                    <a:pt x="1035" y="430"/>
                  </a:moveTo>
                  <a:lnTo>
                    <a:pt x="781" y="364"/>
                  </a:lnTo>
                  <a:lnTo>
                    <a:pt x="801" y="202"/>
                  </a:lnTo>
                  <a:lnTo>
                    <a:pt x="1035" y="430"/>
                  </a:lnTo>
                  <a:moveTo>
                    <a:pt x="410" y="499"/>
                  </a:moveTo>
                  <a:lnTo>
                    <a:pt x="273" y="366"/>
                  </a:lnTo>
                  <a:lnTo>
                    <a:pt x="350" y="186"/>
                  </a:lnTo>
                  <a:lnTo>
                    <a:pt x="410" y="499"/>
                  </a:lnTo>
                  <a:moveTo>
                    <a:pt x="264" y="362"/>
                  </a:moveTo>
                  <a:lnTo>
                    <a:pt x="116" y="313"/>
                  </a:lnTo>
                  <a:lnTo>
                    <a:pt x="341" y="182"/>
                  </a:lnTo>
                  <a:lnTo>
                    <a:pt x="264" y="362"/>
                  </a:lnTo>
                  <a:moveTo>
                    <a:pt x="762" y="354"/>
                  </a:moveTo>
                  <a:lnTo>
                    <a:pt x="614" y="265"/>
                  </a:lnTo>
                  <a:lnTo>
                    <a:pt x="656" y="174"/>
                  </a:lnTo>
                  <a:lnTo>
                    <a:pt x="762" y="354"/>
                  </a:lnTo>
                  <a:moveTo>
                    <a:pt x="772" y="354"/>
                  </a:moveTo>
                  <a:lnTo>
                    <a:pt x="664" y="172"/>
                  </a:lnTo>
                  <a:lnTo>
                    <a:pt x="793" y="196"/>
                  </a:lnTo>
                  <a:lnTo>
                    <a:pt x="772" y="354"/>
                  </a:lnTo>
                  <a:moveTo>
                    <a:pt x="608" y="255"/>
                  </a:moveTo>
                  <a:lnTo>
                    <a:pt x="545" y="57"/>
                  </a:lnTo>
                  <a:lnTo>
                    <a:pt x="649" y="166"/>
                  </a:lnTo>
                  <a:lnTo>
                    <a:pt x="608" y="255"/>
                  </a:lnTo>
                  <a:moveTo>
                    <a:pt x="427" y="493"/>
                  </a:moveTo>
                  <a:lnTo>
                    <a:pt x="537" y="57"/>
                  </a:lnTo>
                  <a:lnTo>
                    <a:pt x="601" y="267"/>
                  </a:lnTo>
                  <a:lnTo>
                    <a:pt x="427" y="493"/>
                  </a:lnTo>
                  <a:moveTo>
                    <a:pt x="418" y="491"/>
                  </a:moveTo>
                  <a:lnTo>
                    <a:pt x="356" y="172"/>
                  </a:lnTo>
                  <a:lnTo>
                    <a:pt x="529" y="50"/>
                  </a:lnTo>
                  <a:lnTo>
                    <a:pt x="418" y="491"/>
                  </a:lnTo>
                  <a:moveTo>
                    <a:pt x="1032" y="416"/>
                  </a:moveTo>
                  <a:lnTo>
                    <a:pt x="803" y="190"/>
                  </a:lnTo>
                  <a:lnTo>
                    <a:pt x="837" y="28"/>
                  </a:lnTo>
                  <a:lnTo>
                    <a:pt x="928" y="214"/>
                  </a:lnTo>
                  <a:lnTo>
                    <a:pt x="1032" y="416"/>
                  </a:lnTo>
                  <a:moveTo>
                    <a:pt x="793" y="186"/>
                  </a:moveTo>
                  <a:lnTo>
                    <a:pt x="664" y="162"/>
                  </a:lnTo>
                  <a:lnTo>
                    <a:pt x="828" y="24"/>
                  </a:lnTo>
                  <a:lnTo>
                    <a:pt x="793" y="186"/>
                  </a:lnTo>
                  <a:moveTo>
                    <a:pt x="654" y="158"/>
                  </a:moveTo>
                  <a:lnTo>
                    <a:pt x="545" y="42"/>
                  </a:lnTo>
                  <a:lnTo>
                    <a:pt x="820" y="18"/>
                  </a:lnTo>
                  <a:lnTo>
                    <a:pt x="654" y="158"/>
                  </a:lnTo>
                  <a:moveTo>
                    <a:pt x="843" y="0"/>
                  </a:moveTo>
                  <a:lnTo>
                    <a:pt x="833" y="8"/>
                  </a:lnTo>
                  <a:lnTo>
                    <a:pt x="539" y="34"/>
                  </a:lnTo>
                  <a:lnTo>
                    <a:pt x="535" y="22"/>
                  </a:lnTo>
                  <a:lnTo>
                    <a:pt x="531" y="36"/>
                  </a:lnTo>
                  <a:lnTo>
                    <a:pt x="354" y="162"/>
                  </a:lnTo>
                  <a:lnTo>
                    <a:pt x="354" y="156"/>
                  </a:lnTo>
                  <a:lnTo>
                    <a:pt x="348" y="168"/>
                  </a:lnTo>
                  <a:lnTo>
                    <a:pt x="104" y="309"/>
                  </a:lnTo>
                  <a:lnTo>
                    <a:pt x="89" y="305"/>
                  </a:lnTo>
                  <a:lnTo>
                    <a:pt x="100" y="315"/>
                  </a:lnTo>
                  <a:lnTo>
                    <a:pt x="0" y="517"/>
                  </a:lnTo>
                  <a:lnTo>
                    <a:pt x="373" y="517"/>
                  </a:lnTo>
                  <a:lnTo>
                    <a:pt x="606" y="639"/>
                  </a:lnTo>
                  <a:lnTo>
                    <a:pt x="612" y="643"/>
                  </a:lnTo>
                  <a:lnTo>
                    <a:pt x="612" y="639"/>
                  </a:lnTo>
                  <a:lnTo>
                    <a:pt x="785" y="663"/>
                  </a:lnTo>
                  <a:lnTo>
                    <a:pt x="793" y="681"/>
                  </a:lnTo>
                  <a:lnTo>
                    <a:pt x="793" y="661"/>
                  </a:lnTo>
                  <a:lnTo>
                    <a:pt x="1051" y="445"/>
                  </a:lnTo>
                  <a:lnTo>
                    <a:pt x="1066" y="449"/>
                  </a:lnTo>
                  <a:lnTo>
                    <a:pt x="1055" y="438"/>
                  </a:lnTo>
                  <a:lnTo>
                    <a:pt x="937" y="210"/>
                  </a:lnTo>
                  <a:lnTo>
                    <a:pt x="841" y="12"/>
                  </a:lnTo>
                  <a:lnTo>
                    <a:pt x="843" y="0"/>
                  </a:lnTo>
                </a:path>
              </a:pathLst>
            </a:cu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8" name="Oval 293"/>
            <p:cNvSpPr>
              <a:spLocks noChangeArrowheads="1"/>
            </p:cNvSpPr>
            <p:nvPr/>
          </p:nvSpPr>
          <p:spPr bwMode="auto">
            <a:xfrm>
              <a:off x="1104901" y="1166813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9" name="Oval 294"/>
            <p:cNvSpPr>
              <a:spLocks noChangeArrowheads="1"/>
            </p:cNvSpPr>
            <p:nvPr/>
          </p:nvSpPr>
          <p:spPr bwMode="auto">
            <a:xfrm>
              <a:off x="1309688" y="1214438"/>
              <a:ext cx="46038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0" name="Oval 295"/>
            <p:cNvSpPr>
              <a:spLocks noChangeArrowheads="1"/>
            </p:cNvSpPr>
            <p:nvPr/>
          </p:nvSpPr>
          <p:spPr bwMode="auto">
            <a:xfrm>
              <a:off x="1514476" y="1452563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1" name="Oval 296"/>
            <p:cNvSpPr>
              <a:spLocks noChangeArrowheads="1"/>
            </p:cNvSpPr>
            <p:nvPr/>
          </p:nvSpPr>
          <p:spPr bwMode="auto">
            <a:xfrm>
              <a:off x="1933576" y="1538288"/>
              <a:ext cx="49213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2" name="Oval 297"/>
            <p:cNvSpPr>
              <a:spLocks noChangeArrowheads="1"/>
            </p:cNvSpPr>
            <p:nvPr/>
          </p:nvSpPr>
          <p:spPr bwMode="auto">
            <a:xfrm>
              <a:off x="1747838" y="1285876"/>
              <a:ext cx="50800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3" name="Oval 298"/>
            <p:cNvSpPr>
              <a:spLocks noChangeArrowheads="1"/>
            </p:cNvSpPr>
            <p:nvPr/>
          </p:nvSpPr>
          <p:spPr bwMode="auto">
            <a:xfrm>
              <a:off x="2036763" y="1214438"/>
              <a:ext cx="46038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4" name="Oval 299"/>
            <p:cNvSpPr>
              <a:spLocks noChangeArrowheads="1"/>
            </p:cNvSpPr>
            <p:nvPr/>
          </p:nvSpPr>
          <p:spPr bwMode="auto">
            <a:xfrm>
              <a:off x="1701801" y="1041401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5" name="Oval 300"/>
            <p:cNvSpPr>
              <a:spLocks noChangeArrowheads="1"/>
            </p:cNvSpPr>
            <p:nvPr/>
          </p:nvSpPr>
          <p:spPr bwMode="auto">
            <a:xfrm>
              <a:off x="1622426" y="849313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6" name="Oval 301"/>
            <p:cNvSpPr>
              <a:spLocks noChangeArrowheads="1"/>
            </p:cNvSpPr>
            <p:nvPr/>
          </p:nvSpPr>
          <p:spPr bwMode="auto">
            <a:xfrm>
              <a:off x="1725613" y="682626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7" name="Oval 302"/>
            <p:cNvSpPr>
              <a:spLocks noChangeArrowheads="1"/>
            </p:cNvSpPr>
            <p:nvPr/>
          </p:nvSpPr>
          <p:spPr bwMode="auto">
            <a:xfrm>
              <a:off x="2273301" y="971551"/>
              <a:ext cx="50800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8" name="Oval 303"/>
            <p:cNvSpPr>
              <a:spLocks noChangeArrowheads="1"/>
            </p:cNvSpPr>
            <p:nvPr/>
          </p:nvSpPr>
          <p:spPr bwMode="auto">
            <a:xfrm>
              <a:off x="2409826" y="1260476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9" name="Oval 304"/>
            <p:cNvSpPr>
              <a:spLocks noChangeArrowheads="1"/>
            </p:cNvSpPr>
            <p:nvPr/>
          </p:nvSpPr>
          <p:spPr bwMode="auto">
            <a:xfrm>
              <a:off x="2611438" y="1144588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30" name="Oval 305"/>
            <p:cNvSpPr>
              <a:spLocks noChangeArrowheads="1"/>
            </p:cNvSpPr>
            <p:nvPr/>
          </p:nvSpPr>
          <p:spPr bwMode="auto">
            <a:xfrm>
              <a:off x="2644776" y="1390651"/>
              <a:ext cx="46038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31" name="Oval 306"/>
            <p:cNvSpPr>
              <a:spLocks noChangeArrowheads="1"/>
            </p:cNvSpPr>
            <p:nvPr/>
          </p:nvSpPr>
          <p:spPr bwMode="auto">
            <a:xfrm>
              <a:off x="2838451" y="1098551"/>
              <a:ext cx="47625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32" name="Oval 307"/>
            <p:cNvSpPr>
              <a:spLocks noChangeArrowheads="1"/>
            </p:cNvSpPr>
            <p:nvPr/>
          </p:nvSpPr>
          <p:spPr bwMode="auto">
            <a:xfrm>
              <a:off x="2928938" y="1323976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33" name="Oval 308"/>
            <p:cNvSpPr>
              <a:spLocks noChangeArrowheads="1"/>
            </p:cNvSpPr>
            <p:nvPr/>
          </p:nvSpPr>
          <p:spPr bwMode="auto">
            <a:xfrm>
              <a:off x="2862263" y="1414463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34" name="Oval 309"/>
            <p:cNvSpPr>
              <a:spLocks noChangeArrowheads="1"/>
            </p:cNvSpPr>
            <p:nvPr/>
          </p:nvSpPr>
          <p:spPr bwMode="auto">
            <a:xfrm>
              <a:off x="2806701" y="1519238"/>
              <a:ext cx="46038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35" name="Oval 310"/>
            <p:cNvSpPr>
              <a:spLocks noChangeArrowheads="1"/>
            </p:cNvSpPr>
            <p:nvPr/>
          </p:nvSpPr>
          <p:spPr bwMode="auto">
            <a:xfrm>
              <a:off x="2954338" y="1446213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36" name="Oval 311"/>
            <p:cNvSpPr>
              <a:spLocks noChangeArrowheads="1"/>
            </p:cNvSpPr>
            <p:nvPr/>
          </p:nvSpPr>
          <p:spPr bwMode="auto">
            <a:xfrm>
              <a:off x="3051176" y="1471613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37" name="Oval 312"/>
            <p:cNvSpPr>
              <a:spLocks noChangeArrowheads="1"/>
            </p:cNvSpPr>
            <p:nvPr/>
          </p:nvSpPr>
          <p:spPr bwMode="auto">
            <a:xfrm>
              <a:off x="3335338" y="1509713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38" name="Oval 313"/>
            <p:cNvSpPr>
              <a:spLocks noChangeArrowheads="1"/>
            </p:cNvSpPr>
            <p:nvPr/>
          </p:nvSpPr>
          <p:spPr bwMode="auto">
            <a:xfrm>
              <a:off x="3216276" y="1760538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39" name="Oval 314"/>
            <p:cNvSpPr>
              <a:spLocks noChangeArrowheads="1"/>
            </p:cNvSpPr>
            <p:nvPr/>
          </p:nvSpPr>
          <p:spPr bwMode="auto">
            <a:xfrm>
              <a:off x="3436938" y="1192213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40" name="Oval 315"/>
            <p:cNvSpPr>
              <a:spLocks noChangeArrowheads="1"/>
            </p:cNvSpPr>
            <p:nvPr/>
          </p:nvSpPr>
          <p:spPr bwMode="auto">
            <a:xfrm>
              <a:off x="3635376" y="974726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41" name="Oval 316"/>
            <p:cNvSpPr>
              <a:spLocks noChangeArrowheads="1"/>
            </p:cNvSpPr>
            <p:nvPr/>
          </p:nvSpPr>
          <p:spPr bwMode="auto">
            <a:xfrm>
              <a:off x="3903663" y="981076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42" name="Oval 317"/>
            <p:cNvSpPr>
              <a:spLocks noChangeArrowheads="1"/>
            </p:cNvSpPr>
            <p:nvPr/>
          </p:nvSpPr>
          <p:spPr bwMode="auto">
            <a:xfrm>
              <a:off x="4227513" y="1252538"/>
              <a:ext cx="49213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43" name="Oval 318"/>
            <p:cNvSpPr>
              <a:spLocks noChangeArrowheads="1"/>
            </p:cNvSpPr>
            <p:nvPr/>
          </p:nvSpPr>
          <p:spPr bwMode="auto">
            <a:xfrm>
              <a:off x="3840163" y="1208088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44" name="Oval 319"/>
            <p:cNvSpPr>
              <a:spLocks noChangeArrowheads="1"/>
            </p:cNvSpPr>
            <p:nvPr/>
          </p:nvSpPr>
          <p:spPr bwMode="auto">
            <a:xfrm>
              <a:off x="3711576" y="1230313"/>
              <a:ext cx="49213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45" name="Oval 320"/>
            <p:cNvSpPr>
              <a:spLocks noChangeArrowheads="1"/>
            </p:cNvSpPr>
            <p:nvPr/>
          </p:nvSpPr>
          <p:spPr bwMode="auto">
            <a:xfrm>
              <a:off x="3724276" y="1311276"/>
              <a:ext cx="50800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46" name="Oval 321"/>
            <p:cNvSpPr>
              <a:spLocks noChangeArrowheads="1"/>
            </p:cNvSpPr>
            <p:nvPr/>
          </p:nvSpPr>
          <p:spPr bwMode="auto">
            <a:xfrm>
              <a:off x="3803651" y="1433513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47" name="Oval 322"/>
            <p:cNvSpPr>
              <a:spLocks noChangeArrowheads="1"/>
            </p:cNvSpPr>
            <p:nvPr/>
          </p:nvSpPr>
          <p:spPr bwMode="auto">
            <a:xfrm>
              <a:off x="3436938" y="1760538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48" name="Oval 323"/>
            <p:cNvSpPr>
              <a:spLocks noChangeArrowheads="1"/>
            </p:cNvSpPr>
            <p:nvPr/>
          </p:nvSpPr>
          <p:spPr bwMode="auto">
            <a:xfrm>
              <a:off x="3384551" y="909638"/>
              <a:ext cx="46038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49" name="Oval 324"/>
            <p:cNvSpPr>
              <a:spLocks noChangeArrowheads="1"/>
            </p:cNvSpPr>
            <p:nvPr/>
          </p:nvSpPr>
          <p:spPr bwMode="auto">
            <a:xfrm>
              <a:off x="3433763" y="682626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50" name="Oval 325"/>
            <p:cNvSpPr>
              <a:spLocks noChangeArrowheads="1"/>
            </p:cNvSpPr>
            <p:nvPr/>
          </p:nvSpPr>
          <p:spPr bwMode="auto">
            <a:xfrm>
              <a:off x="3051176" y="460376"/>
              <a:ext cx="49213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51" name="Oval 326"/>
            <p:cNvSpPr>
              <a:spLocks noChangeArrowheads="1"/>
            </p:cNvSpPr>
            <p:nvPr/>
          </p:nvSpPr>
          <p:spPr bwMode="auto">
            <a:xfrm>
              <a:off x="3556001" y="460376"/>
              <a:ext cx="46038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52" name="Oval 327"/>
            <p:cNvSpPr>
              <a:spLocks noChangeArrowheads="1"/>
            </p:cNvSpPr>
            <p:nvPr/>
          </p:nvSpPr>
          <p:spPr bwMode="auto">
            <a:xfrm>
              <a:off x="3751263" y="839788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53" name="Oval 328"/>
            <p:cNvSpPr>
              <a:spLocks noChangeArrowheads="1"/>
            </p:cNvSpPr>
            <p:nvPr/>
          </p:nvSpPr>
          <p:spPr bwMode="auto">
            <a:xfrm>
              <a:off x="3925888" y="604838"/>
              <a:ext cx="46038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54" name="Oval 329"/>
            <p:cNvSpPr>
              <a:spLocks noChangeArrowheads="1"/>
            </p:cNvSpPr>
            <p:nvPr/>
          </p:nvSpPr>
          <p:spPr bwMode="auto">
            <a:xfrm>
              <a:off x="4203701" y="704851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55" name="Oval 330"/>
            <p:cNvSpPr>
              <a:spLocks noChangeArrowheads="1"/>
            </p:cNvSpPr>
            <p:nvPr/>
          </p:nvSpPr>
          <p:spPr bwMode="auto">
            <a:xfrm>
              <a:off x="4181476" y="265113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56" name="Oval 331"/>
            <p:cNvSpPr>
              <a:spLocks noChangeArrowheads="1"/>
            </p:cNvSpPr>
            <p:nvPr/>
          </p:nvSpPr>
          <p:spPr bwMode="auto">
            <a:xfrm>
              <a:off x="4392613" y="604838"/>
              <a:ext cx="49213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57" name="Oval 332"/>
            <p:cNvSpPr>
              <a:spLocks noChangeArrowheads="1"/>
            </p:cNvSpPr>
            <p:nvPr/>
          </p:nvSpPr>
          <p:spPr bwMode="auto">
            <a:xfrm>
              <a:off x="4511676" y="962026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58" name="Oval 333"/>
            <p:cNvSpPr>
              <a:spLocks noChangeArrowheads="1"/>
            </p:cNvSpPr>
            <p:nvPr/>
          </p:nvSpPr>
          <p:spPr bwMode="auto">
            <a:xfrm>
              <a:off x="4783138" y="808038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59" name="Oval 334"/>
            <p:cNvSpPr>
              <a:spLocks noChangeArrowheads="1"/>
            </p:cNvSpPr>
            <p:nvPr/>
          </p:nvSpPr>
          <p:spPr bwMode="auto">
            <a:xfrm>
              <a:off x="4851401" y="755651"/>
              <a:ext cx="49213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60" name="Oval 335"/>
            <p:cNvSpPr>
              <a:spLocks noChangeArrowheads="1"/>
            </p:cNvSpPr>
            <p:nvPr/>
          </p:nvSpPr>
          <p:spPr bwMode="auto">
            <a:xfrm>
              <a:off x="4905376" y="868363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61" name="Oval 336"/>
            <p:cNvSpPr>
              <a:spLocks noChangeArrowheads="1"/>
            </p:cNvSpPr>
            <p:nvPr/>
          </p:nvSpPr>
          <p:spPr bwMode="auto">
            <a:xfrm>
              <a:off x="4908551" y="736601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62" name="Oval 337"/>
            <p:cNvSpPr>
              <a:spLocks noChangeArrowheads="1"/>
            </p:cNvSpPr>
            <p:nvPr/>
          </p:nvSpPr>
          <p:spPr bwMode="auto">
            <a:xfrm>
              <a:off x="4908551" y="534988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63" name="Oval 338"/>
            <p:cNvSpPr>
              <a:spLocks noChangeArrowheads="1"/>
            </p:cNvSpPr>
            <p:nvPr/>
          </p:nvSpPr>
          <p:spPr bwMode="auto">
            <a:xfrm>
              <a:off x="4786313" y="482601"/>
              <a:ext cx="46038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64" name="Oval 339"/>
            <p:cNvSpPr>
              <a:spLocks noChangeArrowheads="1"/>
            </p:cNvSpPr>
            <p:nvPr/>
          </p:nvSpPr>
          <p:spPr bwMode="auto">
            <a:xfrm>
              <a:off x="4603751" y="415926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65" name="Oval 340"/>
            <p:cNvSpPr>
              <a:spLocks noChangeArrowheads="1"/>
            </p:cNvSpPr>
            <p:nvPr/>
          </p:nvSpPr>
          <p:spPr bwMode="auto">
            <a:xfrm>
              <a:off x="4729163" y="315913"/>
              <a:ext cx="49213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66" name="Oval 341"/>
            <p:cNvSpPr>
              <a:spLocks noChangeArrowheads="1"/>
            </p:cNvSpPr>
            <p:nvPr/>
          </p:nvSpPr>
          <p:spPr bwMode="auto">
            <a:xfrm>
              <a:off x="5314951" y="390526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67" name="Oval 342"/>
            <p:cNvSpPr>
              <a:spLocks noChangeArrowheads="1"/>
            </p:cNvSpPr>
            <p:nvPr/>
          </p:nvSpPr>
          <p:spPr bwMode="auto">
            <a:xfrm>
              <a:off x="5724526" y="1031876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68" name="Oval 343"/>
            <p:cNvSpPr>
              <a:spLocks noChangeArrowheads="1"/>
            </p:cNvSpPr>
            <p:nvPr/>
          </p:nvSpPr>
          <p:spPr bwMode="auto">
            <a:xfrm>
              <a:off x="5684838" y="1260476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69" name="Oval 344"/>
            <p:cNvSpPr>
              <a:spLocks noChangeArrowheads="1"/>
            </p:cNvSpPr>
            <p:nvPr/>
          </p:nvSpPr>
          <p:spPr bwMode="auto">
            <a:xfrm>
              <a:off x="5624513" y="1173163"/>
              <a:ext cx="50800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70" name="Oval 345"/>
            <p:cNvSpPr>
              <a:spLocks noChangeArrowheads="1"/>
            </p:cNvSpPr>
            <p:nvPr/>
          </p:nvSpPr>
          <p:spPr bwMode="auto">
            <a:xfrm>
              <a:off x="5538788" y="1270001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71" name="Oval 346"/>
            <p:cNvSpPr>
              <a:spLocks noChangeArrowheads="1"/>
            </p:cNvSpPr>
            <p:nvPr/>
          </p:nvSpPr>
          <p:spPr bwMode="auto">
            <a:xfrm>
              <a:off x="5684838" y="1368426"/>
              <a:ext cx="46038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72" name="Oval 347"/>
            <p:cNvSpPr>
              <a:spLocks noChangeArrowheads="1"/>
            </p:cNvSpPr>
            <p:nvPr/>
          </p:nvSpPr>
          <p:spPr bwMode="auto">
            <a:xfrm>
              <a:off x="5908676" y="1243013"/>
              <a:ext cx="50800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73" name="Oval 348"/>
            <p:cNvSpPr>
              <a:spLocks noChangeArrowheads="1"/>
            </p:cNvSpPr>
            <p:nvPr/>
          </p:nvSpPr>
          <p:spPr bwMode="auto">
            <a:xfrm>
              <a:off x="6005513" y="1009651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74" name="Oval 349"/>
            <p:cNvSpPr>
              <a:spLocks noChangeArrowheads="1"/>
            </p:cNvSpPr>
            <p:nvPr/>
          </p:nvSpPr>
          <p:spPr bwMode="auto">
            <a:xfrm>
              <a:off x="6223001" y="1150938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75" name="Oval 350"/>
            <p:cNvSpPr>
              <a:spLocks noChangeArrowheads="1"/>
            </p:cNvSpPr>
            <p:nvPr/>
          </p:nvSpPr>
          <p:spPr bwMode="auto">
            <a:xfrm>
              <a:off x="6319838" y="868363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76" name="Oval 351"/>
            <p:cNvSpPr>
              <a:spLocks noChangeArrowheads="1"/>
            </p:cNvSpPr>
            <p:nvPr/>
          </p:nvSpPr>
          <p:spPr bwMode="auto">
            <a:xfrm>
              <a:off x="6365876" y="925513"/>
              <a:ext cx="49213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77" name="Oval 352"/>
            <p:cNvSpPr>
              <a:spLocks noChangeArrowheads="1"/>
            </p:cNvSpPr>
            <p:nvPr/>
          </p:nvSpPr>
          <p:spPr bwMode="auto">
            <a:xfrm>
              <a:off x="6488113" y="949326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78" name="Oval 353"/>
            <p:cNvSpPr>
              <a:spLocks noChangeArrowheads="1"/>
            </p:cNvSpPr>
            <p:nvPr/>
          </p:nvSpPr>
          <p:spPr bwMode="auto">
            <a:xfrm>
              <a:off x="6329363" y="644526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79" name="Oval 354"/>
            <p:cNvSpPr>
              <a:spLocks noChangeArrowheads="1"/>
            </p:cNvSpPr>
            <p:nvPr/>
          </p:nvSpPr>
          <p:spPr bwMode="auto">
            <a:xfrm>
              <a:off x="6781801" y="650876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80" name="Oval 355"/>
            <p:cNvSpPr>
              <a:spLocks noChangeArrowheads="1"/>
            </p:cNvSpPr>
            <p:nvPr/>
          </p:nvSpPr>
          <p:spPr bwMode="auto">
            <a:xfrm>
              <a:off x="6702426" y="903288"/>
              <a:ext cx="46038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81" name="Oval 356"/>
            <p:cNvSpPr>
              <a:spLocks noChangeArrowheads="1"/>
            </p:cNvSpPr>
            <p:nvPr/>
          </p:nvSpPr>
          <p:spPr bwMode="auto">
            <a:xfrm>
              <a:off x="6653213" y="1025526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82" name="Oval 357"/>
            <p:cNvSpPr>
              <a:spLocks noChangeArrowheads="1"/>
            </p:cNvSpPr>
            <p:nvPr/>
          </p:nvSpPr>
          <p:spPr bwMode="auto">
            <a:xfrm>
              <a:off x="6840538" y="1233488"/>
              <a:ext cx="47625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83" name="Oval 358"/>
            <p:cNvSpPr>
              <a:spLocks noChangeArrowheads="1"/>
            </p:cNvSpPr>
            <p:nvPr/>
          </p:nvSpPr>
          <p:spPr bwMode="auto">
            <a:xfrm>
              <a:off x="7046913" y="1028701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84" name="Oval 359"/>
            <p:cNvSpPr>
              <a:spLocks noChangeArrowheads="1"/>
            </p:cNvSpPr>
            <p:nvPr/>
          </p:nvSpPr>
          <p:spPr bwMode="auto">
            <a:xfrm>
              <a:off x="7046913" y="746126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85" name="Oval 360"/>
            <p:cNvSpPr>
              <a:spLocks noChangeArrowheads="1"/>
            </p:cNvSpPr>
            <p:nvPr/>
          </p:nvSpPr>
          <p:spPr bwMode="auto">
            <a:xfrm>
              <a:off x="7291388" y="1041401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86" name="Oval 361"/>
            <p:cNvSpPr>
              <a:spLocks noChangeArrowheads="1"/>
            </p:cNvSpPr>
            <p:nvPr/>
          </p:nvSpPr>
          <p:spPr bwMode="auto">
            <a:xfrm>
              <a:off x="7392988" y="823913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87" name="Oval 362"/>
            <p:cNvSpPr>
              <a:spLocks noChangeArrowheads="1"/>
            </p:cNvSpPr>
            <p:nvPr/>
          </p:nvSpPr>
          <p:spPr bwMode="auto">
            <a:xfrm>
              <a:off x="7578726" y="541338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88" name="Oval 363"/>
            <p:cNvSpPr>
              <a:spLocks noChangeArrowheads="1"/>
            </p:cNvSpPr>
            <p:nvPr/>
          </p:nvSpPr>
          <p:spPr bwMode="auto">
            <a:xfrm>
              <a:off x="7723188" y="746126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89" name="Oval 364"/>
            <p:cNvSpPr>
              <a:spLocks noChangeArrowheads="1"/>
            </p:cNvSpPr>
            <p:nvPr/>
          </p:nvSpPr>
          <p:spPr bwMode="auto">
            <a:xfrm>
              <a:off x="7899401" y="541338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90" name="Oval 365"/>
            <p:cNvSpPr>
              <a:spLocks noChangeArrowheads="1"/>
            </p:cNvSpPr>
            <p:nvPr/>
          </p:nvSpPr>
          <p:spPr bwMode="auto">
            <a:xfrm>
              <a:off x="8199438" y="614363"/>
              <a:ext cx="46038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91" name="Oval 366"/>
            <p:cNvSpPr>
              <a:spLocks noChangeArrowheads="1"/>
            </p:cNvSpPr>
            <p:nvPr/>
          </p:nvSpPr>
          <p:spPr bwMode="auto">
            <a:xfrm>
              <a:off x="8734426" y="476251"/>
              <a:ext cx="46038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92" name="Oval 367"/>
            <p:cNvSpPr>
              <a:spLocks noChangeArrowheads="1"/>
            </p:cNvSpPr>
            <p:nvPr/>
          </p:nvSpPr>
          <p:spPr bwMode="auto">
            <a:xfrm>
              <a:off x="9078913" y="833438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93" name="Oval 368"/>
            <p:cNvSpPr>
              <a:spLocks noChangeArrowheads="1"/>
            </p:cNvSpPr>
            <p:nvPr/>
          </p:nvSpPr>
          <p:spPr bwMode="auto">
            <a:xfrm>
              <a:off x="9078913" y="592138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94" name="Oval 369"/>
            <p:cNvSpPr>
              <a:spLocks noChangeArrowheads="1"/>
            </p:cNvSpPr>
            <p:nvPr/>
          </p:nvSpPr>
          <p:spPr bwMode="auto">
            <a:xfrm>
              <a:off x="8543926" y="1050926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95" name="Oval 370"/>
            <p:cNvSpPr>
              <a:spLocks noChangeArrowheads="1"/>
            </p:cNvSpPr>
            <p:nvPr/>
          </p:nvSpPr>
          <p:spPr bwMode="auto">
            <a:xfrm>
              <a:off x="7875588" y="1430338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96" name="Oval 371"/>
            <p:cNvSpPr>
              <a:spLocks noChangeArrowheads="1"/>
            </p:cNvSpPr>
            <p:nvPr/>
          </p:nvSpPr>
          <p:spPr bwMode="auto">
            <a:xfrm>
              <a:off x="7554913" y="1301751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97" name="Oval 372"/>
            <p:cNvSpPr>
              <a:spLocks noChangeArrowheads="1"/>
            </p:cNvSpPr>
            <p:nvPr/>
          </p:nvSpPr>
          <p:spPr bwMode="auto">
            <a:xfrm>
              <a:off x="7129463" y="1670051"/>
              <a:ext cx="49213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98" name="Oval 373"/>
            <p:cNvSpPr>
              <a:spLocks noChangeArrowheads="1"/>
            </p:cNvSpPr>
            <p:nvPr/>
          </p:nvSpPr>
          <p:spPr bwMode="auto">
            <a:xfrm>
              <a:off x="6940551" y="1368426"/>
              <a:ext cx="49213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99" name="Oval 374"/>
            <p:cNvSpPr>
              <a:spLocks noChangeArrowheads="1"/>
            </p:cNvSpPr>
            <p:nvPr/>
          </p:nvSpPr>
          <p:spPr bwMode="auto">
            <a:xfrm>
              <a:off x="6726238" y="1577976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00" name="Oval 375"/>
            <p:cNvSpPr>
              <a:spLocks noChangeArrowheads="1"/>
            </p:cNvSpPr>
            <p:nvPr/>
          </p:nvSpPr>
          <p:spPr bwMode="auto">
            <a:xfrm>
              <a:off x="6464301" y="1506538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01" name="Oval 376"/>
            <p:cNvSpPr>
              <a:spLocks noChangeArrowheads="1"/>
            </p:cNvSpPr>
            <p:nvPr/>
          </p:nvSpPr>
          <p:spPr bwMode="auto">
            <a:xfrm>
              <a:off x="6107113" y="1577976"/>
              <a:ext cx="50800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02" name="Oval 377"/>
            <p:cNvSpPr>
              <a:spLocks noChangeArrowheads="1"/>
            </p:cNvSpPr>
            <p:nvPr/>
          </p:nvSpPr>
          <p:spPr bwMode="auto">
            <a:xfrm>
              <a:off x="6246813" y="1423988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03" name="Oval 378"/>
            <p:cNvSpPr>
              <a:spLocks noChangeArrowheads="1"/>
            </p:cNvSpPr>
            <p:nvPr/>
          </p:nvSpPr>
          <p:spPr bwMode="auto">
            <a:xfrm>
              <a:off x="5886451" y="1565276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04" name="Oval 379"/>
            <p:cNvSpPr>
              <a:spLocks noChangeArrowheads="1"/>
            </p:cNvSpPr>
            <p:nvPr/>
          </p:nvSpPr>
          <p:spPr bwMode="auto">
            <a:xfrm>
              <a:off x="5826126" y="1625601"/>
              <a:ext cx="50800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05" name="Oval 380"/>
            <p:cNvSpPr>
              <a:spLocks noChangeArrowheads="1"/>
            </p:cNvSpPr>
            <p:nvPr/>
          </p:nvSpPr>
          <p:spPr bwMode="auto">
            <a:xfrm>
              <a:off x="6078538" y="1885951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06" name="Oval 381"/>
            <p:cNvSpPr>
              <a:spLocks noChangeArrowheads="1"/>
            </p:cNvSpPr>
            <p:nvPr/>
          </p:nvSpPr>
          <p:spPr bwMode="auto">
            <a:xfrm>
              <a:off x="5681663" y="1911351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07" name="Oval 382"/>
            <p:cNvSpPr>
              <a:spLocks noChangeArrowheads="1"/>
            </p:cNvSpPr>
            <p:nvPr/>
          </p:nvSpPr>
          <p:spPr bwMode="auto">
            <a:xfrm>
              <a:off x="5908676" y="2119313"/>
              <a:ext cx="50800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08" name="Oval 383"/>
            <p:cNvSpPr>
              <a:spLocks noChangeArrowheads="1"/>
            </p:cNvSpPr>
            <p:nvPr/>
          </p:nvSpPr>
          <p:spPr bwMode="auto">
            <a:xfrm>
              <a:off x="6207126" y="2074863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09" name="Oval 384"/>
            <p:cNvSpPr>
              <a:spLocks noChangeArrowheads="1"/>
            </p:cNvSpPr>
            <p:nvPr/>
          </p:nvSpPr>
          <p:spPr bwMode="auto">
            <a:xfrm>
              <a:off x="6157913" y="2292351"/>
              <a:ext cx="46038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10" name="Oval 385"/>
            <p:cNvSpPr>
              <a:spLocks noChangeArrowheads="1"/>
            </p:cNvSpPr>
            <p:nvPr/>
          </p:nvSpPr>
          <p:spPr bwMode="auto">
            <a:xfrm>
              <a:off x="6045201" y="2219326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11" name="Oval 386"/>
            <p:cNvSpPr>
              <a:spLocks noChangeArrowheads="1"/>
            </p:cNvSpPr>
            <p:nvPr/>
          </p:nvSpPr>
          <p:spPr bwMode="auto">
            <a:xfrm>
              <a:off x="5908676" y="2341563"/>
              <a:ext cx="50800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12" name="Oval 387"/>
            <p:cNvSpPr>
              <a:spLocks noChangeArrowheads="1"/>
            </p:cNvSpPr>
            <p:nvPr/>
          </p:nvSpPr>
          <p:spPr bwMode="auto">
            <a:xfrm>
              <a:off x="5707063" y="2395538"/>
              <a:ext cx="50800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13" name="Oval 388"/>
            <p:cNvSpPr>
              <a:spLocks noChangeArrowheads="1"/>
            </p:cNvSpPr>
            <p:nvPr/>
          </p:nvSpPr>
          <p:spPr bwMode="auto">
            <a:xfrm>
              <a:off x="5513388" y="2074863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14" name="Oval 389"/>
            <p:cNvSpPr>
              <a:spLocks noChangeArrowheads="1"/>
            </p:cNvSpPr>
            <p:nvPr/>
          </p:nvSpPr>
          <p:spPr bwMode="auto">
            <a:xfrm>
              <a:off x="5272088" y="2443163"/>
              <a:ext cx="49213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15" name="Oval 390"/>
            <p:cNvSpPr>
              <a:spLocks noChangeArrowheads="1"/>
            </p:cNvSpPr>
            <p:nvPr/>
          </p:nvSpPr>
          <p:spPr bwMode="auto">
            <a:xfrm>
              <a:off x="5221288" y="2636838"/>
              <a:ext cx="47625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16" name="Oval 391"/>
            <p:cNvSpPr>
              <a:spLocks noChangeArrowheads="1"/>
            </p:cNvSpPr>
            <p:nvPr/>
          </p:nvSpPr>
          <p:spPr bwMode="auto">
            <a:xfrm>
              <a:off x="5584826" y="2636838"/>
              <a:ext cx="50800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17" name="Oval 392"/>
            <p:cNvSpPr>
              <a:spLocks noChangeArrowheads="1"/>
            </p:cNvSpPr>
            <p:nvPr/>
          </p:nvSpPr>
          <p:spPr bwMode="auto">
            <a:xfrm>
              <a:off x="5489576" y="2747963"/>
              <a:ext cx="49213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18" name="Oval 393"/>
            <p:cNvSpPr>
              <a:spLocks noChangeArrowheads="1"/>
            </p:cNvSpPr>
            <p:nvPr/>
          </p:nvSpPr>
          <p:spPr bwMode="auto">
            <a:xfrm>
              <a:off x="5513388" y="3049588"/>
              <a:ext cx="49213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19" name="Oval 394"/>
            <p:cNvSpPr>
              <a:spLocks noChangeArrowheads="1"/>
            </p:cNvSpPr>
            <p:nvPr/>
          </p:nvSpPr>
          <p:spPr bwMode="auto">
            <a:xfrm>
              <a:off x="6091238" y="2857501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20" name="Oval 395"/>
            <p:cNvSpPr>
              <a:spLocks noChangeArrowheads="1"/>
            </p:cNvSpPr>
            <p:nvPr/>
          </p:nvSpPr>
          <p:spPr bwMode="auto">
            <a:xfrm>
              <a:off x="6421438" y="3367088"/>
              <a:ext cx="46038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21" name="Oval 396"/>
            <p:cNvSpPr>
              <a:spLocks noChangeArrowheads="1"/>
            </p:cNvSpPr>
            <p:nvPr/>
          </p:nvSpPr>
          <p:spPr bwMode="auto">
            <a:xfrm>
              <a:off x="6203951" y="3756026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22" name="Oval 397"/>
            <p:cNvSpPr>
              <a:spLocks noChangeArrowheads="1"/>
            </p:cNvSpPr>
            <p:nvPr/>
          </p:nvSpPr>
          <p:spPr bwMode="auto">
            <a:xfrm>
              <a:off x="6143626" y="4019551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23" name="Oval 398"/>
            <p:cNvSpPr>
              <a:spLocks noChangeArrowheads="1"/>
            </p:cNvSpPr>
            <p:nvPr/>
          </p:nvSpPr>
          <p:spPr bwMode="auto">
            <a:xfrm>
              <a:off x="6299201" y="3913188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24" name="Oval 399"/>
            <p:cNvSpPr>
              <a:spLocks noChangeArrowheads="1"/>
            </p:cNvSpPr>
            <p:nvPr/>
          </p:nvSpPr>
          <p:spPr bwMode="auto">
            <a:xfrm>
              <a:off x="6735763" y="4048126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25" name="Oval 400"/>
            <p:cNvSpPr>
              <a:spLocks noChangeArrowheads="1"/>
            </p:cNvSpPr>
            <p:nvPr/>
          </p:nvSpPr>
          <p:spPr bwMode="auto">
            <a:xfrm>
              <a:off x="6870701" y="3960813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26" name="Oval 401"/>
            <p:cNvSpPr>
              <a:spLocks noChangeArrowheads="1"/>
            </p:cNvSpPr>
            <p:nvPr/>
          </p:nvSpPr>
          <p:spPr bwMode="auto">
            <a:xfrm>
              <a:off x="6904038" y="3697288"/>
              <a:ext cx="46038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27" name="Oval 402"/>
            <p:cNvSpPr>
              <a:spLocks noChangeArrowheads="1"/>
            </p:cNvSpPr>
            <p:nvPr/>
          </p:nvSpPr>
          <p:spPr bwMode="auto">
            <a:xfrm>
              <a:off x="7200901" y="3743326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28" name="Oval 403"/>
            <p:cNvSpPr>
              <a:spLocks noChangeArrowheads="1"/>
            </p:cNvSpPr>
            <p:nvPr/>
          </p:nvSpPr>
          <p:spPr bwMode="auto">
            <a:xfrm>
              <a:off x="7135813" y="3344863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29" name="Oval 404"/>
            <p:cNvSpPr>
              <a:spLocks noChangeArrowheads="1"/>
            </p:cNvSpPr>
            <p:nvPr/>
          </p:nvSpPr>
          <p:spPr bwMode="auto">
            <a:xfrm>
              <a:off x="7029451" y="3970338"/>
              <a:ext cx="46038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30" name="Oval 405"/>
            <p:cNvSpPr>
              <a:spLocks noChangeArrowheads="1"/>
            </p:cNvSpPr>
            <p:nvPr/>
          </p:nvSpPr>
          <p:spPr bwMode="auto">
            <a:xfrm>
              <a:off x="7029451" y="4117976"/>
              <a:ext cx="46038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31" name="Oval 406"/>
            <p:cNvSpPr>
              <a:spLocks noChangeArrowheads="1"/>
            </p:cNvSpPr>
            <p:nvPr/>
          </p:nvSpPr>
          <p:spPr bwMode="auto">
            <a:xfrm>
              <a:off x="6711951" y="4497388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32" name="Oval 407"/>
            <p:cNvSpPr>
              <a:spLocks noChangeArrowheads="1"/>
            </p:cNvSpPr>
            <p:nvPr/>
          </p:nvSpPr>
          <p:spPr bwMode="auto">
            <a:xfrm>
              <a:off x="6599238" y="4330701"/>
              <a:ext cx="50800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33" name="Oval 408"/>
            <p:cNvSpPr>
              <a:spLocks noChangeArrowheads="1"/>
            </p:cNvSpPr>
            <p:nvPr/>
          </p:nvSpPr>
          <p:spPr bwMode="auto">
            <a:xfrm>
              <a:off x="6461126" y="4545013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34" name="Oval 409"/>
            <p:cNvSpPr>
              <a:spLocks noChangeArrowheads="1"/>
            </p:cNvSpPr>
            <p:nvPr/>
          </p:nvSpPr>
          <p:spPr bwMode="auto">
            <a:xfrm>
              <a:off x="6461126" y="4230688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35" name="Oval 410"/>
            <p:cNvSpPr>
              <a:spLocks noChangeArrowheads="1"/>
            </p:cNvSpPr>
            <p:nvPr/>
          </p:nvSpPr>
          <p:spPr bwMode="auto">
            <a:xfrm>
              <a:off x="6091238" y="3175001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36" name="Oval 411"/>
            <p:cNvSpPr>
              <a:spLocks noChangeArrowheads="1"/>
            </p:cNvSpPr>
            <p:nvPr/>
          </p:nvSpPr>
          <p:spPr bwMode="auto">
            <a:xfrm>
              <a:off x="6556376" y="3087688"/>
              <a:ext cx="47625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37" name="Oval 412"/>
            <p:cNvSpPr>
              <a:spLocks noChangeArrowheads="1"/>
            </p:cNvSpPr>
            <p:nvPr/>
          </p:nvSpPr>
          <p:spPr bwMode="auto">
            <a:xfrm>
              <a:off x="6778626" y="2578101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38" name="Oval 413"/>
            <p:cNvSpPr>
              <a:spLocks noChangeArrowheads="1"/>
            </p:cNvSpPr>
            <p:nvPr/>
          </p:nvSpPr>
          <p:spPr bwMode="auto">
            <a:xfrm>
              <a:off x="6916738" y="3367088"/>
              <a:ext cx="50800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39" name="Oval 414"/>
            <p:cNvSpPr>
              <a:spLocks noChangeArrowheads="1"/>
            </p:cNvSpPr>
            <p:nvPr/>
          </p:nvSpPr>
          <p:spPr bwMode="auto">
            <a:xfrm>
              <a:off x="6808788" y="2395538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40" name="Oval 415"/>
            <p:cNvSpPr>
              <a:spLocks noChangeArrowheads="1"/>
            </p:cNvSpPr>
            <p:nvPr/>
          </p:nvSpPr>
          <p:spPr bwMode="auto">
            <a:xfrm>
              <a:off x="6656388" y="2144713"/>
              <a:ext cx="46038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41" name="Oval 416"/>
            <p:cNvSpPr>
              <a:spLocks noChangeArrowheads="1"/>
            </p:cNvSpPr>
            <p:nvPr/>
          </p:nvSpPr>
          <p:spPr bwMode="auto">
            <a:xfrm>
              <a:off x="6559551" y="1908176"/>
              <a:ext cx="47625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42" name="Oval 417"/>
            <p:cNvSpPr>
              <a:spLocks noChangeArrowheads="1"/>
            </p:cNvSpPr>
            <p:nvPr/>
          </p:nvSpPr>
          <p:spPr bwMode="auto">
            <a:xfrm>
              <a:off x="6757988" y="1824038"/>
              <a:ext cx="50800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43" name="Oval 418"/>
            <p:cNvSpPr>
              <a:spLocks noChangeArrowheads="1"/>
            </p:cNvSpPr>
            <p:nvPr/>
          </p:nvSpPr>
          <p:spPr bwMode="auto">
            <a:xfrm>
              <a:off x="6904038" y="2058988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44" name="Oval 419"/>
            <p:cNvSpPr>
              <a:spLocks noChangeArrowheads="1"/>
            </p:cNvSpPr>
            <p:nvPr/>
          </p:nvSpPr>
          <p:spPr bwMode="auto">
            <a:xfrm>
              <a:off x="7035801" y="1862138"/>
              <a:ext cx="46038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45" name="Oval 420"/>
            <p:cNvSpPr>
              <a:spLocks noChangeArrowheads="1"/>
            </p:cNvSpPr>
            <p:nvPr/>
          </p:nvSpPr>
          <p:spPr bwMode="auto">
            <a:xfrm>
              <a:off x="7151688" y="2103438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46" name="Oval 421"/>
            <p:cNvSpPr>
              <a:spLocks noChangeArrowheads="1"/>
            </p:cNvSpPr>
            <p:nvPr/>
          </p:nvSpPr>
          <p:spPr bwMode="auto">
            <a:xfrm>
              <a:off x="6946901" y="2373313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47" name="Oval 422"/>
            <p:cNvSpPr>
              <a:spLocks noChangeArrowheads="1"/>
            </p:cNvSpPr>
            <p:nvPr/>
          </p:nvSpPr>
          <p:spPr bwMode="auto">
            <a:xfrm>
              <a:off x="6873876" y="2443163"/>
              <a:ext cx="46038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48" name="Oval 423"/>
            <p:cNvSpPr>
              <a:spLocks noChangeArrowheads="1"/>
            </p:cNvSpPr>
            <p:nvPr/>
          </p:nvSpPr>
          <p:spPr bwMode="auto">
            <a:xfrm>
              <a:off x="7200901" y="2678113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49" name="Oval 424"/>
            <p:cNvSpPr>
              <a:spLocks noChangeArrowheads="1"/>
            </p:cNvSpPr>
            <p:nvPr/>
          </p:nvSpPr>
          <p:spPr bwMode="auto">
            <a:xfrm>
              <a:off x="7539038" y="2292351"/>
              <a:ext cx="49213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50" name="Oval 425"/>
            <p:cNvSpPr>
              <a:spLocks noChangeArrowheads="1"/>
            </p:cNvSpPr>
            <p:nvPr/>
          </p:nvSpPr>
          <p:spPr bwMode="auto">
            <a:xfrm>
              <a:off x="7700963" y="2119313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51" name="Oval 426"/>
            <p:cNvSpPr>
              <a:spLocks noChangeArrowheads="1"/>
            </p:cNvSpPr>
            <p:nvPr/>
          </p:nvSpPr>
          <p:spPr bwMode="auto">
            <a:xfrm>
              <a:off x="7689851" y="1725613"/>
              <a:ext cx="50800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52" name="Oval 427"/>
            <p:cNvSpPr>
              <a:spLocks noChangeArrowheads="1"/>
            </p:cNvSpPr>
            <p:nvPr/>
          </p:nvSpPr>
          <p:spPr bwMode="auto">
            <a:xfrm>
              <a:off x="7829551" y="2408238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53" name="Oval 428"/>
            <p:cNvSpPr>
              <a:spLocks noChangeArrowheads="1"/>
            </p:cNvSpPr>
            <p:nvPr/>
          </p:nvSpPr>
          <p:spPr bwMode="auto">
            <a:xfrm>
              <a:off x="7967663" y="2222501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54" name="Oval 429"/>
            <p:cNvSpPr>
              <a:spLocks noChangeArrowheads="1"/>
            </p:cNvSpPr>
            <p:nvPr/>
          </p:nvSpPr>
          <p:spPr bwMode="auto">
            <a:xfrm>
              <a:off x="8196263" y="2097088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55" name="Oval 430"/>
            <p:cNvSpPr>
              <a:spLocks noChangeArrowheads="1"/>
            </p:cNvSpPr>
            <p:nvPr/>
          </p:nvSpPr>
          <p:spPr bwMode="auto">
            <a:xfrm>
              <a:off x="8355013" y="2222501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56" name="Oval 431"/>
            <p:cNvSpPr>
              <a:spLocks noChangeArrowheads="1"/>
            </p:cNvSpPr>
            <p:nvPr/>
          </p:nvSpPr>
          <p:spPr bwMode="auto">
            <a:xfrm>
              <a:off x="8116888" y="2395538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57" name="Oval 432"/>
            <p:cNvSpPr>
              <a:spLocks noChangeArrowheads="1"/>
            </p:cNvSpPr>
            <p:nvPr/>
          </p:nvSpPr>
          <p:spPr bwMode="auto">
            <a:xfrm>
              <a:off x="8578851" y="2678113"/>
              <a:ext cx="47625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58" name="Oval 433"/>
            <p:cNvSpPr>
              <a:spLocks noChangeArrowheads="1"/>
            </p:cNvSpPr>
            <p:nvPr/>
          </p:nvSpPr>
          <p:spPr bwMode="auto">
            <a:xfrm>
              <a:off x="8539163" y="2373313"/>
              <a:ext cx="50800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59" name="Oval 434"/>
            <p:cNvSpPr>
              <a:spLocks noChangeArrowheads="1"/>
            </p:cNvSpPr>
            <p:nvPr/>
          </p:nvSpPr>
          <p:spPr bwMode="auto">
            <a:xfrm>
              <a:off x="8529638" y="2103438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60" name="Oval 435"/>
            <p:cNvSpPr>
              <a:spLocks noChangeArrowheads="1"/>
            </p:cNvSpPr>
            <p:nvPr/>
          </p:nvSpPr>
          <p:spPr bwMode="auto">
            <a:xfrm>
              <a:off x="8745538" y="1773238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61" name="Oval 436"/>
            <p:cNvSpPr>
              <a:spLocks noChangeArrowheads="1"/>
            </p:cNvSpPr>
            <p:nvPr/>
          </p:nvSpPr>
          <p:spPr bwMode="auto">
            <a:xfrm>
              <a:off x="8813801" y="2058988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62" name="Oval 437"/>
            <p:cNvSpPr>
              <a:spLocks noChangeArrowheads="1"/>
            </p:cNvSpPr>
            <p:nvPr/>
          </p:nvSpPr>
          <p:spPr bwMode="auto">
            <a:xfrm>
              <a:off x="8920163" y="2292351"/>
              <a:ext cx="49213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63" name="Oval 438"/>
            <p:cNvSpPr>
              <a:spLocks noChangeArrowheads="1"/>
            </p:cNvSpPr>
            <p:nvPr/>
          </p:nvSpPr>
          <p:spPr bwMode="auto">
            <a:xfrm>
              <a:off x="9078913" y="1974851"/>
              <a:ext cx="46038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64" name="Oval 439"/>
            <p:cNvSpPr>
              <a:spLocks noChangeArrowheads="1"/>
            </p:cNvSpPr>
            <p:nvPr/>
          </p:nvSpPr>
          <p:spPr bwMode="auto">
            <a:xfrm>
              <a:off x="9045576" y="1522413"/>
              <a:ext cx="46038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65" name="Oval 440"/>
            <p:cNvSpPr>
              <a:spLocks noChangeArrowheads="1"/>
            </p:cNvSpPr>
            <p:nvPr/>
          </p:nvSpPr>
          <p:spPr bwMode="auto">
            <a:xfrm>
              <a:off x="8566151" y="1358901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66" name="Oval 441"/>
            <p:cNvSpPr>
              <a:spLocks noChangeArrowheads="1"/>
            </p:cNvSpPr>
            <p:nvPr/>
          </p:nvSpPr>
          <p:spPr bwMode="auto">
            <a:xfrm>
              <a:off x="9091613" y="1336676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67" name="Oval 442"/>
            <p:cNvSpPr>
              <a:spLocks noChangeArrowheads="1"/>
            </p:cNvSpPr>
            <p:nvPr/>
          </p:nvSpPr>
          <p:spPr bwMode="auto">
            <a:xfrm>
              <a:off x="9424988" y="1397001"/>
              <a:ext cx="47625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68" name="Oval 443"/>
            <p:cNvSpPr>
              <a:spLocks noChangeArrowheads="1"/>
            </p:cNvSpPr>
            <p:nvPr/>
          </p:nvSpPr>
          <p:spPr bwMode="auto">
            <a:xfrm>
              <a:off x="9448801" y="858838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69" name="Oval 444"/>
            <p:cNvSpPr>
              <a:spLocks noChangeArrowheads="1"/>
            </p:cNvSpPr>
            <p:nvPr/>
          </p:nvSpPr>
          <p:spPr bwMode="auto">
            <a:xfrm>
              <a:off x="9950451" y="620713"/>
              <a:ext cx="47625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70" name="Oval 445"/>
            <p:cNvSpPr>
              <a:spLocks noChangeArrowheads="1"/>
            </p:cNvSpPr>
            <p:nvPr/>
          </p:nvSpPr>
          <p:spPr bwMode="auto">
            <a:xfrm>
              <a:off x="10152063" y="1003301"/>
              <a:ext cx="50800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71" name="Oval 446"/>
            <p:cNvSpPr>
              <a:spLocks noChangeArrowheads="1"/>
            </p:cNvSpPr>
            <p:nvPr/>
          </p:nvSpPr>
          <p:spPr bwMode="auto">
            <a:xfrm>
              <a:off x="10258426" y="730251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72" name="Oval 447"/>
            <p:cNvSpPr>
              <a:spLocks noChangeArrowheads="1"/>
            </p:cNvSpPr>
            <p:nvPr/>
          </p:nvSpPr>
          <p:spPr bwMode="auto">
            <a:xfrm>
              <a:off x="10506076" y="955676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73" name="Oval 448"/>
            <p:cNvSpPr>
              <a:spLocks noChangeArrowheads="1"/>
            </p:cNvSpPr>
            <p:nvPr/>
          </p:nvSpPr>
          <p:spPr bwMode="auto">
            <a:xfrm>
              <a:off x="10496551" y="1289051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74" name="Oval 449"/>
            <p:cNvSpPr>
              <a:spLocks noChangeArrowheads="1"/>
            </p:cNvSpPr>
            <p:nvPr/>
          </p:nvSpPr>
          <p:spPr bwMode="auto">
            <a:xfrm>
              <a:off x="9925051" y="1057276"/>
              <a:ext cx="49213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75" name="Oval 450"/>
            <p:cNvSpPr>
              <a:spLocks noChangeArrowheads="1"/>
            </p:cNvSpPr>
            <p:nvPr/>
          </p:nvSpPr>
          <p:spPr bwMode="auto">
            <a:xfrm>
              <a:off x="9891713" y="1547813"/>
              <a:ext cx="46038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76" name="Oval 451"/>
            <p:cNvSpPr>
              <a:spLocks noChangeArrowheads="1"/>
            </p:cNvSpPr>
            <p:nvPr/>
          </p:nvSpPr>
          <p:spPr bwMode="auto">
            <a:xfrm>
              <a:off x="9650413" y="1427163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77" name="Oval 452"/>
            <p:cNvSpPr>
              <a:spLocks noChangeArrowheads="1"/>
            </p:cNvSpPr>
            <p:nvPr/>
          </p:nvSpPr>
          <p:spPr bwMode="auto">
            <a:xfrm>
              <a:off x="9564688" y="1808163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78" name="Oval 453"/>
            <p:cNvSpPr>
              <a:spLocks noChangeArrowheads="1"/>
            </p:cNvSpPr>
            <p:nvPr/>
          </p:nvSpPr>
          <p:spPr bwMode="auto">
            <a:xfrm>
              <a:off x="10017126" y="1725613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79" name="Oval 454"/>
            <p:cNvSpPr>
              <a:spLocks noChangeArrowheads="1"/>
            </p:cNvSpPr>
            <p:nvPr/>
          </p:nvSpPr>
          <p:spPr bwMode="auto">
            <a:xfrm>
              <a:off x="10340976" y="1725613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80" name="Oval 455"/>
            <p:cNvSpPr>
              <a:spLocks noChangeArrowheads="1"/>
            </p:cNvSpPr>
            <p:nvPr/>
          </p:nvSpPr>
          <p:spPr bwMode="auto">
            <a:xfrm>
              <a:off x="10350501" y="1930401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81" name="Oval 456"/>
            <p:cNvSpPr>
              <a:spLocks noChangeArrowheads="1"/>
            </p:cNvSpPr>
            <p:nvPr/>
          </p:nvSpPr>
          <p:spPr bwMode="auto">
            <a:xfrm>
              <a:off x="10245726" y="1830388"/>
              <a:ext cx="46038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82" name="Oval 457"/>
            <p:cNvSpPr>
              <a:spLocks noChangeArrowheads="1"/>
            </p:cNvSpPr>
            <p:nvPr/>
          </p:nvSpPr>
          <p:spPr bwMode="auto">
            <a:xfrm>
              <a:off x="10072688" y="2103438"/>
              <a:ext cx="47625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83" name="Oval 458"/>
            <p:cNvSpPr>
              <a:spLocks noChangeArrowheads="1"/>
            </p:cNvSpPr>
            <p:nvPr/>
          </p:nvSpPr>
          <p:spPr bwMode="auto">
            <a:xfrm>
              <a:off x="9894888" y="2125663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84" name="Oval 459"/>
            <p:cNvSpPr>
              <a:spLocks noChangeArrowheads="1"/>
            </p:cNvSpPr>
            <p:nvPr/>
          </p:nvSpPr>
          <p:spPr bwMode="auto">
            <a:xfrm>
              <a:off x="9424988" y="2546351"/>
              <a:ext cx="47625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85" name="Oval 460"/>
            <p:cNvSpPr>
              <a:spLocks noChangeArrowheads="1"/>
            </p:cNvSpPr>
            <p:nvPr/>
          </p:nvSpPr>
          <p:spPr bwMode="auto">
            <a:xfrm>
              <a:off x="9564688" y="2800351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86" name="Oval 461"/>
            <p:cNvSpPr>
              <a:spLocks noChangeArrowheads="1"/>
            </p:cNvSpPr>
            <p:nvPr/>
          </p:nvSpPr>
          <p:spPr bwMode="auto">
            <a:xfrm>
              <a:off x="9339263" y="2732088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87" name="Oval 462"/>
            <p:cNvSpPr>
              <a:spLocks noChangeArrowheads="1"/>
            </p:cNvSpPr>
            <p:nvPr/>
          </p:nvSpPr>
          <p:spPr bwMode="auto">
            <a:xfrm>
              <a:off x="9302751" y="2970213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88" name="Oval 463"/>
            <p:cNvSpPr>
              <a:spLocks noChangeArrowheads="1"/>
            </p:cNvSpPr>
            <p:nvPr/>
          </p:nvSpPr>
          <p:spPr bwMode="auto">
            <a:xfrm>
              <a:off x="9201151" y="3049588"/>
              <a:ext cx="46038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89" name="Oval 464"/>
            <p:cNvSpPr>
              <a:spLocks noChangeArrowheads="1"/>
            </p:cNvSpPr>
            <p:nvPr/>
          </p:nvSpPr>
          <p:spPr bwMode="auto">
            <a:xfrm>
              <a:off x="9610726" y="3232151"/>
              <a:ext cx="49213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90" name="Oval 465"/>
            <p:cNvSpPr>
              <a:spLocks noChangeArrowheads="1"/>
            </p:cNvSpPr>
            <p:nvPr/>
          </p:nvSpPr>
          <p:spPr bwMode="auto">
            <a:xfrm>
              <a:off x="9739313" y="3049588"/>
              <a:ext cx="49213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91" name="Oval 466"/>
            <p:cNvSpPr>
              <a:spLocks noChangeArrowheads="1"/>
            </p:cNvSpPr>
            <p:nvPr/>
          </p:nvSpPr>
          <p:spPr bwMode="auto">
            <a:xfrm>
              <a:off x="9918701" y="3652838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92" name="Oval 467"/>
            <p:cNvSpPr>
              <a:spLocks noChangeArrowheads="1"/>
            </p:cNvSpPr>
            <p:nvPr/>
          </p:nvSpPr>
          <p:spPr bwMode="auto">
            <a:xfrm>
              <a:off x="9363076" y="3422651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93" name="Oval 468"/>
            <p:cNvSpPr>
              <a:spLocks noChangeArrowheads="1"/>
            </p:cNvSpPr>
            <p:nvPr/>
          </p:nvSpPr>
          <p:spPr bwMode="auto">
            <a:xfrm>
              <a:off x="9967913" y="3268663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94" name="Oval 469"/>
            <p:cNvSpPr>
              <a:spLocks noChangeArrowheads="1"/>
            </p:cNvSpPr>
            <p:nvPr/>
          </p:nvSpPr>
          <p:spPr bwMode="auto">
            <a:xfrm>
              <a:off x="10612438" y="3595688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95" name="Oval 470"/>
            <p:cNvSpPr>
              <a:spLocks noChangeArrowheads="1"/>
            </p:cNvSpPr>
            <p:nvPr/>
          </p:nvSpPr>
          <p:spPr bwMode="auto">
            <a:xfrm>
              <a:off x="10548938" y="3313113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96" name="Oval 471"/>
            <p:cNvSpPr>
              <a:spLocks noChangeArrowheads="1"/>
            </p:cNvSpPr>
            <p:nvPr/>
          </p:nvSpPr>
          <p:spPr bwMode="auto">
            <a:xfrm>
              <a:off x="11009313" y="3675063"/>
              <a:ext cx="46038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97" name="Oval 472"/>
            <p:cNvSpPr>
              <a:spLocks noChangeArrowheads="1"/>
            </p:cNvSpPr>
            <p:nvPr/>
          </p:nvSpPr>
          <p:spPr bwMode="auto">
            <a:xfrm>
              <a:off x="10704513" y="3765551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98" name="Oval 473"/>
            <p:cNvSpPr>
              <a:spLocks noChangeArrowheads="1"/>
            </p:cNvSpPr>
            <p:nvPr/>
          </p:nvSpPr>
          <p:spPr bwMode="auto">
            <a:xfrm>
              <a:off x="10637838" y="4048126"/>
              <a:ext cx="47625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199" name="Oval 474"/>
            <p:cNvSpPr>
              <a:spLocks noChangeArrowheads="1"/>
            </p:cNvSpPr>
            <p:nvPr/>
          </p:nvSpPr>
          <p:spPr bwMode="auto">
            <a:xfrm>
              <a:off x="10420351" y="3998913"/>
              <a:ext cx="49213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00" name="Oval 475"/>
            <p:cNvSpPr>
              <a:spLocks noChangeArrowheads="1"/>
            </p:cNvSpPr>
            <p:nvPr/>
          </p:nvSpPr>
          <p:spPr bwMode="auto">
            <a:xfrm>
              <a:off x="10225088" y="3800476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01" name="Oval 476"/>
            <p:cNvSpPr>
              <a:spLocks noChangeArrowheads="1"/>
            </p:cNvSpPr>
            <p:nvPr/>
          </p:nvSpPr>
          <p:spPr bwMode="auto">
            <a:xfrm>
              <a:off x="10044113" y="4557713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02" name="Oval 477"/>
            <p:cNvSpPr>
              <a:spLocks noChangeArrowheads="1"/>
            </p:cNvSpPr>
            <p:nvPr/>
          </p:nvSpPr>
          <p:spPr bwMode="auto">
            <a:xfrm>
              <a:off x="9805988" y="4318001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03" name="Oval 478"/>
            <p:cNvSpPr>
              <a:spLocks noChangeArrowheads="1"/>
            </p:cNvSpPr>
            <p:nvPr/>
          </p:nvSpPr>
          <p:spPr bwMode="auto">
            <a:xfrm>
              <a:off x="9940926" y="3998913"/>
              <a:ext cx="49213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04" name="Oval 479"/>
            <p:cNvSpPr>
              <a:spLocks noChangeArrowheads="1"/>
            </p:cNvSpPr>
            <p:nvPr/>
          </p:nvSpPr>
          <p:spPr bwMode="auto">
            <a:xfrm>
              <a:off x="9550401" y="4240213"/>
              <a:ext cx="47625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05" name="Oval 480"/>
            <p:cNvSpPr>
              <a:spLocks noChangeArrowheads="1"/>
            </p:cNvSpPr>
            <p:nvPr/>
          </p:nvSpPr>
          <p:spPr bwMode="auto">
            <a:xfrm>
              <a:off x="9712326" y="4419601"/>
              <a:ext cx="50800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06" name="Oval 481"/>
            <p:cNvSpPr>
              <a:spLocks noChangeArrowheads="1"/>
            </p:cNvSpPr>
            <p:nvPr/>
          </p:nvSpPr>
          <p:spPr bwMode="auto">
            <a:xfrm>
              <a:off x="9393238" y="4557713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07" name="Oval 482"/>
            <p:cNvSpPr>
              <a:spLocks noChangeArrowheads="1"/>
            </p:cNvSpPr>
            <p:nvPr/>
          </p:nvSpPr>
          <p:spPr bwMode="auto">
            <a:xfrm>
              <a:off x="10347326" y="4746626"/>
              <a:ext cx="46038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08" name="Oval 483"/>
            <p:cNvSpPr>
              <a:spLocks noChangeArrowheads="1"/>
            </p:cNvSpPr>
            <p:nvPr/>
          </p:nvSpPr>
          <p:spPr bwMode="auto">
            <a:xfrm>
              <a:off x="10641013" y="4792663"/>
              <a:ext cx="47625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09" name="Oval 484"/>
            <p:cNvSpPr>
              <a:spLocks noChangeArrowheads="1"/>
            </p:cNvSpPr>
            <p:nvPr/>
          </p:nvSpPr>
          <p:spPr bwMode="auto">
            <a:xfrm>
              <a:off x="10347326" y="4179888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10" name="Oval 486"/>
            <p:cNvSpPr>
              <a:spLocks noChangeArrowheads="1"/>
            </p:cNvSpPr>
            <p:nvPr/>
          </p:nvSpPr>
          <p:spPr bwMode="auto">
            <a:xfrm>
              <a:off x="10621963" y="4321176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11" name="Oval 487"/>
            <p:cNvSpPr>
              <a:spLocks noChangeArrowheads="1"/>
            </p:cNvSpPr>
            <p:nvPr/>
          </p:nvSpPr>
          <p:spPr bwMode="auto">
            <a:xfrm>
              <a:off x="11055351" y="4441826"/>
              <a:ext cx="49213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12" name="Oval 488"/>
            <p:cNvSpPr>
              <a:spLocks noChangeArrowheads="1"/>
            </p:cNvSpPr>
            <p:nvPr/>
          </p:nvSpPr>
          <p:spPr bwMode="auto">
            <a:xfrm>
              <a:off x="8947151" y="2462213"/>
              <a:ext cx="49213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13" name="Oval 489"/>
            <p:cNvSpPr>
              <a:spLocks noChangeArrowheads="1"/>
            </p:cNvSpPr>
            <p:nvPr/>
          </p:nvSpPr>
          <p:spPr bwMode="auto">
            <a:xfrm>
              <a:off x="9732963" y="1952626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14" name="Oval 490"/>
            <p:cNvSpPr>
              <a:spLocks noChangeArrowheads="1"/>
            </p:cNvSpPr>
            <p:nvPr/>
          </p:nvSpPr>
          <p:spPr bwMode="auto">
            <a:xfrm>
              <a:off x="9375776" y="2157413"/>
              <a:ext cx="49213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15" name="Oval 491"/>
            <p:cNvSpPr>
              <a:spLocks noChangeArrowheads="1"/>
            </p:cNvSpPr>
            <p:nvPr/>
          </p:nvSpPr>
          <p:spPr bwMode="auto">
            <a:xfrm>
              <a:off x="8440738" y="2921001"/>
              <a:ext cx="46038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16" name="Oval 492"/>
            <p:cNvSpPr>
              <a:spLocks noChangeArrowheads="1"/>
            </p:cNvSpPr>
            <p:nvPr/>
          </p:nvSpPr>
          <p:spPr bwMode="auto">
            <a:xfrm>
              <a:off x="6559551" y="1725613"/>
              <a:ext cx="50800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17" name="Oval 493"/>
            <p:cNvSpPr>
              <a:spLocks noChangeArrowheads="1"/>
            </p:cNvSpPr>
            <p:nvPr/>
          </p:nvSpPr>
          <p:spPr bwMode="auto">
            <a:xfrm>
              <a:off x="6408738" y="1647826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18" name="Oval 494"/>
            <p:cNvSpPr>
              <a:spLocks noChangeArrowheads="1"/>
            </p:cNvSpPr>
            <p:nvPr/>
          </p:nvSpPr>
          <p:spPr bwMode="auto">
            <a:xfrm>
              <a:off x="6342063" y="1801813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19" name="Oval 495"/>
            <p:cNvSpPr>
              <a:spLocks noChangeArrowheads="1"/>
            </p:cNvSpPr>
            <p:nvPr/>
          </p:nvSpPr>
          <p:spPr bwMode="auto">
            <a:xfrm>
              <a:off x="6107113" y="1635126"/>
              <a:ext cx="50800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20" name="Oval 496"/>
            <p:cNvSpPr>
              <a:spLocks noChangeArrowheads="1"/>
            </p:cNvSpPr>
            <p:nvPr/>
          </p:nvSpPr>
          <p:spPr bwMode="auto">
            <a:xfrm>
              <a:off x="5908676" y="1701801"/>
              <a:ext cx="50800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21" name="Oval 497"/>
            <p:cNvSpPr>
              <a:spLocks noChangeArrowheads="1"/>
            </p:cNvSpPr>
            <p:nvPr/>
          </p:nvSpPr>
          <p:spPr bwMode="auto">
            <a:xfrm>
              <a:off x="5697538" y="1400176"/>
              <a:ext cx="49213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22" name="Oval 498"/>
            <p:cNvSpPr>
              <a:spLocks noChangeArrowheads="1"/>
            </p:cNvSpPr>
            <p:nvPr/>
          </p:nvSpPr>
          <p:spPr bwMode="auto">
            <a:xfrm>
              <a:off x="5562601" y="1565276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23" name="Oval 499"/>
            <p:cNvSpPr>
              <a:spLocks noChangeArrowheads="1"/>
            </p:cNvSpPr>
            <p:nvPr/>
          </p:nvSpPr>
          <p:spPr bwMode="auto">
            <a:xfrm>
              <a:off x="5473701" y="1801813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24" name="Oval 500"/>
            <p:cNvSpPr>
              <a:spLocks noChangeArrowheads="1"/>
            </p:cNvSpPr>
            <p:nvPr/>
          </p:nvSpPr>
          <p:spPr bwMode="auto">
            <a:xfrm>
              <a:off x="5757863" y="1824038"/>
              <a:ext cx="46038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25" name="Oval 501"/>
            <p:cNvSpPr>
              <a:spLocks noChangeArrowheads="1"/>
            </p:cNvSpPr>
            <p:nvPr/>
          </p:nvSpPr>
          <p:spPr bwMode="auto">
            <a:xfrm>
              <a:off x="5746751" y="1587501"/>
              <a:ext cx="47625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26" name="Oval 502"/>
            <p:cNvSpPr>
              <a:spLocks noChangeArrowheads="1"/>
            </p:cNvSpPr>
            <p:nvPr/>
          </p:nvSpPr>
          <p:spPr bwMode="auto">
            <a:xfrm>
              <a:off x="6124576" y="1211263"/>
              <a:ext cx="49213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27" name="Oval 503"/>
            <p:cNvSpPr>
              <a:spLocks noChangeArrowheads="1"/>
            </p:cNvSpPr>
            <p:nvPr/>
          </p:nvSpPr>
          <p:spPr bwMode="auto">
            <a:xfrm>
              <a:off x="6437313" y="1211263"/>
              <a:ext cx="50800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28" name="Oval 504"/>
            <p:cNvSpPr>
              <a:spLocks noChangeArrowheads="1"/>
            </p:cNvSpPr>
            <p:nvPr/>
          </p:nvSpPr>
          <p:spPr bwMode="auto">
            <a:xfrm>
              <a:off x="5122863" y="614363"/>
              <a:ext cx="49213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29" name="Oval 505"/>
            <p:cNvSpPr>
              <a:spLocks noChangeArrowheads="1"/>
            </p:cNvSpPr>
            <p:nvPr/>
          </p:nvSpPr>
          <p:spPr bwMode="auto">
            <a:xfrm>
              <a:off x="5314951" y="512763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30" name="Oval 506"/>
            <p:cNvSpPr>
              <a:spLocks noChangeArrowheads="1"/>
            </p:cNvSpPr>
            <p:nvPr/>
          </p:nvSpPr>
          <p:spPr bwMode="auto">
            <a:xfrm>
              <a:off x="5783263" y="252413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31" name="Oval 507"/>
            <p:cNvSpPr>
              <a:spLocks noChangeArrowheads="1"/>
            </p:cNvSpPr>
            <p:nvPr/>
          </p:nvSpPr>
          <p:spPr bwMode="auto">
            <a:xfrm>
              <a:off x="3060701" y="808038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32" name="Oval 508"/>
            <p:cNvSpPr>
              <a:spLocks noChangeArrowheads="1"/>
            </p:cNvSpPr>
            <p:nvPr/>
          </p:nvSpPr>
          <p:spPr bwMode="auto">
            <a:xfrm>
              <a:off x="3143251" y="1028701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33" name="Oval 509"/>
            <p:cNvSpPr>
              <a:spLocks noChangeArrowheads="1"/>
            </p:cNvSpPr>
            <p:nvPr/>
          </p:nvSpPr>
          <p:spPr bwMode="auto">
            <a:xfrm>
              <a:off x="2749551" y="1716088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34" name="Oval 510"/>
            <p:cNvSpPr>
              <a:spLocks noChangeArrowheads="1"/>
            </p:cNvSpPr>
            <p:nvPr/>
          </p:nvSpPr>
          <p:spPr bwMode="auto">
            <a:xfrm>
              <a:off x="2386013" y="1676401"/>
              <a:ext cx="46038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35" name="Oval 511"/>
            <p:cNvSpPr>
              <a:spLocks noChangeArrowheads="1"/>
            </p:cNvSpPr>
            <p:nvPr/>
          </p:nvSpPr>
          <p:spPr bwMode="auto">
            <a:xfrm>
              <a:off x="2290763" y="1898651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36" name="Oval 512"/>
            <p:cNvSpPr>
              <a:spLocks noChangeArrowheads="1"/>
            </p:cNvSpPr>
            <p:nvPr/>
          </p:nvSpPr>
          <p:spPr bwMode="auto">
            <a:xfrm>
              <a:off x="1725613" y="1898651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37" name="Oval 513"/>
            <p:cNvSpPr>
              <a:spLocks noChangeArrowheads="1"/>
            </p:cNvSpPr>
            <p:nvPr/>
          </p:nvSpPr>
          <p:spPr bwMode="auto">
            <a:xfrm>
              <a:off x="2046288" y="2135188"/>
              <a:ext cx="46038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38" name="Oval 514"/>
            <p:cNvSpPr>
              <a:spLocks noChangeArrowheads="1"/>
            </p:cNvSpPr>
            <p:nvPr/>
          </p:nvSpPr>
          <p:spPr bwMode="auto">
            <a:xfrm>
              <a:off x="2544763" y="2206626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39" name="Oval 515"/>
            <p:cNvSpPr>
              <a:spLocks noChangeArrowheads="1"/>
            </p:cNvSpPr>
            <p:nvPr/>
          </p:nvSpPr>
          <p:spPr bwMode="auto">
            <a:xfrm>
              <a:off x="2752726" y="2000251"/>
              <a:ext cx="50800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40" name="Oval 516"/>
            <p:cNvSpPr>
              <a:spLocks noChangeArrowheads="1"/>
            </p:cNvSpPr>
            <p:nvPr/>
          </p:nvSpPr>
          <p:spPr bwMode="auto">
            <a:xfrm>
              <a:off x="3051176" y="1760538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41" name="Oval 517"/>
            <p:cNvSpPr>
              <a:spLocks noChangeArrowheads="1"/>
            </p:cNvSpPr>
            <p:nvPr/>
          </p:nvSpPr>
          <p:spPr bwMode="auto">
            <a:xfrm>
              <a:off x="3082926" y="2024063"/>
              <a:ext cx="50800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42" name="Oval 518"/>
            <p:cNvSpPr>
              <a:spLocks noChangeArrowheads="1"/>
            </p:cNvSpPr>
            <p:nvPr/>
          </p:nvSpPr>
          <p:spPr bwMode="auto">
            <a:xfrm>
              <a:off x="3051176" y="2320926"/>
              <a:ext cx="49213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43" name="Oval 519"/>
            <p:cNvSpPr>
              <a:spLocks noChangeArrowheads="1"/>
            </p:cNvSpPr>
            <p:nvPr/>
          </p:nvSpPr>
          <p:spPr bwMode="auto">
            <a:xfrm>
              <a:off x="2474913" y="2408238"/>
              <a:ext cx="47625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44" name="Oval 520"/>
            <p:cNvSpPr>
              <a:spLocks noChangeArrowheads="1"/>
            </p:cNvSpPr>
            <p:nvPr/>
          </p:nvSpPr>
          <p:spPr bwMode="auto">
            <a:xfrm>
              <a:off x="2238376" y="2581276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45" name="Oval 521"/>
            <p:cNvSpPr>
              <a:spLocks noChangeArrowheads="1"/>
            </p:cNvSpPr>
            <p:nvPr/>
          </p:nvSpPr>
          <p:spPr bwMode="auto">
            <a:xfrm>
              <a:off x="2971801" y="2822576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46" name="Oval 522"/>
            <p:cNvSpPr>
              <a:spLocks noChangeArrowheads="1"/>
            </p:cNvSpPr>
            <p:nvPr/>
          </p:nvSpPr>
          <p:spPr bwMode="auto">
            <a:xfrm>
              <a:off x="3446463" y="2822576"/>
              <a:ext cx="47625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47" name="Oval 523"/>
            <p:cNvSpPr>
              <a:spLocks noChangeArrowheads="1"/>
            </p:cNvSpPr>
            <p:nvPr/>
          </p:nvSpPr>
          <p:spPr bwMode="auto">
            <a:xfrm>
              <a:off x="3717926" y="2967038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48" name="Oval 524"/>
            <p:cNvSpPr>
              <a:spLocks noChangeArrowheads="1"/>
            </p:cNvSpPr>
            <p:nvPr/>
          </p:nvSpPr>
          <p:spPr bwMode="auto">
            <a:xfrm>
              <a:off x="4075113" y="3117851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49" name="Oval 525"/>
            <p:cNvSpPr>
              <a:spLocks noChangeArrowheads="1"/>
            </p:cNvSpPr>
            <p:nvPr/>
          </p:nvSpPr>
          <p:spPr bwMode="auto">
            <a:xfrm>
              <a:off x="3656013" y="3190876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50" name="Oval 526"/>
            <p:cNvSpPr>
              <a:spLocks noChangeArrowheads="1"/>
            </p:cNvSpPr>
            <p:nvPr/>
          </p:nvSpPr>
          <p:spPr bwMode="auto">
            <a:xfrm>
              <a:off x="3397251" y="3014663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51" name="Oval 527"/>
            <p:cNvSpPr>
              <a:spLocks noChangeArrowheads="1"/>
            </p:cNvSpPr>
            <p:nvPr/>
          </p:nvSpPr>
          <p:spPr bwMode="auto">
            <a:xfrm>
              <a:off x="3225801" y="3049588"/>
              <a:ext cx="46038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52" name="Oval 528"/>
            <p:cNvSpPr>
              <a:spLocks noChangeArrowheads="1"/>
            </p:cNvSpPr>
            <p:nvPr/>
          </p:nvSpPr>
          <p:spPr bwMode="auto">
            <a:xfrm>
              <a:off x="3051176" y="3049588"/>
              <a:ext cx="49213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53" name="Oval 529"/>
            <p:cNvSpPr>
              <a:spLocks noChangeArrowheads="1"/>
            </p:cNvSpPr>
            <p:nvPr/>
          </p:nvSpPr>
          <p:spPr bwMode="auto">
            <a:xfrm>
              <a:off x="3017838" y="3165476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54" name="Oval 530"/>
            <p:cNvSpPr>
              <a:spLocks noChangeArrowheads="1"/>
            </p:cNvSpPr>
            <p:nvPr/>
          </p:nvSpPr>
          <p:spPr bwMode="auto">
            <a:xfrm>
              <a:off x="3225801" y="3219451"/>
              <a:ext cx="46038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55" name="Oval 531"/>
            <p:cNvSpPr>
              <a:spLocks noChangeArrowheads="1"/>
            </p:cNvSpPr>
            <p:nvPr/>
          </p:nvSpPr>
          <p:spPr bwMode="auto">
            <a:xfrm>
              <a:off x="3424238" y="3219451"/>
              <a:ext cx="49213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56" name="Oval 532"/>
            <p:cNvSpPr>
              <a:spLocks noChangeArrowheads="1"/>
            </p:cNvSpPr>
            <p:nvPr/>
          </p:nvSpPr>
          <p:spPr bwMode="auto">
            <a:xfrm>
              <a:off x="3513138" y="3630613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57" name="Oval 533"/>
            <p:cNvSpPr>
              <a:spLocks noChangeArrowheads="1"/>
            </p:cNvSpPr>
            <p:nvPr/>
          </p:nvSpPr>
          <p:spPr bwMode="auto">
            <a:xfrm>
              <a:off x="3794126" y="3557588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58" name="Oval 534"/>
            <p:cNvSpPr>
              <a:spLocks noChangeArrowheads="1"/>
            </p:cNvSpPr>
            <p:nvPr/>
          </p:nvSpPr>
          <p:spPr bwMode="auto">
            <a:xfrm>
              <a:off x="4157663" y="3546476"/>
              <a:ext cx="46038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59" name="Oval 535"/>
            <p:cNvSpPr>
              <a:spLocks noChangeArrowheads="1"/>
            </p:cNvSpPr>
            <p:nvPr/>
          </p:nvSpPr>
          <p:spPr bwMode="auto">
            <a:xfrm>
              <a:off x="4227513" y="3768726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60" name="Oval 536"/>
            <p:cNvSpPr>
              <a:spLocks noChangeArrowheads="1"/>
            </p:cNvSpPr>
            <p:nvPr/>
          </p:nvSpPr>
          <p:spPr bwMode="auto">
            <a:xfrm>
              <a:off x="4332288" y="3948113"/>
              <a:ext cx="47625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61" name="Oval 537"/>
            <p:cNvSpPr>
              <a:spLocks noChangeArrowheads="1"/>
            </p:cNvSpPr>
            <p:nvPr/>
          </p:nvSpPr>
          <p:spPr bwMode="auto">
            <a:xfrm>
              <a:off x="4227513" y="4130676"/>
              <a:ext cx="49213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62" name="Oval 538"/>
            <p:cNvSpPr>
              <a:spLocks noChangeArrowheads="1"/>
            </p:cNvSpPr>
            <p:nvPr/>
          </p:nvSpPr>
          <p:spPr bwMode="auto">
            <a:xfrm>
              <a:off x="4414838" y="4086226"/>
              <a:ext cx="50800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63" name="Oval 539"/>
            <p:cNvSpPr>
              <a:spLocks noChangeArrowheads="1"/>
            </p:cNvSpPr>
            <p:nvPr/>
          </p:nvSpPr>
          <p:spPr bwMode="auto">
            <a:xfrm>
              <a:off x="4151313" y="4249738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64" name="Oval 540"/>
            <p:cNvSpPr>
              <a:spLocks noChangeArrowheads="1"/>
            </p:cNvSpPr>
            <p:nvPr/>
          </p:nvSpPr>
          <p:spPr bwMode="auto">
            <a:xfrm>
              <a:off x="3989388" y="4625976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65" name="Oval 541"/>
            <p:cNvSpPr>
              <a:spLocks noChangeArrowheads="1"/>
            </p:cNvSpPr>
            <p:nvPr/>
          </p:nvSpPr>
          <p:spPr bwMode="auto">
            <a:xfrm>
              <a:off x="3721101" y="4432301"/>
              <a:ext cx="49213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66" name="Oval 542"/>
            <p:cNvSpPr>
              <a:spLocks noChangeArrowheads="1"/>
            </p:cNvSpPr>
            <p:nvPr/>
          </p:nvSpPr>
          <p:spPr bwMode="auto">
            <a:xfrm>
              <a:off x="3638551" y="4779963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67" name="Oval 543"/>
            <p:cNvSpPr>
              <a:spLocks noChangeArrowheads="1"/>
            </p:cNvSpPr>
            <p:nvPr/>
          </p:nvSpPr>
          <p:spPr bwMode="auto">
            <a:xfrm>
              <a:off x="3843338" y="4695826"/>
              <a:ext cx="50800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68" name="Oval 544"/>
            <p:cNvSpPr>
              <a:spLocks noChangeArrowheads="1"/>
            </p:cNvSpPr>
            <p:nvPr/>
          </p:nvSpPr>
          <p:spPr bwMode="auto">
            <a:xfrm>
              <a:off x="3440113" y="4776788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69" name="Oval 545"/>
            <p:cNvSpPr>
              <a:spLocks noChangeArrowheads="1"/>
            </p:cNvSpPr>
            <p:nvPr/>
          </p:nvSpPr>
          <p:spPr bwMode="auto">
            <a:xfrm>
              <a:off x="3616326" y="5276851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70" name="Oval 546"/>
            <p:cNvSpPr>
              <a:spLocks noChangeArrowheads="1"/>
            </p:cNvSpPr>
            <p:nvPr/>
          </p:nvSpPr>
          <p:spPr bwMode="auto">
            <a:xfrm>
              <a:off x="3775076" y="5280026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71" name="Oval 547"/>
            <p:cNvSpPr>
              <a:spLocks noChangeArrowheads="1"/>
            </p:cNvSpPr>
            <p:nvPr/>
          </p:nvSpPr>
          <p:spPr bwMode="auto">
            <a:xfrm>
              <a:off x="3979863" y="5418138"/>
              <a:ext cx="49213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72" name="Oval 548"/>
            <p:cNvSpPr>
              <a:spLocks noChangeArrowheads="1"/>
            </p:cNvSpPr>
            <p:nvPr/>
          </p:nvSpPr>
          <p:spPr bwMode="auto">
            <a:xfrm>
              <a:off x="4567238" y="3530601"/>
              <a:ext cx="49213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73" name="Oval 549"/>
            <p:cNvSpPr>
              <a:spLocks noChangeArrowheads="1"/>
            </p:cNvSpPr>
            <p:nvPr/>
          </p:nvSpPr>
          <p:spPr bwMode="auto">
            <a:xfrm>
              <a:off x="4319588" y="3367088"/>
              <a:ext cx="46038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74" name="Oval 550"/>
            <p:cNvSpPr>
              <a:spLocks noChangeArrowheads="1"/>
            </p:cNvSpPr>
            <p:nvPr/>
          </p:nvSpPr>
          <p:spPr bwMode="auto">
            <a:xfrm>
              <a:off x="3770313" y="4016376"/>
              <a:ext cx="47625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75" name="Oval 551"/>
            <p:cNvSpPr>
              <a:spLocks noChangeArrowheads="1"/>
            </p:cNvSpPr>
            <p:nvPr/>
          </p:nvSpPr>
          <p:spPr bwMode="auto">
            <a:xfrm>
              <a:off x="3424238" y="4262438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76" name="Oval 552"/>
            <p:cNvSpPr>
              <a:spLocks noChangeArrowheads="1"/>
            </p:cNvSpPr>
            <p:nvPr/>
          </p:nvSpPr>
          <p:spPr bwMode="auto">
            <a:xfrm>
              <a:off x="3770313" y="4224338"/>
              <a:ext cx="47625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77" name="Oval 553"/>
            <p:cNvSpPr>
              <a:spLocks noChangeArrowheads="1"/>
            </p:cNvSpPr>
            <p:nvPr/>
          </p:nvSpPr>
          <p:spPr bwMode="auto">
            <a:xfrm>
              <a:off x="3351213" y="3925888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78" name="Oval 554"/>
            <p:cNvSpPr>
              <a:spLocks noChangeArrowheads="1"/>
            </p:cNvSpPr>
            <p:nvPr/>
          </p:nvSpPr>
          <p:spPr bwMode="auto">
            <a:xfrm>
              <a:off x="3363913" y="3413126"/>
              <a:ext cx="47625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79" name="Oval 555"/>
            <p:cNvSpPr>
              <a:spLocks noChangeArrowheads="1"/>
            </p:cNvSpPr>
            <p:nvPr/>
          </p:nvSpPr>
          <p:spPr bwMode="auto">
            <a:xfrm>
              <a:off x="2997201" y="3392488"/>
              <a:ext cx="50800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80" name="Oval 556"/>
            <p:cNvSpPr>
              <a:spLocks noChangeArrowheads="1"/>
            </p:cNvSpPr>
            <p:nvPr/>
          </p:nvSpPr>
          <p:spPr bwMode="auto">
            <a:xfrm>
              <a:off x="3087688" y="3630613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81" name="Oval 557"/>
            <p:cNvSpPr>
              <a:spLocks noChangeArrowheads="1"/>
            </p:cNvSpPr>
            <p:nvPr/>
          </p:nvSpPr>
          <p:spPr bwMode="auto">
            <a:xfrm>
              <a:off x="2819401" y="2540001"/>
              <a:ext cx="46038" cy="44450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82" name="Oval 558"/>
            <p:cNvSpPr>
              <a:spLocks noChangeArrowheads="1"/>
            </p:cNvSpPr>
            <p:nvPr/>
          </p:nvSpPr>
          <p:spPr bwMode="auto">
            <a:xfrm>
              <a:off x="2317751" y="682626"/>
              <a:ext cx="46038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83" name="Oval 559"/>
            <p:cNvSpPr>
              <a:spLocks noChangeArrowheads="1"/>
            </p:cNvSpPr>
            <p:nvPr/>
          </p:nvSpPr>
          <p:spPr bwMode="auto">
            <a:xfrm>
              <a:off x="2644776" y="928688"/>
              <a:ext cx="46038" cy="46038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84" name="Oval 560"/>
            <p:cNvSpPr>
              <a:spLocks noChangeArrowheads="1"/>
            </p:cNvSpPr>
            <p:nvPr/>
          </p:nvSpPr>
          <p:spPr bwMode="auto">
            <a:xfrm>
              <a:off x="2611438" y="660401"/>
              <a:ext cx="49213" cy="47625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  <p:sp>
          <p:nvSpPr>
            <p:cNvPr id="285" name="Oval 561"/>
            <p:cNvSpPr>
              <a:spLocks noChangeArrowheads="1"/>
            </p:cNvSpPr>
            <p:nvPr/>
          </p:nvSpPr>
          <p:spPr bwMode="auto">
            <a:xfrm>
              <a:off x="2217738" y="781051"/>
              <a:ext cx="49213" cy="49213"/>
            </a:xfrm>
            <a:prstGeom prst="ellipse">
              <a:avLst/>
            </a:prstGeom>
            <a:solidFill>
              <a:srgbClr val="00539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404040"/>
                </a:solidFill>
              </a:endParaRPr>
            </a:p>
          </p:txBody>
        </p:sp>
      </p:grpSp>
      <p:pic>
        <p:nvPicPr>
          <p:cNvPr id="291" name="图片 29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6" t="51472" r="55266" b="6067"/>
          <a:stretch>
            <a:fillRect/>
          </a:stretch>
        </p:blipFill>
        <p:spPr>
          <a:xfrm>
            <a:off x="7868446" y="4321627"/>
            <a:ext cx="4020071" cy="245019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直接连接符 283"/>
          <p:cNvCxnSpPr/>
          <p:nvPr userDrawn="1"/>
        </p:nvCxnSpPr>
        <p:spPr>
          <a:xfrm flipV="1">
            <a:off x="319087" y="752475"/>
            <a:ext cx="11553825" cy="1"/>
          </a:xfrm>
          <a:prstGeom prst="line">
            <a:avLst/>
          </a:prstGeom>
          <a:ln w="28575">
            <a:solidFill>
              <a:srgbClr val="005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5" name="图片 284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079" y="325478"/>
            <a:ext cx="1785937" cy="263996"/>
          </a:xfrm>
          <a:prstGeom prst="rect">
            <a:avLst/>
          </a:prstGeom>
        </p:spPr>
      </p:pic>
      <p:sp>
        <p:nvSpPr>
          <p:cNvPr id="286" name="文本框 285"/>
          <p:cNvSpPr txBox="1"/>
          <p:nvPr userDrawn="1"/>
        </p:nvSpPr>
        <p:spPr>
          <a:xfrm>
            <a:off x="250780" y="6316738"/>
            <a:ext cx="16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FFFFFF">
                    <a:lumMod val="75000"/>
                  </a:srgbClr>
                </a:solidFill>
              </a:rPr>
              <a:t>www.avc-mr.com</a:t>
            </a:r>
            <a:endParaRPr lang="zh-CN" alt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直接连接符 283"/>
          <p:cNvCxnSpPr/>
          <p:nvPr userDrawn="1"/>
        </p:nvCxnSpPr>
        <p:spPr>
          <a:xfrm flipV="1">
            <a:off x="319087" y="752475"/>
            <a:ext cx="11553825" cy="1"/>
          </a:xfrm>
          <a:prstGeom prst="line">
            <a:avLst/>
          </a:prstGeom>
          <a:ln w="28575">
            <a:solidFill>
              <a:srgbClr val="005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5" name="图片 284"/>
          <p:cNvPicPr>
            <a:picLocks noChangeAspect="1"/>
          </p:cNvPicPr>
          <p:nvPr userDrawn="1"/>
        </p:nvPicPr>
        <p:blipFill>
          <a:blip r:embed="rId28" cstate="screen"/>
          <a:stretch>
            <a:fillRect/>
          </a:stretch>
        </p:blipFill>
        <p:spPr>
          <a:xfrm>
            <a:off x="10060079" y="325478"/>
            <a:ext cx="1785937" cy="263996"/>
          </a:xfrm>
          <a:prstGeom prst="rect">
            <a:avLst/>
          </a:prstGeom>
        </p:spPr>
      </p:pic>
      <p:sp>
        <p:nvSpPr>
          <p:cNvPr id="286" name="文本框 285"/>
          <p:cNvSpPr txBox="1"/>
          <p:nvPr userDrawn="1"/>
        </p:nvSpPr>
        <p:spPr>
          <a:xfrm>
            <a:off x="250780" y="6316738"/>
            <a:ext cx="16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FFFFFF">
                    <a:lumMod val="75000"/>
                  </a:srgbClr>
                </a:solidFill>
              </a:rPr>
              <a:t>www.avc-mr.com</a:t>
            </a:r>
            <a:endParaRPr lang="zh-CN" alt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  <p:sldLayoutId id="2147483710" r:id="rId18"/>
    <p:sldLayoutId id="2147483711" r:id="rId19"/>
    <p:sldLayoutId id="2147483712" r:id="rId20"/>
    <p:sldLayoutId id="2147483713" r:id="rId21"/>
    <p:sldLayoutId id="2147483714" r:id="rId22"/>
    <p:sldLayoutId id="2147483715" r:id="rId23"/>
    <p:sldLayoutId id="2147483716" r:id="rId24"/>
    <p:sldLayoutId id="2147483717" r:id="rId25"/>
    <p:sldLayoutId id="2147483718" r:id="rId26"/>
    <p:sldLayoutId id="2147483719" r:id="rId2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直接连接符 283"/>
          <p:cNvCxnSpPr/>
          <p:nvPr userDrawn="1"/>
        </p:nvCxnSpPr>
        <p:spPr>
          <a:xfrm flipV="1">
            <a:off x="319087" y="752475"/>
            <a:ext cx="11553825" cy="1"/>
          </a:xfrm>
          <a:prstGeom prst="line">
            <a:avLst/>
          </a:prstGeom>
          <a:ln w="28575">
            <a:solidFill>
              <a:srgbClr val="005BA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5" name="图片 284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079" y="325478"/>
            <a:ext cx="1785937" cy="263996"/>
          </a:xfrm>
          <a:prstGeom prst="rect">
            <a:avLst/>
          </a:prstGeom>
        </p:spPr>
      </p:pic>
      <p:sp>
        <p:nvSpPr>
          <p:cNvPr id="286" name="文本框 285"/>
          <p:cNvSpPr txBox="1"/>
          <p:nvPr userDrawn="1"/>
        </p:nvSpPr>
        <p:spPr>
          <a:xfrm>
            <a:off x="250780" y="6316738"/>
            <a:ext cx="1637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>
                <a:solidFill>
                  <a:srgbClr val="FFFFFF">
                    <a:lumMod val="75000"/>
                  </a:srgbClr>
                </a:solidFill>
              </a:rPr>
              <a:t>www.avc-mr.com</a:t>
            </a:r>
            <a:endParaRPr lang="zh-CN" altLang="en-US" dirty="0">
              <a:solidFill>
                <a:srgbClr val="FFFFFF">
                  <a:lumMod val="75000"/>
                </a:srgb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  <p:sldLayoutId id="2147483738" r:id="rId18"/>
    <p:sldLayoutId id="2147483739" r:id="rId1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hqprint"/>
          <a:srcRect r="55296"/>
          <a:stretch>
            <a:fillRect/>
          </a:stretch>
        </p:blipFill>
        <p:spPr>
          <a:xfrm>
            <a:off x="11049825" y="323448"/>
            <a:ext cx="1005917" cy="34266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09.xml"/><Relationship Id="rId4" Type="http://schemas.openxmlformats.org/officeDocument/2006/relationships/chart" Target="../charts/chart18.xml"/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chart" Target="../charts/chart15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2.png"/><Relationship Id="rId1" Type="http://schemas.openxmlformats.org/officeDocument/2006/relationships/chart" Target="../charts/char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3.png"/><Relationship Id="rId1" Type="http://schemas.openxmlformats.org/officeDocument/2006/relationships/chart" Target="../charts/char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4.png"/><Relationship Id="rId1" Type="http://schemas.openxmlformats.org/officeDocument/2006/relationships/chart" Target="../charts/char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image" Target="../media/image15.png"/><Relationship Id="rId1" Type="http://schemas.openxmlformats.org/officeDocument/2006/relationships/chart" Target="../charts/chart22.xml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226.xml"/><Relationship Id="rId4" Type="http://schemas.openxmlformats.org/officeDocument/2006/relationships/tags" Target="../tags/tag4.xml"/><Relationship Id="rId3" Type="http://schemas.openxmlformats.org/officeDocument/2006/relationships/chart" Target="../charts/chart25.xml"/><Relationship Id="rId2" Type="http://schemas.openxmlformats.org/officeDocument/2006/relationships/chart" Target="../charts/chart24.xml"/><Relationship Id="rId1" Type="http://schemas.openxmlformats.org/officeDocument/2006/relationships/chart" Target="../charts/chart23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27.xml"/><Relationship Id="rId4" Type="http://schemas.openxmlformats.org/officeDocument/2006/relationships/tags" Target="../tags/tag5.xml"/><Relationship Id="rId3" Type="http://schemas.openxmlformats.org/officeDocument/2006/relationships/chart" Target="../charts/chart28.xml"/><Relationship Id="rId2" Type="http://schemas.openxmlformats.org/officeDocument/2006/relationships/chart" Target="../charts/chart27.xml"/><Relationship Id="rId1" Type="http://schemas.openxmlformats.org/officeDocument/2006/relationships/chart" Target="../charts/chart26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6.xml"/><Relationship Id="rId4" Type="http://schemas.openxmlformats.org/officeDocument/2006/relationships/tags" Target="../tags/tag6.xml"/><Relationship Id="rId3" Type="http://schemas.openxmlformats.org/officeDocument/2006/relationships/chart" Target="../charts/chart31.xml"/><Relationship Id="rId2" Type="http://schemas.openxmlformats.org/officeDocument/2006/relationships/chart" Target="../charts/chart30.xml"/><Relationship Id="rId1" Type="http://schemas.openxmlformats.org/officeDocument/2006/relationships/chart" Target="../charts/char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7.xml"/><Relationship Id="rId1" Type="http://schemas.openxmlformats.org/officeDocument/2006/relationships/chart" Target="../charts/chart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2.xml"/><Relationship Id="rId1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1.xml"/><Relationship Id="rId2" Type="http://schemas.openxmlformats.org/officeDocument/2006/relationships/chart" Target="../charts/chart34.xml"/><Relationship Id="rId1" Type="http://schemas.openxmlformats.org/officeDocument/2006/relationships/chart" Target="../charts/chart33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2.xml"/><Relationship Id="rId2" Type="http://schemas.openxmlformats.org/officeDocument/2006/relationships/chart" Target="../charts/chart36.xml"/><Relationship Id="rId1" Type="http://schemas.openxmlformats.org/officeDocument/2006/relationships/chart" Target="../charts/chart35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12.xml"/><Relationship Id="rId8" Type="http://schemas.openxmlformats.org/officeDocument/2006/relationships/tags" Target="../tags/tag11.xml"/><Relationship Id="rId7" Type="http://schemas.openxmlformats.org/officeDocument/2006/relationships/tags" Target="../tags/tag10.xml"/><Relationship Id="rId6" Type="http://schemas.openxmlformats.org/officeDocument/2006/relationships/tags" Target="../tags/tag9.xml"/><Relationship Id="rId5" Type="http://schemas.openxmlformats.org/officeDocument/2006/relationships/tags" Target="../tags/tag8.xml"/><Relationship Id="rId4" Type="http://schemas.openxmlformats.org/officeDocument/2006/relationships/chart" Target="../charts/chart40.xml"/><Relationship Id="rId3" Type="http://schemas.openxmlformats.org/officeDocument/2006/relationships/chart" Target="../charts/chart39.xml"/><Relationship Id="rId2" Type="http://schemas.openxmlformats.org/officeDocument/2006/relationships/chart" Target="../charts/chart38.xml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20.xml"/><Relationship Id="rId12" Type="http://schemas.openxmlformats.org/officeDocument/2006/relationships/tags" Target="../tags/tag15.xml"/><Relationship Id="rId11" Type="http://schemas.openxmlformats.org/officeDocument/2006/relationships/tags" Target="../tags/tag14.xml"/><Relationship Id="rId10" Type="http://schemas.openxmlformats.org/officeDocument/2006/relationships/tags" Target="../tags/tag13.xml"/><Relationship Id="rId1" Type="http://schemas.openxmlformats.org/officeDocument/2006/relationships/chart" Target="../charts/chart37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5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chart" Target="../charts/chart41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5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chart" Target="../charts/chart4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microsoft.com/office/2007/relationships/hdphoto" Target="../media/image17.wdp"/><Relationship Id="rId7" Type="http://schemas.openxmlformats.org/officeDocument/2006/relationships/image" Target="../media/image16.png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chart" Target="../charts/chart45.xml"/><Relationship Id="rId2" Type="http://schemas.openxmlformats.org/officeDocument/2006/relationships/chart" Target="../charts/chart44.xml"/><Relationship Id="rId14" Type="http://schemas.openxmlformats.org/officeDocument/2006/relationships/slideLayout" Target="../slideLayouts/slideLayout39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chart" Target="../charts/chart4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24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9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chart" Target="../charts/chart54.xml"/><Relationship Id="rId8" Type="http://schemas.openxmlformats.org/officeDocument/2006/relationships/chart" Target="../charts/chart53.xml"/><Relationship Id="rId7" Type="http://schemas.openxmlformats.org/officeDocument/2006/relationships/chart" Target="../charts/chart52.xml"/><Relationship Id="rId6" Type="http://schemas.openxmlformats.org/officeDocument/2006/relationships/chart" Target="../charts/chart51.xml"/><Relationship Id="rId5" Type="http://schemas.openxmlformats.org/officeDocument/2006/relationships/chart" Target="../charts/chart50.xml"/><Relationship Id="rId4" Type="http://schemas.openxmlformats.org/officeDocument/2006/relationships/chart" Target="../charts/chart49.xml"/><Relationship Id="rId3" Type="http://schemas.openxmlformats.org/officeDocument/2006/relationships/chart" Target="../charts/chart48.xml"/><Relationship Id="rId2" Type="http://schemas.openxmlformats.org/officeDocument/2006/relationships/chart" Target="../charts/chart47.xml"/><Relationship Id="rId13" Type="http://schemas.openxmlformats.org/officeDocument/2006/relationships/slideLayout" Target="../slideLayouts/slideLayout175.xml"/><Relationship Id="rId12" Type="http://schemas.openxmlformats.org/officeDocument/2006/relationships/chart" Target="../charts/chart57.xml"/><Relationship Id="rId11" Type="http://schemas.openxmlformats.org/officeDocument/2006/relationships/chart" Target="../charts/chart56.xml"/><Relationship Id="rId10" Type="http://schemas.openxmlformats.org/officeDocument/2006/relationships/chart" Target="../charts/chart55.xml"/><Relationship Id="rId1" Type="http://schemas.openxmlformats.org/officeDocument/2006/relationships/chart" Target="../charts/chart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6.xml"/><Relationship Id="rId1" Type="http://schemas.openxmlformats.org/officeDocument/2006/relationships/chart" Target="../charts/chart58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7.xml"/><Relationship Id="rId5" Type="http://schemas.openxmlformats.org/officeDocument/2006/relationships/chart" Target="../charts/chart63.xml"/><Relationship Id="rId4" Type="http://schemas.openxmlformats.org/officeDocument/2006/relationships/chart" Target="../charts/chart62.xml"/><Relationship Id="rId3" Type="http://schemas.openxmlformats.org/officeDocument/2006/relationships/chart" Target="../charts/chart61.xml"/><Relationship Id="rId2" Type="http://schemas.openxmlformats.org/officeDocument/2006/relationships/chart" Target="../charts/chart60.xml"/><Relationship Id="rId1" Type="http://schemas.openxmlformats.org/officeDocument/2006/relationships/chart" Target="../charts/chart59.xml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8.xml"/><Relationship Id="rId4" Type="http://schemas.openxmlformats.org/officeDocument/2006/relationships/chart" Target="../charts/chart67.xml"/><Relationship Id="rId3" Type="http://schemas.openxmlformats.org/officeDocument/2006/relationships/chart" Target="../charts/chart66.xml"/><Relationship Id="rId2" Type="http://schemas.openxmlformats.org/officeDocument/2006/relationships/chart" Target="../charts/chart65.xml"/><Relationship Id="rId1" Type="http://schemas.openxmlformats.org/officeDocument/2006/relationships/chart" Target="../charts/chart6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8.xml"/><Relationship Id="rId1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0.xml"/><Relationship Id="rId1" Type="http://schemas.openxmlformats.org/officeDocument/2006/relationships/chart" Target="../charts/chart6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1.xml"/><Relationship Id="rId1" Type="http://schemas.openxmlformats.org/officeDocument/2006/relationships/chart" Target="../charts/chart6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9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chart" Target="../charts/chart78.xml"/><Relationship Id="rId8" Type="http://schemas.openxmlformats.org/officeDocument/2006/relationships/chart" Target="../charts/chart77.xml"/><Relationship Id="rId7" Type="http://schemas.openxmlformats.org/officeDocument/2006/relationships/chart" Target="../charts/chart76.xml"/><Relationship Id="rId6" Type="http://schemas.openxmlformats.org/officeDocument/2006/relationships/chart" Target="../charts/chart75.xml"/><Relationship Id="rId5" Type="http://schemas.openxmlformats.org/officeDocument/2006/relationships/chart" Target="../charts/chart74.xml"/><Relationship Id="rId4" Type="http://schemas.openxmlformats.org/officeDocument/2006/relationships/chart" Target="../charts/chart73.xml"/><Relationship Id="rId3" Type="http://schemas.openxmlformats.org/officeDocument/2006/relationships/chart" Target="../charts/chart72.xml"/><Relationship Id="rId2" Type="http://schemas.openxmlformats.org/officeDocument/2006/relationships/chart" Target="../charts/chart71.xml"/><Relationship Id="rId10" Type="http://schemas.openxmlformats.org/officeDocument/2006/relationships/slideLayout" Target="../slideLayouts/slideLayout174.xml"/><Relationship Id="rId1" Type="http://schemas.openxmlformats.org/officeDocument/2006/relationships/chart" Target="../charts/chart7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5.xml"/><Relationship Id="rId1" Type="http://schemas.openxmlformats.org/officeDocument/2006/relationships/chart" Target="../charts/chart79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76.xml"/><Relationship Id="rId5" Type="http://schemas.openxmlformats.org/officeDocument/2006/relationships/chart" Target="../charts/chart84.xml"/><Relationship Id="rId4" Type="http://schemas.openxmlformats.org/officeDocument/2006/relationships/chart" Target="../charts/chart83.xml"/><Relationship Id="rId3" Type="http://schemas.openxmlformats.org/officeDocument/2006/relationships/chart" Target="../charts/chart82.xml"/><Relationship Id="rId2" Type="http://schemas.openxmlformats.org/officeDocument/2006/relationships/chart" Target="../charts/chart81.xml"/><Relationship Id="rId1" Type="http://schemas.openxmlformats.org/officeDocument/2006/relationships/chart" Target="../charts/chart8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7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7" Type="http://schemas.openxmlformats.org/officeDocument/2006/relationships/chart" Target="../charts/chart91.xml"/><Relationship Id="rId6" Type="http://schemas.openxmlformats.org/officeDocument/2006/relationships/chart" Target="../charts/chart90.xml"/><Relationship Id="rId5" Type="http://schemas.openxmlformats.org/officeDocument/2006/relationships/chart" Target="../charts/chart89.xml"/><Relationship Id="rId4" Type="http://schemas.openxmlformats.org/officeDocument/2006/relationships/chart" Target="../charts/chart88.xml"/><Relationship Id="rId3" Type="http://schemas.openxmlformats.org/officeDocument/2006/relationships/chart" Target="../charts/chart87.xml"/><Relationship Id="rId2" Type="http://schemas.openxmlformats.org/officeDocument/2006/relationships/chart" Target="../charts/chart86.xml"/><Relationship Id="rId1" Type="http://schemas.openxmlformats.org/officeDocument/2006/relationships/chart" Target="../charts/chart85.xml"/></Relationships>
</file>

<file path=ppt/slides/_rels/slide4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80.xml"/><Relationship Id="rId5" Type="http://schemas.openxmlformats.org/officeDocument/2006/relationships/chart" Target="../charts/chart96.xml"/><Relationship Id="rId4" Type="http://schemas.openxmlformats.org/officeDocument/2006/relationships/chart" Target="../charts/chart95.xml"/><Relationship Id="rId3" Type="http://schemas.openxmlformats.org/officeDocument/2006/relationships/chart" Target="../charts/chart94.xml"/><Relationship Id="rId2" Type="http://schemas.openxmlformats.org/officeDocument/2006/relationships/chart" Target="../charts/chart93.xml"/><Relationship Id="rId1" Type="http://schemas.openxmlformats.org/officeDocument/2006/relationships/chart" Target="../charts/chart9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5.xml"/><Relationship Id="rId1" Type="http://schemas.openxmlformats.org/officeDocument/2006/relationships/chart" Target="../charts/chart9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7.xml"/><Relationship Id="rId1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4.xml"/><Relationship Id="rId1" Type="http://schemas.openxmlformats.org/officeDocument/2006/relationships/chart" Target="../charts/chart9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7.xml"/><Relationship Id="rId1" Type="http://schemas.openxmlformats.org/officeDocument/2006/relationships/chart" Target="../charts/chart9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4.xml"/><Relationship Id="rId1" Type="http://schemas.openxmlformats.org/officeDocument/2006/relationships/chart" Target="../charts/chart10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5.xml"/><Relationship Id="rId1" Type="http://schemas.openxmlformats.org/officeDocument/2006/relationships/chart" Target="../charts/chart10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1.xml"/><Relationship Id="rId1" Type="http://schemas.openxmlformats.org/officeDocument/2006/relationships/chart" Target="../charts/char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9.xml"/><Relationship Id="rId1" Type="http://schemas.openxmlformats.org/officeDocument/2006/relationships/chart" Target="../charts/chart4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1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chart" Target="../charts/chart6.xml"/><Relationship Id="rId1" Type="http://schemas.openxmlformats.org/officeDocument/2006/relationships/chart" Target="../charts/chart5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chart" Target="../charts/chart14.xml"/><Relationship Id="rId7" Type="http://schemas.openxmlformats.org/officeDocument/2006/relationships/chart" Target="../charts/chart13.xml"/><Relationship Id="rId6" Type="http://schemas.openxmlformats.org/officeDocument/2006/relationships/chart" Target="../charts/chart12.xml"/><Relationship Id="rId5" Type="http://schemas.openxmlformats.org/officeDocument/2006/relationships/chart" Target="../charts/chart11.xml"/><Relationship Id="rId4" Type="http://schemas.openxmlformats.org/officeDocument/2006/relationships/chart" Target="../charts/chart10.xml"/><Relationship Id="rId3" Type="http://schemas.openxmlformats.org/officeDocument/2006/relationships/chart" Target="../charts/chart9.xml"/><Relationship Id="rId2" Type="http://schemas.openxmlformats.org/officeDocument/2006/relationships/chart" Target="../charts/chart8.xml"/><Relationship Id="rId10" Type="http://schemas.openxmlformats.org/officeDocument/2006/relationships/notesSlide" Target="../notesSlides/notesSlide3.xml"/><Relationship Id="rId1" Type="http://schemas.openxmlformats.org/officeDocument/2006/relationships/chart" Target="../charts/char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0"/>
          <p:cNvSpPr txBox="1"/>
          <p:nvPr/>
        </p:nvSpPr>
        <p:spPr>
          <a:xfrm>
            <a:off x="319709" y="1749162"/>
            <a:ext cx="11552583" cy="28058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pPr algn="ctr">
              <a:lnSpc>
                <a:spcPct val="200000"/>
              </a:lnSpc>
            </a:pPr>
            <a:r>
              <a:rPr lang="en-US" altLang="zh-CN" sz="4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2023</a:t>
            </a:r>
            <a:r>
              <a:rPr lang="zh-CN" altLang="en-US" sz="4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年</a:t>
            </a:r>
            <a:r>
              <a:rPr lang="en-US" altLang="zh-CN" sz="4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Q1</a:t>
            </a:r>
            <a:r>
              <a:rPr lang="zh-CN" altLang="en-US" sz="440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家用智能门锁市场线上总结报告</a:t>
            </a:r>
            <a:endParaRPr lang="en-US" altLang="zh-CN" sz="440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800" b="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奥维云网（</a:t>
            </a:r>
            <a:r>
              <a:rPr lang="en-US" altLang="zh-CN" sz="1800" b="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AVC</a:t>
            </a:r>
            <a:r>
              <a:rPr lang="zh-CN" altLang="en-US" sz="1800" b="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</a:t>
            </a:r>
            <a:r>
              <a:rPr lang="en-US" altLang="zh-CN" sz="1800" b="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 IOT</a:t>
            </a:r>
            <a:r>
              <a:rPr lang="zh-CN" altLang="en-US" sz="1800" b="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事业部</a:t>
            </a:r>
            <a:endParaRPr lang="en-US" altLang="zh-CN" sz="1800" b="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800" b="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2023</a:t>
            </a:r>
            <a:r>
              <a:rPr lang="zh-CN" altLang="en-US" sz="1800" b="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年</a:t>
            </a:r>
            <a:r>
              <a:rPr lang="en-US" altLang="zh-CN" sz="1800" b="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4</a:t>
            </a:r>
            <a:r>
              <a:rPr lang="zh-CN" altLang="en-US" sz="1800" b="0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月</a:t>
            </a:r>
            <a:endParaRPr lang="en-US" altLang="zh-CN" sz="1800" b="0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6188710" y="1932940"/>
            <a:ext cx="5400040" cy="4391660"/>
            <a:chOff x="9746" y="3380"/>
            <a:chExt cx="8504" cy="6916"/>
          </a:xfrm>
        </p:grpSpPr>
        <p:graphicFrame>
          <p:nvGraphicFramePr>
            <p:cNvPr id="21" name="图表 20"/>
            <p:cNvGraphicFramePr/>
            <p:nvPr/>
          </p:nvGraphicFramePr>
          <p:xfrm>
            <a:off x="9746" y="3380"/>
            <a:ext cx="8504" cy="69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"/>
            </a:graphicData>
          </a:graphic>
        </p:graphicFrame>
        <p:graphicFrame>
          <p:nvGraphicFramePr>
            <p:cNvPr id="22" name="图表 21"/>
            <p:cNvGraphicFramePr/>
            <p:nvPr/>
          </p:nvGraphicFramePr>
          <p:xfrm>
            <a:off x="9746" y="3450"/>
            <a:ext cx="8504" cy="25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</p:grp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</a:fld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42705" y="187155"/>
            <a:ext cx="10674162" cy="590431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zh-CN" altLang="en-US" sz="2400" dirty="0">
                <a:solidFill>
                  <a:schemeClr val="tx1">
                    <a:lumMod val="50000"/>
                  </a:schemeClr>
                </a:solidFill>
                <a:cs typeface="阿里巴巴普惠体 Heavy" panose="00020600040101010101" pitchFamily="18" charset="-122"/>
                <a:sym typeface="黑体" panose="02010609060101010101" pitchFamily="49" charset="-122"/>
              </a:rPr>
              <a:t>品牌格局：头部品牌集中度进一步降低，行业竞争逐渐白热化</a:t>
            </a:r>
            <a:endParaRPr lang="zh-CN" altLang="en-US" sz="2400" dirty="0">
              <a:solidFill>
                <a:prstClr val="black"/>
              </a:solidFill>
              <a:sym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6010" y="1185161"/>
            <a:ext cx="4763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Q1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智能门锁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TOP10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品牌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5BAC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销量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份额及变化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48481" y="1185161"/>
            <a:ext cx="48833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Q1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智能门锁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TOP10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品牌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2941D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销额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份额及变化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8" name="文本占位符 3"/>
          <p:cNvSpPr txBox="1"/>
          <p:nvPr/>
        </p:nvSpPr>
        <p:spPr>
          <a:xfrm>
            <a:off x="4968257" y="6383286"/>
            <a:ext cx="6463618" cy="244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数据来源：奥维云网（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AVC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）线上监测数据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51180" y="1932940"/>
            <a:ext cx="5400040" cy="4391660"/>
            <a:chOff x="868" y="3380"/>
            <a:chExt cx="8504" cy="6916"/>
          </a:xfrm>
        </p:grpSpPr>
        <p:graphicFrame>
          <p:nvGraphicFramePr>
            <p:cNvPr id="7" name="图表 6"/>
            <p:cNvGraphicFramePr/>
            <p:nvPr/>
          </p:nvGraphicFramePr>
          <p:xfrm>
            <a:off x="868" y="3380"/>
            <a:ext cx="8504" cy="69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8" name="图表 7"/>
            <p:cNvGraphicFramePr/>
            <p:nvPr/>
          </p:nvGraphicFramePr>
          <p:xfrm>
            <a:off x="868" y="3450"/>
            <a:ext cx="8504" cy="255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</p:grpSp>
      <p:sp>
        <p:nvSpPr>
          <p:cNvPr id="6" name="文本框 21"/>
          <p:cNvSpPr txBox="1"/>
          <p:nvPr/>
        </p:nvSpPr>
        <p:spPr>
          <a:xfrm>
            <a:off x="2665759" y="3478966"/>
            <a:ext cx="2646639" cy="1065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50000"/>
              </a:lnSpc>
            </a:pP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TOP3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：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33.0%</a:t>
            </a:r>
            <a:r>
              <a:rPr lang="zh-CN" altLang="en-US" sz="1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（↓</a:t>
            </a:r>
            <a:r>
              <a:rPr lang="en-US" altLang="zh-CN" sz="1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11.0%</a:t>
            </a:r>
            <a:r>
              <a:rPr lang="zh-CN" altLang="en-US" sz="1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</a:t>
            </a:r>
            <a:endParaRPr lang="en-US" altLang="zh-CN" sz="1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  <a:p>
            <a:pPr algn="ctr">
              <a:lnSpc>
                <a:spcPct val="250000"/>
              </a:lnSpc>
            </a:pP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TOP10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：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64.6%</a:t>
            </a:r>
            <a:r>
              <a:rPr lang="zh-CN" altLang="en-US" sz="1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（↓</a:t>
            </a:r>
            <a:r>
              <a:rPr lang="en-US" altLang="zh-CN" sz="1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8.1%</a:t>
            </a:r>
            <a:r>
              <a:rPr lang="zh-CN" altLang="en-US" sz="1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</a:t>
            </a:r>
            <a:endParaRPr lang="zh-CN" altLang="en-US" sz="1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9" name="文本框 21"/>
          <p:cNvSpPr txBox="1"/>
          <p:nvPr/>
        </p:nvSpPr>
        <p:spPr>
          <a:xfrm>
            <a:off x="8785236" y="3558517"/>
            <a:ext cx="2646639" cy="1065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250000"/>
              </a:lnSpc>
            </a:pP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TOP3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：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46.4%</a:t>
            </a:r>
            <a:r>
              <a:rPr lang="zh-CN" altLang="en-US" sz="1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（↓</a:t>
            </a:r>
            <a:r>
              <a:rPr lang="en-US" altLang="zh-CN" sz="1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9.5%</a:t>
            </a:r>
            <a:r>
              <a:rPr lang="zh-CN" altLang="en-US" sz="1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</a:t>
            </a:r>
            <a:endParaRPr lang="en-US" altLang="zh-CN" sz="1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  <a:p>
            <a:pPr algn="ctr">
              <a:lnSpc>
                <a:spcPct val="250000"/>
              </a:lnSpc>
            </a:pP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TOP10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：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69.0%</a:t>
            </a:r>
            <a:r>
              <a:rPr lang="zh-CN" altLang="en-US" sz="1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（↓</a:t>
            </a:r>
            <a:r>
              <a:rPr lang="en-US" altLang="zh-CN" sz="1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7.6%</a:t>
            </a:r>
            <a:r>
              <a:rPr lang="zh-CN" altLang="en-US" sz="14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</a:t>
            </a:r>
            <a:endParaRPr lang="zh-CN" altLang="en-US" sz="1400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</a:fld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-</a:t>
            </a:r>
            <a:endParaRPr lang="zh-CN" altLang="en-US" dirty="0">
              <a:solidFill>
                <a:srgbClr val="BFBFBF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86637" y="275211"/>
            <a:ext cx="10880964" cy="460794"/>
          </a:xfrm>
        </p:spPr>
        <p:txBody>
          <a:bodyPr/>
          <a:lstStyle/>
          <a:p>
            <a:r>
              <a:rPr lang="zh-CN" altLang="en-US" dirty="0">
                <a:sym typeface="黑体" panose="02010609060101010101" pitchFamily="49" charset="-122"/>
              </a:rPr>
              <a:t>新技术应用：人脸识别逐渐成为中高端标配，均价大幅下降，分额升至</a:t>
            </a:r>
            <a:r>
              <a:rPr lang="en-US" altLang="zh-CN" dirty="0">
                <a:sym typeface="黑体" panose="02010609060101010101" pitchFamily="49" charset="-122"/>
              </a:rPr>
              <a:t>20%</a:t>
            </a:r>
            <a:endParaRPr lang="zh-CN" altLang="en-US" dirty="0">
              <a:sym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62" y="1754221"/>
            <a:ext cx="2727454" cy="250621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696347" y="1754221"/>
            <a:ext cx="2727454" cy="2506212"/>
          </a:xfrm>
          <a:prstGeom prst="rect">
            <a:avLst/>
          </a:prstGeom>
          <a:solidFill>
            <a:schemeClr val="bg1">
              <a:lumMod val="65000"/>
              <a:alpha val="5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15645" y="2131695"/>
            <a:ext cx="2708275" cy="197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人脸识别</a:t>
            </a:r>
            <a:endParaRPr lang="en-US" altLang="zh-CN" sz="16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份额：</a:t>
            </a:r>
            <a:r>
              <a:rPr lang="en-US" altLang="zh-CN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20.6%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（↑</a:t>
            </a:r>
            <a:r>
              <a:rPr lang="en-US" altLang="zh-CN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13.6%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）</a:t>
            </a:r>
            <a:endParaRPr lang="zh-CN" altLang="en-US" sz="16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 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均价：</a:t>
            </a:r>
            <a:r>
              <a:rPr lang="en-US" altLang="zh-CN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1376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元（</a:t>
            </a:r>
            <a:r>
              <a:rPr lang="en-US" altLang="zh-CN" sz="1600" b="1" dirty="0">
                <a:solidFill>
                  <a:srgbClr val="4BAB6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↓1195</a:t>
            </a:r>
            <a:r>
              <a:rPr lang="zh-CN" altLang="en-US" sz="1600" b="1" dirty="0">
                <a:solidFill>
                  <a:srgbClr val="4BAB6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元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）</a:t>
            </a:r>
            <a:endParaRPr lang="en-US" altLang="zh-CN" sz="16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  <a:p>
            <a:pPr algn="ctr">
              <a:lnSpc>
                <a:spcPct val="200000"/>
              </a:lnSpc>
            </a:pPr>
            <a:endParaRPr lang="en-US" altLang="zh-CN" sz="16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graphicFrame>
        <p:nvGraphicFramePr>
          <p:cNvPr id="27" name="图表 26"/>
          <p:cNvGraphicFramePr/>
          <p:nvPr/>
        </p:nvGraphicFramePr>
        <p:xfrm>
          <a:off x="4275049" y="1754221"/>
          <a:ext cx="7575048" cy="44160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1" name="矩形 30"/>
          <p:cNvSpPr/>
          <p:nvPr/>
        </p:nvSpPr>
        <p:spPr>
          <a:xfrm>
            <a:off x="4274185" y="1033780"/>
            <a:ext cx="757682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2023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年</a:t>
            </a:r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Q1</a:t>
            </a:r>
            <a:r>
              <a:rPr lang="zh-CN" altLang="en-US" sz="16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中国智能门锁</a:t>
            </a:r>
            <a:r>
              <a:rPr lang="zh-CN" altLang="en-US" sz="1600" b="1" dirty="0">
                <a:solidFill>
                  <a:srgbClr val="F2931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线上</a:t>
            </a:r>
            <a:r>
              <a:rPr lang="zh-CN" altLang="en-US" sz="16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市场人脸识别品牌份额及均价</a:t>
            </a:r>
            <a:endParaRPr lang="zh-CN" altLang="en-US" sz="16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178701" y="4963949"/>
            <a:ext cx="972000" cy="936000"/>
            <a:chOff x="9745936" y="1685804"/>
            <a:chExt cx="1780236" cy="1776488"/>
          </a:xfrm>
        </p:grpSpPr>
        <p:sp>
          <p:nvSpPr>
            <p:cNvPr id="4" name="ExtraShape3"/>
            <p:cNvSpPr/>
            <p:nvPr/>
          </p:nvSpPr>
          <p:spPr>
            <a:xfrm flipH="1">
              <a:off x="9745936" y="1685804"/>
              <a:ext cx="1776490" cy="1776488"/>
            </a:xfrm>
            <a:prstGeom prst="arc">
              <a:avLst>
                <a:gd name="adj1" fmla="val 16200000"/>
                <a:gd name="adj2" fmla="val 16200000"/>
              </a:avLst>
            </a:prstGeom>
            <a:ln w="12700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endParaRPr>
            </a:p>
          </p:txBody>
        </p:sp>
        <p:sp>
          <p:nvSpPr>
            <p:cNvPr id="6" name="ValueShape2"/>
            <p:cNvSpPr/>
            <p:nvPr/>
          </p:nvSpPr>
          <p:spPr>
            <a:xfrm flipH="1">
              <a:off x="9749682" y="1685804"/>
              <a:ext cx="1776490" cy="1776488"/>
            </a:xfrm>
            <a:prstGeom prst="arc">
              <a:avLst>
                <a:gd name="adj1" fmla="val 2510435"/>
                <a:gd name="adj2" fmla="val 15900152"/>
              </a:avLst>
            </a:prstGeom>
            <a:ln w="127000" cap="rnd">
              <a:solidFill>
                <a:schemeClr val="accent1">
                  <a:lumMod val="10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821893" y="5248047"/>
            <a:ext cx="992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TOP10</a:t>
            </a:r>
            <a:r>
              <a:rPr lang="zh-CN" altLang="en-US" sz="1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品牌</a:t>
            </a:r>
            <a:endParaRPr lang="zh-CN" altLang="en-US" sz="14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9" name="CustomText"/>
          <p:cNvSpPr/>
          <p:nvPr/>
        </p:nvSpPr>
        <p:spPr bwMode="auto">
          <a:xfrm>
            <a:off x="1858938" y="5196213"/>
            <a:ext cx="1609480" cy="38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rgbClr val="FA944B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67.7%</a:t>
            </a:r>
            <a:endParaRPr lang="zh-CN" altLang="en-US" sz="2000" dirty="0">
              <a:solidFill>
                <a:srgbClr val="FA944B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807594" y="6387814"/>
            <a:ext cx="25571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数据来源：奥维云网（</a:t>
            </a:r>
            <a:r>
              <a:rPr lang="en-US" altLang="zh-CN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AVC</a:t>
            </a:r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）线上监测数据</a:t>
            </a:r>
            <a:endParaRPr lang="zh-CN" altLang="en-US" sz="1000" dirty="0"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10635" y="4672013"/>
            <a:ext cx="2713166" cy="14982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</a:fld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-</a:t>
            </a:r>
            <a:endParaRPr lang="zh-CN" altLang="en-US" dirty="0">
              <a:solidFill>
                <a:srgbClr val="BFBFBF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15211" y="298857"/>
            <a:ext cx="11507372" cy="391685"/>
          </a:xfrm>
        </p:spPr>
        <p:txBody>
          <a:bodyPr/>
          <a:lstStyle/>
          <a:p>
            <a:r>
              <a:rPr lang="zh-CN" altLang="en-US" dirty="0">
                <a:sym typeface="黑体" panose="02010609060101010101" pitchFamily="49" charset="-122"/>
              </a:rPr>
              <a:t>新技术应用：份额增幅较缓，凯迪仕后来者居上</a:t>
            </a:r>
            <a:endParaRPr lang="zh-CN" altLang="en-US" dirty="0">
              <a:sym typeface="黑体" panose="02010609060101010101" pitchFamily="49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86" y="1815399"/>
            <a:ext cx="2727454" cy="250621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86686" y="1815399"/>
            <a:ext cx="2727454" cy="2506212"/>
          </a:xfrm>
          <a:prstGeom prst="rect">
            <a:avLst/>
          </a:prstGeom>
          <a:solidFill>
            <a:schemeClr val="bg1">
              <a:lumMod val="65000"/>
              <a:alpha val="5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6435" y="2418715"/>
            <a:ext cx="2727325" cy="148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指掌静脉</a:t>
            </a:r>
            <a:endParaRPr lang="zh-CN" altLang="en-US" sz="16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份额：</a:t>
            </a:r>
            <a:r>
              <a:rPr lang="en-US" altLang="zh-CN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3.9%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（↑</a:t>
            </a:r>
            <a:r>
              <a:rPr lang="en-US" altLang="zh-CN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2.0%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）</a:t>
            </a:r>
            <a:endParaRPr lang="zh-CN" altLang="en-US" sz="16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  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均价：</a:t>
            </a:r>
            <a:r>
              <a:rPr lang="en-US" altLang="zh-CN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1983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元（</a:t>
            </a:r>
            <a:r>
              <a:rPr lang="en-US" altLang="zh-CN" sz="1600" b="1" dirty="0">
                <a:solidFill>
                  <a:srgbClr val="4BAB6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↓92</a:t>
            </a:r>
            <a:r>
              <a:rPr lang="zh-CN" altLang="en-US" sz="1600" b="1" dirty="0">
                <a:solidFill>
                  <a:srgbClr val="4BAB6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元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）</a:t>
            </a:r>
            <a:endParaRPr lang="zh-CN" altLang="en-US" sz="16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graphicFrame>
        <p:nvGraphicFramePr>
          <p:cNvPr id="13" name="图表 12"/>
          <p:cNvGraphicFramePr/>
          <p:nvPr/>
        </p:nvGraphicFramePr>
        <p:xfrm>
          <a:off x="4247535" y="1815399"/>
          <a:ext cx="7575048" cy="4354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4" name="矩形 13"/>
          <p:cNvSpPr/>
          <p:nvPr/>
        </p:nvSpPr>
        <p:spPr>
          <a:xfrm>
            <a:off x="5479829" y="1114518"/>
            <a:ext cx="55659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2023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年</a:t>
            </a:r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Q1</a:t>
            </a:r>
            <a:r>
              <a:rPr lang="zh-CN" altLang="en-US" sz="16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中国智能门锁</a:t>
            </a:r>
            <a:r>
              <a:rPr lang="zh-CN" altLang="en-US" sz="1600" b="1" dirty="0">
                <a:solidFill>
                  <a:srgbClr val="F2931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线上</a:t>
            </a:r>
            <a:r>
              <a:rPr lang="zh-CN" altLang="en-US" sz="16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市场指静脉开锁品牌份额及均价</a:t>
            </a:r>
            <a:endParaRPr lang="zh-CN" altLang="en-US" sz="16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178701" y="4963949"/>
            <a:ext cx="972000" cy="936000"/>
            <a:chOff x="9745936" y="1685804"/>
            <a:chExt cx="1780236" cy="1776488"/>
          </a:xfrm>
        </p:grpSpPr>
        <p:sp>
          <p:nvSpPr>
            <p:cNvPr id="4" name="ExtraShape3"/>
            <p:cNvSpPr/>
            <p:nvPr/>
          </p:nvSpPr>
          <p:spPr>
            <a:xfrm flipH="1">
              <a:off x="9745936" y="1685804"/>
              <a:ext cx="1776490" cy="1776488"/>
            </a:xfrm>
            <a:prstGeom prst="arc">
              <a:avLst>
                <a:gd name="adj1" fmla="val 16200000"/>
                <a:gd name="adj2" fmla="val 16200000"/>
              </a:avLst>
            </a:prstGeom>
            <a:ln w="12700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endParaRPr>
            </a:p>
          </p:txBody>
        </p:sp>
        <p:sp>
          <p:nvSpPr>
            <p:cNvPr id="6" name="ValueShape2"/>
            <p:cNvSpPr/>
            <p:nvPr/>
          </p:nvSpPr>
          <p:spPr>
            <a:xfrm flipH="1">
              <a:off x="9749682" y="1685804"/>
              <a:ext cx="1776490" cy="1776488"/>
            </a:xfrm>
            <a:prstGeom prst="arc">
              <a:avLst>
                <a:gd name="adj1" fmla="val 17529628"/>
                <a:gd name="adj2" fmla="val 15900152"/>
              </a:avLst>
            </a:prstGeom>
            <a:ln w="127000" cap="rnd">
              <a:solidFill>
                <a:schemeClr val="accent1">
                  <a:lumMod val="10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821893" y="5248047"/>
            <a:ext cx="992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TOP10</a:t>
            </a:r>
            <a:r>
              <a:rPr lang="zh-CN" altLang="en-US" sz="1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品牌</a:t>
            </a:r>
            <a:endParaRPr lang="zh-CN" altLang="en-US" sz="14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9" name="CustomText"/>
          <p:cNvSpPr/>
          <p:nvPr/>
        </p:nvSpPr>
        <p:spPr bwMode="auto">
          <a:xfrm>
            <a:off x="1858938" y="5196213"/>
            <a:ext cx="1609480" cy="38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rgbClr val="FA944B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97.4%</a:t>
            </a:r>
            <a:endParaRPr lang="zh-CN" altLang="en-US" sz="2000" dirty="0">
              <a:solidFill>
                <a:srgbClr val="FA944B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07594" y="6387814"/>
            <a:ext cx="25571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数据来源：奥维云网（</a:t>
            </a:r>
            <a:r>
              <a:rPr lang="en-US" altLang="zh-CN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AVC</a:t>
            </a:r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）线上监测数据</a:t>
            </a:r>
            <a:endParaRPr lang="zh-CN" altLang="en-US" sz="1000" dirty="0"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6686" y="4672013"/>
            <a:ext cx="2727454" cy="14982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34" y="2019498"/>
            <a:ext cx="2727325" cy="250386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86305" y="2019498"/>
            <a:ext cx="2727454" cy="2506212"/>
          </a:xfrm>
          <a:prstGeom prst="rect">
            <a:avLst/>
          </a:prstGeom>
          <a:solidFill>
            <a:schemeClr val="bg1">
              <a:lumMod val="65000"/>
              <a:alpha val="5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</a:fld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-</a:t>
            </a:r>
            <a:endParaRPr lang="zh-CN" altLang="en-US" dirty="0">
              <a:solidFill>
                <a:srgbClr val="BFBFBF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15211" y="296064"/>
            <a:ext cx="11507372" cy="391685"/>
          </a:xfrm>
        </p:spPr>
        <p:txBody>
          <a:bodyPr/>
          <a:lstStyle/>
          <a:p>
            <a:r>
              <a:rPr lang="zh-CN" altLang="en-US" dirty="0">
                <a:sym typeface="黑体" panose="02010609060101010101" pitchFamily="49" charset="-122"/>
              </a:rPr>
              <a:t>新技术应用：智能猫眼可延伸更多安防及功能趋势，逐渐成为产品标配</a:t>
            </a:r>
            <a:endParaRPr lang="zh-CN" altLang="en-US" dirty="0">
              <a:sym typeface="黑体" panose="020106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6435" y="2418715"/>
            <a:ext cx="2727325" cy="148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智能猫眼</a:t>
            </a:r>
            <a:endParaRPr lang="zh-CN" altLang="en-US" sz="16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份额：</a:t>
            </a:r>
            <a:r>
              <a:rPr lang="en-US" altLang="zh-CN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34.4%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（↑</a:t>
            </a:r>
            <a:r>
              <a:rPr lang="en-US" altLang="zh-CN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9.6%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）</a:t>
            </a:r>
            <a:endParaRPr lang="zh-CN" altLang="en-US" sz="16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  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均价：</a:t>
            </a:r>
            <a:r>
              <a:rPr lang="en-US" altLang="zh-CN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1421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元（</a:t>
            </a:r>
            <a:r>
              <a:rPr lang="en-US" altLang="zh-CN" sz="1600" b="1" dirty="0">
                <a:solidFill>
                  <a:srgbClr val="4BAB6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↓313</a:t>
            </a:r>
            <a:r>
              <a:rPr lang="zh-CN" altLang="en-US" sz="1600" b="1" dirty="0">
                <a:solidFill>
                  <a:srgbClr val="4BAB6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元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）</a:t>
            </a:r>
            <a:endParaRPr lang="zh-CN" altLang="en-US" sz="16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graphicFrame>
        <p:nvGraphicFramePr>
          <p:cNvPr id="13" name="图表 12"/>
          <p:cNvGraphicFramePr/>
          <p:nvPr/>
        </p:nvGraphicFramePr>
        <p:xfrm>
          <a:off x="4247535" y="1815399"/>
          <a:ext cx="7575048" cy="4354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4" name="矩形 13"/>
          <p:cNvSpPr/>
          <p:nvPr/>
        </p:nvSpPr>
        <p:spPr>
          <a:xfrm>
            <a:off x="5479829" y="1114518"/>
            <a:ext cx="53591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2023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年</a:t>
            </a:r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Q1</a:t>
            </a:r>
            <a:r>
              <a:rPr lang="zh-CN" altLang="en-US" sz="16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中国智能门锁</a:t>
            </a:r>
            <a:r>
              <a:rPr lang="zh-CN" altLang="en-US" sz="1600" b="1" dirty="0">
                <a:solidFill>
                  <a:srgbClr val="F2931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线上</a:t>
            </a:r>
            <a:r>
              <a:rPr lang="zh-CN" altLang="en-US" sz="16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市场智能猫眼品牌份额及均价</a:t>
            </a:r>
            <a:endParaRPr lang="zh-CN" altLang="en-US" sz="16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178701" y="4963949"/>
            <a:ext cx="972000" cy="936000"/>
            <a:chOff x="9745936" y="1685804"/>
            <a:chExt cx="1780236" cy="1776488"/>
          </a:xfrm>
        </p:grpSpPr>
        <p:sp>
          <p:nvSpPr>
            <p:cNvPr id="4" name="ExtraShape3"/>
            <p:cNvSpPr/>
            <p:nvPr/>
          </p:nvSpPr>
          <p:spPr>
            <a:xfrm flipH="1">
              <a:off x="9745936" y="1685804"/>
              <a:ext cx="1776490" cy="1776488"/>
            </a:xfrm>
            <a:prstGeom prst="arc">
              <a:avLst>
                <a:gd name="adj1" fmla="val 16200000"/>
                <a:gd name="adj2" fmla="val 16200000"/>
              </a:avLst>
            </a:prstGeom>
            <a:ln w="12700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endParaRPr>
            </a:p>
          </p:txBody>
        </p:sp>
        <p:sp>
          <p:nvSpPr>
            <p:cNvPr id="6" name="ValueShape2"/>
            <p:cNvSpPr/>
            <p:nvPr/>
          </p:nvSpPr>
          <p:spPr>
            <a:xfrm flipH="1">
              <a:off x="9749682" y="1685804"/>
              <a:ext cx="1776490" cy="1776488"/>
            </a:xfrm>
            <a:prstGeom prst="arc">
              <a:avLst>
                <a:gd name="adj1" fmla="val 17529628"/>
                <a:gd name="adj2" fmla="val 15900152"/>
              </a:avLst>
            </a:prstGeom>
            <a:ln w="127000" cap="rnd">
              <a:solidFill>
                <a:schemeClr val="accent1">
                  <a:lumMod val="10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821893" y="5248047"/>
            <a:ext cx="992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TOP10</a:t>
            </a:r>
            <a:r>
              <a:rPr lang="zh-CN" altLang="en-US" sz="1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品牌</a:t>
            </a:r>
            <a:endParaRPr lang="zh-CN" altLang="en-US" sz="14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9" name="CustomText"/>
          <p:cNvSpPr/>
          <p:nvPr/>
        </p:nvSpPr>
        <p:spPr bwMode="auto">
          <a:xfrm>
            <a:off x="1858938" y="5196213"/>
            <a:ext cx="1609480" cy="38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rgbClr val="FA944B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61.2%</a:t>
            </a:r>
            <a:endParaRPr lang="zh-CN" altLang="en-US" sz="2000" dirty="0">
              <a:solidFill>
                <a:srgbClr val="FA944B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07594" y="6387814"/>
            <a:ext cx="25571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数据来源：奥维云网（</a:t>
            </a:r>
            <a:r>
              <a:rPr lang="en-US" altLang="zh-CN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AVC</a:t>
            </a:r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）线上监测数据</a:t>
            </a:r>
            <a:endParaRPr lang="zh-CN" altLang="en-US" sz="1000" dirty="0"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6686" y="4672013"/>
            <a:ext cx="2727454" cy="14982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33" y="2019498"/>
            <a:ext cx="2727325" cy="250386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76821" y="2017150"/>
            <a:ext cx="2727454" cy="2506212"/>
          </a:xfrm>
          <a:prstGeom prst="rect">
            <a:avLst/>
          </a:prstGeom>
          <a:solidFill>
            <a:schemeClr val="bg1">
              <a:lumMod val="65000"/>
              <a:alpha val="51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</a:fld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-</a:t>
            </a:r>
            <a:endParaRPr lang="zh-CN" altLang="en-US" dirty="0">
              <a:solidFill>
                <a:srgbClr val="BFBFBF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315211" y="296064"/>
            <a:ext cx="11507372" cy="391685"/>
          </a:xfrm>
        </p:spPr>
        <p:txBody>
          <a:bodyPr/>
          <a:lstStyle/>
          <a:p>
            <a:r>
              <a:rPr lang="zh-CN" altLang="en-US" dirty="0">
                <a:sym typeface="黑体" panose="02010609060101010101" pitchFamily="49" charset="-122"/>
              </a:rPr>
              <a:t>新技术应用：室内屏份额增至</a:t>
            </a:r>
            <a:r>
              <a:rPr lang="en-US" altLang="zh-CN" dirty="0">
                <a:sym typeface="黑体" panose="02010609060101010101" pitchFamily="49" charset="-122"/>
              </a:rPr>
              <a:t>25%</a:t>
            </a:r>
            <a:r>
              <a:rPr lang="zh-CN" altLang="en-US" dirty="0">
                <a:sym typeface="黑体" panose="02010609060101010101" pitchFamily="49" charset="-122"/>
              </a:rPr>
              <a:t>，行业头部品牌因价格因素表现一般</a:t>
            </a:r>
            <a:endParaRPr lang="zh-CN" altLang="en-US" dirty="0">
              <a:sym typeface="黑体" panose="020106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86435" y="2418715"/>
            <a:ext cx="2727325" cy="148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室内屏</a:t>
            </a:r>
            <a:endParaRPr lang="zh-CN" altLang="en-US" sz="16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份额：</a:t>
            </a:r>
            <a:r>
              <a:rPr lang="en-US" altLang="zh-CN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25.6%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（↑</a:t>
            </a:r>
            <a:r>
              <a:rPr lang="en-US" altLang="zh-CN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11.4%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）</a:t>
            </a:r>
            <a:endParaRPr lang="zh-CN" altLang="en-US" sz="16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  <a:p>
            <a:pPr algn="ctr">
              <a:lnSpc>
                <a:spcPct val="200000"/>
              </a:lnSpc>
            </a:pPr>
            <a:r>
              <a:rPr lang="en-US" altLang="zh-CN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  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均价：</a:t>
            </a:r>
            <a:r>
              <a:rPr lang="en-US" altLang="zh-CN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1271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元（</a:t>
            </a:r>
            <a:r>
              <a:rPr lang="en-US" altLang="zh-CN" sz="1600" b="1" dirty="0">
                <a:solidFill>
                  <a:srgbClr val="4BAB6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↓70</a:t>
            </a:r>
            <a:r>
              <a:rPr lang="zh-CN" altLang="en-US" sz="1600" b="1" dirty="0">
                <a:solidFill>
                  <a:srgbClr val="4BAB6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元</a:t>
            </a:r>
            <a:r>
              <a:rPr lang="zh-CN" altLang="en-US" sz="1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）</a:t>
            </a:r>
            <a:endParaRPr lang="zh-CN" altLang="en-US" sz="16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graphicFrame>
        <p:nvGraphicFramePr>
          <p:cNvPr id="13" name="图表 12"/>
          <p:cNvGraphicFramePr/>
          <p:nvPr/>
        </p:nvGraphicFramePr>
        <p:xfrm>
          <a:off x="4247535" y="1815399"/>
          <a:ext cx="7575048" cy="4354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4" name="矩形 13"/>
          <p:cNvSpPr/>
          <p:nvPr/>
        </p:nvSpPr>
        <p:spPr>
          <a:xfrm>
            <a:off x="5479829" y="1114518"/>
            <a:ext cx="53591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2023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年</a:t>
            </a:r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Q1</a:t>
            </a:r>
            <a:r>
              <a:rPr lang="zh-CN" altLang="en-US" sz="16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中国智能门锁</a:t>
            </a:r>
            <a:r>
              <a:rPr lang="zh-CN" altLang="en-US" sz="1600" b="1" dirty="0">
                <a:solidFill>
                  <a:srgbClr val="F2931C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线上</a:t>
            </a:r>
            <a:r>
              <a:rPr lang="zh-CN" altLang="en-US" sz="16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市场智能猫眼品牌份额及均价</a:t>
            </a:r>
            <a:endParaRPr lang="zh-CN" altLang="en-US" sz="16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178701" y="4963949"/>
            <a:ext cx="972000" cy="936000"/>
            <a:chOff x="9745936" y="1685804"/>
            <a:chExt cx="1780236" cy="1776488"/>
          </a:xfrm>
        </p:grpSpPr>
        <p:sp>
          <p:nvSpPr>
            <p:cNvPr id="4" name="ExtraShape3"/>
            <p:cNvSpPr/>
            <p:nvPr/>
          </p:nvSpPr>
          <p:spPr>
            <a:xfrm flipH="1">
              <a:off x="9745936" y="1685804"/>
              <a:ext cx="1776490" cy="1776488"/>
            </a:xfrm>
            <a:prstGeom prst="arc">
              <a:avLst>
                <a:gd name="adj1" fmla="val 16200000"/>
                <a:gd name="adj2" fmla="val 16200000"/>
              </a:avLst>
            </a:prstGeom>
            <a:ln w="127000" cap="rnd">
              <a:solidFill>
                <a:schemeClr val="bg1">
                  <a:lumMod val="9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endParaRPr>
            </a:p>
          </p:txBody>
        </p:sp>
        <p:sp>
          <p:nvSpPr>
            <p:cNvPr id="6" name="ValueShape2"/>
            <p:cNvSpPr/>
            <p:nvPr/>
          </p:nvSpPr>
          <p:spPr>
            <a:xfrm flipH="1">
              <a:off x="9749682" y="1685804"/>
              <a:ext cx="1776490" cy="1776488"/>
            </a:xfrm>
            <a:prstGeom prst="arc">
              <a:avLst>
                <a:gd name="adj1" fmla="val 17529628"/>
                <a:gd name="adj2" fmla="val 15900152"/>
              </a:avLst>
            </a:prstGeom>
            <a:ln w="127000" cap="rnd">
              <a:solidFill>
                <a:schemeClr val="accent1">
                  <a:lumMod val="10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821893" y="5248047"/>
            <a:ext cx="9925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TOP10</a:t>
            </a:r>
            <a:r>
              <a:rPr lang="zh-CN" altLang="en-US" sz="1400" b="1" dirty="0">
                <a:solidFill>
                  <a:srgbClr val="333333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品牌</a:t>
            </a:r>
            <a:endParaRPr lang="zh-CN" altLang="en-US" sz="14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9" name="CustomText"/>
          <p:cNvSpPr/>
          <p:nvPr/>
        </p:nvSpPr>
        <p:spPr bwMode="auto">
          <a:xfrm>
            <a:off x="1858938" y="5196213"/>
            <a:ext cx="1609480" cy="380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000" dirty="0">
                <a:solidFill>
                  <a:srgbClr val="FA944B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54.3%</a:t>
            </a:r>
            <a:endParaRPr lang="zh-CN" altLang="en-US" sz="2000" dirty="0">
              <a:solidFill>
                <a:srgbClr val="FA944B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07594" y="6387814"/>
            <a:ext cx="25571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数据来源：奥维云网（</a:t>
            </a:r>
            <a:r>
              <a:rPr lang="en-US" altLang="zh-CN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AVC</a:t>
            </a:r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）线上监测数据</a:t>
            </a:r>
            <a:endParaRPr lang="zh-CN" altLang="en-US" sz="1000" dirty="0"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86686" y="4672013"/>
            <a:ext cx="2727454" cy="149823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iṩlíḍé"/>
          <p:cNvSpPr/>
          <p:nvPr/>
        </p:nvSpPr>
        <p:spPr>
          <a:xfrm>
            <a:off x="10028833" y="3929036"/>
            <a:ext cx="1693285" cy="936572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none" lIns="108000" tIns="108000" rIns="108000" bIns="10800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室内屏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</a:fld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5190" y="293177"/>
            <a:ext cx="10699069" cy="435764"/>
          </a:xfrm>
        </p:spPr>
        <p:txBody>
          <a:bodyPr/>
          <a:lstStyle/>
          <a:p>
            <a:r>
              <a:rPr lang="zh-CN" altLang="en-US" dirty="0">
                <a:cs typeface="阿里巴巴普惠体 Heavy" panose="00020600040101010101" pitchFamily="18" charset="-122"/>
                <a:sym typeface="黑体" panose="02010609060101010101" pitchFamily="49" charset="-122"/>
              </a:rPr>
              <a:t>重点品牌解析</a:t>
            </a:r>
            <a:r>
              <a:rPr lang="en-US" altLang="zh-CN" dirty="0">
                <a:cs typeface="阿里巴巴普惠体 Heavy" panose="00020600040101010101" pitchFamily="18" charset="-122"/>
                <a:sym typeface="黑体" panose="02010609060101010101" pitchFamily="49" charset="-122"/>
              </a:rPr>
              <a:t>-</a:t>
            </a:r>
            <a:r>
              <a:rPr lang="zh-CN" altLang="en-US" dirty="0">
                <a:cs typeface="阿里巴巴普惠体 Heavy" panose="00020600040101010101" pitchFamily="18" charset="-122"/>
                <a:sym typeface="黑体" panose="02010609060101010101" pitchFamily="49" charset="-122"/>
              </a:rPr>
              <a:t>小米</a:t>
            </a:r>
            <a:endParaRPr lang="zh-CN" altLang="en-US" dirty="0"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530860" y="1654175"/>
          <a:ext cx="4751705" cy="46589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3500438" y="1814512"/>
          <a:ext cx="1781754" cy="4329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66115" y="1177290"/>
            <a:ext cx="44602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Q1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小米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TOP10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产品占比及均价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graphicFrame>
        <p:nvGraphicFramePr>
          <p:cNvPr id="48" name="图表 47"/>
          <p:cNvGraphicFramePr/>
          <p:nvPr/>
        </p:nvGraphicFramePr>
        <p:xfrm>
          <a:off x="5502910" y="2066925"/>
          <a:ext cx="6192000" cy="15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9" name="文本框 48"/>
          <p:cNvSpPr txBox="1"/>
          <p:nvPr/>
        </p:nvSpPr>
        <p:spPr>
          <a:xfrm>
            <a:off x="5664835" y="1199515"/>
            <a:ext cx="555625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Q1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小米产品价格段占比分布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807594" y="6387814"/>
            <a:ext cx="25571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数据来源：奥维云网（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AVC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）线上监测数据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graphicFrame>
        <p:nvGraphicFramePr>
          <p:cNvPr id="16" name="表格 6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5672576" y="1776776"/>
          <a:ext cx="587120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744"/>
                <a:gridCol w="838744"/>
                <a:gridCol w="838744"/>
                <a:gridCol w="838744"/>
                <a:gridCol w="838744"/>
                <a:gridCol w="838744"/>
                <a:gridCol w="838744"/>
              </a:tblGrid>
              <a:tr h="3708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+32.7%</a:t>
                      </a:r>
                      <a:endParaRPr lang="en-US" altLang="en-US" sz="1200" b="1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4BAB6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-14.9%</a:t>
                      </a:r>
                      <a:endParaRPr lang="en-US" altLang="en-US" sz="1200" b="1" dirty="0">
                        <a:solidFill>
                          <a:srgbClr val="4BAB6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4BAB6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-19.0%</a:t>
                      </a:r>
                      <a:endParaRPr lang="en-US" altLang="en-US" sz="1200" b="1" dirty="0">
                        <a:solidFill>
                          <a:srgbClr val="4BAB6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+5.7%</a:t>
                      </a:r>
                      <a:endParaRPr lang="en-US" altLang="en-US" sz="1200" b="1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4BAB6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-3.5%</a:t>
                      </a:r>
                      <a:endParaRPr lang="en-US" altLang="en-US" sz="1200" b="1" dirty="0">
                        <a:solidFill>
                          <a:srgbClr val="4BAB6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+1.2%</a:t>
                      </a:r>
                      <a:endParaRPr lang="en-US" altLang="en-US" sz="1200" b="1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200" b="1" dirty="0">
                          <a:solidFill>
                            <a:srgbClr val="4BAB6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-2.2%</a:t>
                      </a:r>
                      <a:endParaRPr lang="en-US" altLang="en-US" sz="1200" b="1" dirty="0">
                        <a:solidFill>
                          <a:srgbClr val="4BAB6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</a:tr>
            </a:tbl>
          </a:graphicData>
        </a:graphic>
      </p:graphicFrame>
      <p:sp>
        <p:nvSpPr>
          <p:cNvPr id="10" name="iṩlíḍé"/>
          <p:cNvSpPr/>
          <p:nvPr/>
        </p:nvSpPr>
        <p:spPr>
          <a:xfrm>
            <a:off x="8711412" y="3929036"/>
            <a:ext cx="1693285" cy="936572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none" lIns="108000" tIns="108000" rIns="108000" bIns="10800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智能猫眼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1" name="ïṥ1iḓé"/>
          <p:cNvSpPr/>
          <p:nvPr/>
        </p:nvSpPr>
        <p:spPr>
          <a:xfrm>
            <a:off x="7265778" y="3929036"/>
            <a:ext cx="1693285" cy="936572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none" lIns="108000" tIns="108000" rIns="108000" bIns="10800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指静脉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2" name="îSḷîḑe"/>
          <p:cNvSpPr/>
          <p:nvPr/>
        </p:nvSpPr>
        <p:spPr>
          <a:xfrm>
            <a:off x="5820145" y="3929036"/>
            <a:ext cx="1693285" cy="936572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none" lIns="108000" tIns="108000" rIns="108000" bIns="10800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人脸识别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42345" y="4865608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4.4%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948357" y="5559809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8.7%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446072" y="4865608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0%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452084" y="5559809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0%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827599" y="4865608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5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.2%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833611" y="5559809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10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.1%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145020" y="4865608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.5%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151032" y="5559809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4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.2%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462485" y="4977656"/>
            <a:ext cx="375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销量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468734" y="5594651"/>
            <a:ext cx="375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销额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</a:fld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endParaRPr lang="zh-CN" altLang="en-US" dirty="0">
              <a:solidFill>
                <a:srgbClr val="BFBFB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86636" y="313983"/>
            <a:ext cx="11514839" cy="391685"/>
          </a:xfrm>
        </p:spPr>
        <p:txBody>
          <a:bodyPr/>
          <a:lstStyle/>
          <a:p>
            <a:r>
              <a:rPr lang="zh-CN" altLang="en-US" dirty="0">
                <a:sym typeface="黑体" panose="02010609060101010101" pitchFamily="49" charset="-122"/>
              </a:rPr>
              <a:t>重点品牌解析</a:t>
            </a:r>
            <a:r>
              <a:rPr lang="en-US" altLang="zh-CN" dirty="0">
                <a:sym typeface="黑体" panose="02010609060101010101" pitchFamily="49" charset="-122"/>
              </a:rPr>
              <a:t>-</a:t>
            </a:r>
            <a:r>
              <a:rPr lang="zh-CN" altLang="en-US" dirty="0">
                <a:sym typeface="黑体" panose="02010609060101010101" pitchFamily="49" charset="-122"/>
              </a:rPr>
              <a:t>凯迪仕：新品带动下，中端价位份额提升明显</a:t>
            </a:r>
            <a:endParaRPr lang="zh-CN" altLang="en-US" dirty="0">
              <a:sym typeface="黑体" panose="02010609060101010101" pitchFamily="49" charset="-122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572197" y="1987826"/>
          <a:ext cx="3827425" cy="43253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5" name="图表 4"/>
          <p:cNvGraphicFramePr/>
          <p:nvPr/>
        </p:nvGraphicFramePr>
        <p:xfrm>
          <a:off x="3594789" y="2235830"/>
          <a:ext cx="1903456" cy="3812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571500" y="1378585"/>
            <a:ext cx="49263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2023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Q1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凯迪仕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TOP10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产品占比及均价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84215" y="1378585"/>
            <a:ext cx="58661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2023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Q1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凯迪仕产品价格段占比分布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graphicFrame>
        <p:nvGraphicFramePr>
          <p:cNvPr id="31" name="图表 30"/>
          <p:cNvGraphicFramePr/>
          <p:nvPr/>
        </p:nvGraphicFramePr>
        <p:xfrm>
          <a:off x="5498465" y="2165985"/>
          <a:ext cx="6192000" cy="15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" name="表格 31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5619750" y="1821815"/>
          <a:ext cx="592836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8060"/>
                <a:gridCol w="988060"/>
                <a:gridCol w="988060"/>
                <a:gridCol w="988060"/>
                <a:gridCol w="988060"/>
                <a:gridCol w="988060"/>
              </a:tblGrid>
              <a:tr h="3708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4BAB6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-15.0%</a:t>
                      </a:r>
                      <a:endParaRPr lang="en-US" altLang="en-US" sz="1200" b="1" dirty="0">
                        <a:solidFill>
                          <a:srgbClr val="4BAB6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+12.1%</a:t>
                      </a:r>
                      <a:endParaRPr lang="en-US" altLang="en-US" sz="1200" b="1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+1.2%</a:t>
                      </a:r>
                      <a:endParaRPr lang="en-US" altLang="en-US" sz="1200" b="1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+7.2%</a:t>
                      </a:r>
                      <a:endParaRPr lang="en-US" altLang="en-US" sz="1200" b="1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4BAB6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-3.4%</a:t>
                      </a:r>
                      <a:endParaRPr lang="en-US" altLang="en-US" sz="1200" b="1" dirty="0">
                        <a:solidFill>
                          <a:srgbClr val="4BAB6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4BAB6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-2.1%</a:t>
                      </a:r>
                      <a:endParaRPr lang="en-US" altLang="en-US" sz="1200" b="1" dirty="0">
                        <a:solidFill>
                          <a:srgbClr val="4BAB6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8807594" y="6387814"/>
            <a:ext cx="25571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数据来源：奥维云网（</a:t>
            </a:r>
            <a:r>
              <a:rPr lang="en-US" altLang="zh-CN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AVC</a:t>
            </a:r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）线上监测数据</a:t>
            </a:r>
            <a:endParaRPr lang="zh-CN" altLang="en-US" sz="1000" dirty="0"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11" name="iṩlíḍé"/>
          <p:cNvSpPr/>
          <p:nvPr/>
        </p:nvSpPr>
        <p:spPr>
          <a:xfrm>
            <a:off x="10028833" y="3929036"/>
            <a:ext cx="1693285" cy="936572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none" lIns="108000" tIns="108000" rIns="108000" bIns="10800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室内屏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2" name="iṩlíḍé"/>
          <p:cNvSpPr/>
          <p:nvPr/>
        </p:nvSpPr>
        <p:spPr>
          <a:xfrm>
            <a:off x="8711412" y="3929036"/>
            <a:ext cx="1693285" cy="936572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none" lIns="108000" tIns="108000" rIns="108000" bIns="10800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智能猫眼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3" name="ïṥ1iḓé"/>
          <p:cNvSpPr/>
          <p:nvPr/>
        </p:nvSpPr>
        <p:spPr>
          <a:xfrm>
            <a:off x="7265778" y="3929036"/>
            <a:ext cx="1693285" cy="936572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none" lIns="108000" tIns="108000" rIns="108000" bIns="10800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指静脉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4" name="îSḷîḑe"/>
          <p:cNvSpPr/>
          <p:nvPr/>
        </p:nvSpPr>
        <p:spPr>
          <a:xfrm>
            <a:off x="5820145" y="3929036"/>
            <a:ext cx="1693285" cy="936572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none" lIns="108000" tIns="108000" rIns="108000" bIns="10800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人脸识别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942345" y="4865608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19.9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48357" y="5559809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31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.0%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446072" y="4865608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18.9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452084" y="5559809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18.3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827599" y="4865608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35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.3%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833611" y="5559809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49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.7%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145020" y="4865608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16.7%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151032" y="5559809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24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.3%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462485" y="4977656"/>
            <a:ext cx="375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销量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468734" y="5594651"/>
            <a:ext cx="375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销额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</a:fld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endParaRPr lang="zh-CN" altLang="en-US" dirty="0">
              <a:solidFill>
                <a:srgbClr val="BFBFB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86637" y="326188"/>
            <a:ext cx="10900476" cy="391685"/>
          </a:xfrm>
        </p:spPr>
        <p:txBody>
          <a:bodyPr/>
          <a:lstStyle/>
          <a:p>
            <a:r>
              <a:rPr lang="zh-CN" altLang="en-US" dirty="0">
                <a:sym typeface="黑体" panose="02010609060101010101" pitchFamily="49" charset="-122"/>
              </a:rPr>
              <a:t>重点品牌解析</a:t>
            </a:r>
            <a:r>
              <a:rPr lang="en-US" altLang="zh-CN" dirty="0">
                <a:sym typeface="黑体" panose="02010609060101010101" pitchFamily="49" charset="-122"/>
              </a:rPr>
              <a:t>-</a:t>
            </a:r>
            <a:r>
              <a:rPr lang="zh-CN" altLang="en-US" dirty="0">
                <a:sym typeface="黑体" panose="02010609060101010101" pitchFamily="49" charset="-122"/>
              </a:rPr>
              <a:t>德施曼： “高带低”效果显著，新技术引领行业</a:t>
            </a:r>
            <a:endParaRPr lang="zh-CN" altLang="en-US" dirty="0">
              <a:sym typeface="黑体" panose="02010609060101010101" pitchFamily="49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565425" y="1723358"/>
          <a:ext cx="3147270" cy="45897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3157795" y="1876902"/>
          <a:ext cx="2008006" cy="421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565785" y="1198880"/>
            <a:ext cx="487553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2023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Q1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德施曼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TOP10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产品份额及均价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43550" y="1193165"/>
            <a:ext cx="59924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2023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Q1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德施曼产品价格段分布</a:t>
            </a:r>
            <a:endParaRPr lang="zh-CN" altLang="en-US" sz="1600" b="1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graphicFrame>
        <p:nvGraphicFramePr>
          <p:cNvPr id="41" name="图表 40"/>
          <p:cNvGraphicFramePr/>
          <p:nvPr/>
        </p:nvGraphicFramePr>
        <p:xfrm>
          <a:off x="5542915" y="2124075"/>
          <a:ext cx="6192000" cy="154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" name="表格 6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5665470" y="1807210"/>
          <a:ext cx="587121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535"/>
                <a:gridCol w="978535"/>
                <a:gridCol w="978535"/>
                <a:gridCol w="978535"/>
                <a:gridCol w="978535"/>
                <a:gridCol w="978535"/>
              </a:tblGrid>
              <a:tr h="3708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+11.9%</a:t>
                      </a:r>
                      <a:endParaRPr lang="en-US" altLang="en-US" sz="1200" b="1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4BAB6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-7.4%</a:t>
                      </a:r>
                      <a:endParaRPr lang="en-US" altLang="en-US" sz="1200" b="1" dirty="0">
                        <a:solidFill>
                          <a:srgbClr val="4BAB6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+8.4%</a:t>
                      </a:r>
                      <a:endParaRPr lang="en-US" altLang="en-US" sz="1200" b="1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4BAB6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-10.6%</a:t>
                      </a:r>
                      <a:endParaRPr lang="en-US" altLang="en-US" sz="1200" b="1" dirty="0">
                        <a:solidFill>
                          <a:srgbClr val="4BAB6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+0.1%</a:t>
                      </a:r>
                      <a:endParaRPr lang="en-US" altLang="en-US" sz="1200" b="1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4BAB6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-2.3%</a:t>
                      </a:r>
                      <a:endParaRPr lang="en-US" altLang="en-US" sz="1200" b="1" dirty="0">
                        <a:solidFill>
                          <a:srgbClr val="4BAB6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8807594" y="6387814"/>
            <a:ext cx="25571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数据来源：奥维云网（</a:t>
            </a:r>
            <a:r>
              <a:rPr lang="en-US" altLang="zh-CN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AVC</a:t>
            </a:r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）线上监测数据</a:t>
            </a:r>
            <a:endParaRPr lang="zh-CN" altLang="en-US" sz="1000" dirty="0"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13" name="iṩlíḍé"/>
          <p:cNvSpPr/>
          <p:nvPr/>
        </p:nvSpPr>
        <p:spPr>
          <a:xfrm>
            <a:off x="10028833" y="3929036"/>
            <a:ext cx="1693285" cy="936572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none" lIns="108000" tIns="108000" rIns="108000" bIns="10800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室内屏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4" name="iṩlíḍé"/>
          <p:cNvSpPr/>
          <p:nvPr/>
        </p:nvSpPr>
        <p:spPr>
          <a:xfrm>
            <a:off x="8711412" y="3929036"/>
            <a:ext cx="1693285" cy="936572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none" lIns="108000" tIns="108000" rIns="108000" bIns="10800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智能猫眼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5" name="ïṥ1iḓé"/>
          <p:cNvSpPr/>
          <p:nvPr/>
        </p:nvSpPr>
        <p:spPr>
          <a:xfrm>
            <a:off x="7265778" y="3929036"/>
            <a:ext cx="1693285" cy="936572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none" lIns="108000" tIns="108000" rIns="108000" bIns="10800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指静脉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6" name="îSḷîḑe"/>
          <p:cNvSpPr/>
          <p:nvPr/>
        </p:nvSpPr>
        <p:spPr>
          <a:xfrm>
            <a:off x="5820145" y="3929036"/>
            <a:ext cx="1693285" cy="936572"/>
          </a:xfrm>
          <a:prstGeom prst="rightArrow">
            <a:avLst>
              <a:gd name="adj1" fmla="val 50000"/>
              <a:gd name="adj2" fmla="val 49038"/>
            </a:avLst>
          </a:prstGeom>
          <a:solidFill>
            <a:schemeClr val="accent2"/>
          </a:solidFill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none" lIns="108000" tIns="108000" rIns="108000" bIns="10800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人脸识别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942345" y="4865608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14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.8%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948357" y="5559809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23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.7%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446072" y="4865608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6.1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452084" y="5559809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7.2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827599" y="4865608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42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.6%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833611" y="5559809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56.7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0145020" y="4865608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11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.5%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151032" y="5559809"/>
            <a:ext cx="1201234" cy="484742"/>
          </a:xfrm>
          <a:prstGeom prst="rect">
            <a:avLst/>
          </a:prstGeom>
          <a:noFill/>
          <a:ln>
            <a:solidFill>
              <a:schemeClr val="bg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19.2%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462485" y="4977656"/>
            <a:ext cx="375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销量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468734" y="5594651"/>
            <a:ext cx="3753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销额</a:t>
            </a:r>
            <a:endParaRPr lang="zh-CN" altLang="en-US" sz="1400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 txBox="1"/>
          <p:nvPr/>
        </p:nvSpPr>
        <p:spPr>
          <a:xfrm>
            <a:off x="488006" y="2934000"/>
            <a:ext cx="11215989" cy="63023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家用智能门锁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渠道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88006" y="3657602"/>
            <a:ext cx="1095674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</a:fld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endParaRPr lang="zh-CN" altLang="en-US" dirty="0">
              <a:solidFill>
                <a:srgbClr val="BFBFB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3779" y="331890"/>
            <a:ext cx="9343578" cy="391685"/>
          </a:xfrm>
        </p:spPr>
        <p:txBody>
          <a:bodyPr/>
          <a:lstStyle/>
          <a:p>
            <a:r>
              <a:rPr lang="zh-CN" altLang="en-US" dirty="0">
                <a:sym typeface="黑体" panose="02010609060101010101" pitchFamily="49" charset="-122"/>
              </a:rPr>
              <a:t>新兴渠道：占据线上三成份额，依旧以低端产品为主</a:t>
            </a:r>
            <a:endParaRPr lang="zh-CN" altLang="en-US" dirty="0">
              <a:sym typeface="黑体" panose="02010609060101010101" pitchFamily="49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323779" y="2110154"/>
          <a:ext cx="5062137" cy="3525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569050" y="5635916"/>
            <a:ext cx="257237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平台电商：天猫系；</a:t>
            </a:r>
            <a:endParaRPr lang="en-US" altLang="zh-CN" sz="1050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r>
              <a:rPr lang="zh-CN" altLang="en-US" sz="1050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专业电商：京东、苏宁、国美；</a:t>
            </a:r>
            <a:endParaRPr lang="en-US" altLang="zh-CN" sz="1050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r>
              <a:rPr lang="zh-CN" altLang="en-US" sz="1050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新兴渠道：抖音、快手等</a:t>
            </a:r>
            <a:endParaRPr lang="zh-CN" altLang="en-US" sz="1050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8" name="箭头: 右 7"/>
          <p:cNvSpPr/>
          <p:nvPr/>
        </p:nvSpPr>
        <p:spPr>
          <a:xfrm>
            <a:off x="4984115" y="3473450"/>
            <a:ext cx="720000" cy="432000"/>
          </a:xfrm>
          <a:prstGeom prst="rightArrow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9" name="iconfont-1086-825146"/>
          <p:cNvSpPr/>
          <p:nvPr/>
        </p:nvSpPr>
        <p:spPr>
          <a:xfrm>
            <a:off x="6363913" y="2800829"/>
            <a:ext cx="820658" cy="726140"/>
          </a:xfrm>
          <a:custGeom>
            <a:avLst/>
            <a:gdLst>
              <a:gd name="T0" fmla="*/ 4129 w 16516"/>
              <a:gd name="T1" fmla="*/ 7536 h 12800"/>
              <a:gd name="T2" fmla="*/ 4129 w 16516"/>
              <a:gd name="T3" fmla="*/ 12800 h 12800"/>
              <a:gd name="T4" fmla="*/ 6606 w 16516"/>
              <a:gd name="T5" fmla="*/ 12800 h 12800"/>
              <a:gd name="T6" fmla="*/ 6606 w 16516"/>
              <a:gd name="T7" fmla="*/ 7536 h 12800"/>
              <a:gd name="T8" fmla="*/ 5368 w 16516"/>
              <a:gd name="T9" fmla="*/ 6503 h 12800"/>
              <a:gd name="T10" fmla="*/ 4129 w 16516"/>
              <a:gd name="T11" fmla="*/ 7536 h 12800"/>
              <a:gd name="T12" fmla="*/ 0 w 16516"/>
              <a:gd name="T13" fmla="*/ 12800 h 12800"/>
              <a:gd name="T14" fmla="*/ 2477 w 16516"/>
              <a:gd name="T15" fmla="*/ 12800 h 12800"/>
              <a:gd name="T16" fmla="*/ 2477 w 16516"/>
              <a:gd name="T17" fmla="*/ 8774 h 12800"/>
              <a:gd name="T18" fmla="*/ 0 w 16516"/>
              <a:gd name="T19" fmla="*/ 10735 h 12800"/>
              <a:gd name="T20" fmla="*/ 0 w 16516"/>
              <a:gd name="T21" fmla="*/ 12800 h 12800"/>
              <a:gd name="T22" fmla="*/ 12387 w 16516"/>
              <a:gd name="T23" fmla="*/ 6297 h 12800"/>
              <a:gd name="T24" fmla="*/ 12387 w 16516"/>
              <a:gd name="T25" fmla="*/ 12800 h 12800"/>
              <a:gd name="T26" fmla="*/ 14865 w 16516"/>
              <a:gd name="T27" fmla="*/ 12800 h 12800"/>
              <a:gd name="T28" fmla="*/ 14865 w 16516"/>
              <a:gd name="T29" fmla="*/ 4232 h 12800"/>
              <a:gd name="T30" fmla="*/ 12387 w 16516"/>
              <a:gd name="T31" fmla="*/ 6297 h 12800"/>
              <a:gd name="T32" fmla="*/ 8258 w 16516"/>
              <a:gd name="T33" fmla="*/ 8877 h 12800"/>
              <a:gd name="T34" fmla="*/ 8258 w 16516"/>
              <a:gd name="T35" fmla="*/ 12800 h 12800"/>
              <a:gd name="T36" fmla="*/ 10735 w 16516"/>
              <a:gd name="T37" fmla="*/ 12800 h 12800"/>
              <a:gd name="T38" fmla="*/ 10735 w 16516"/>
              <a:gd name="T39" fmla="*/ 7639 h 12800"/>
              <a:gd name="T40" fmla="*/ 8774 w 16516"/>
              <a:gd name="T41" fmla="*/ 9290 h 12800"/>
              <a:gd name="T42" fmla="*/ 8258 w 16516"/>
              <a:gd name="T43" fmla="*/ 8877 h 12800"/>
              <a:gd name="T44" fmla="*/ 16516 w 16516"/>
              <a:gd name="T45" fmla="*/ 0 h 12800"/>
              <a:gd name="T46" fmla="*/ 11768 w 16516"/>
              <a:gd name="T47" fmla="*/ 0 h 12800"/>
              <a:gd name="T48" fmla="*/ 13729 w 16516"/>
              <a:gd name="T49" fmla="*/ 1858 h 12800"/>
              <a:gd name="T50" fmla="*/ 8671 w 16516"/>
              <a:gd name="T51" fmla="*/ 5987 h 12800"/>
              <a:gd name="T52" fmla="*/ 5368 w 16516"/>
              <a:gd name="T53" fmla="*/ 3200 h 12800"/>
              <a:gd name="T54" fmla="*/ 0 w 16516"/>
              <a:gd name="T55" fmla="*/ 7432 h 12800"/>
              <a:gd name="T56" fmla="*/ 0 w 16516"/>
              <a:gd name="T57" fmla="*/ 9290 h 12800"/>
              <a:gd name="T58" fmla="*/ 5368 w 16516"/>
              <a:gd name="T59" fmla="*/ 5058 h 12800"/>
              <a:gd name="T60" fmla="*/ 8774 w 16516"/>
              <a:gd name="T61" fmla="*/ 7845 h 12800"/>
              <a:gd name="T62" fmla="*/ 14865 w 16516"/>
              <a:gd name="T63" fmla="*/ 2890 h 12800"/>
              <a:gd name="T64" fmla="*/ 16516 w 16516"/>
              <a:gd name="T65" fmla="*/ 4439 h 12800"/>
              <a:gd name="T66" fmla="*/ 16516 w 16516"/>
              <a:gd name="T67" fmla="*/ 0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6516" h="12800">
                <a:moveTo>
                  <a:pt x="4129" y="7536"/>
                </a:moveTo>
                <a:lnTo>
                  <a:pt x="4129" y="12800"/>
                </a:lnTo>
                <a:lnTo>
                  <a:pt x="6606" y="12800"/>
                </a:lnTo>
                <a:lnTo>
                  <a:pt x="6606" y="7536"/>
                </a:lnTo>
                <a:lnTo>
                  <a:pt x="5368" y="6503"/>
                </a:lnTo>
                <a:lnTo>
                  <a:pt x="4129" y="7536"/>
                </a:lnTo>
                <a:close/>
                <a:moveTo>
                  <a:pt x="0" y="12800"/>
                </a:moveTo>
                <a:lnTo>
                  <a:pt x="2477" y="12800"/>
                </a:lnTo>
                <a:lnTo>
                  <a:pt x="2477" y="8774"/>
                </a:lnTo>
                <a:lnTo>
                  <a:pt x="0" y="10735"/>
                </a:lnTo>
                <a:lnTo>
                  <a:pt x="0" y="12800"/>
                </a:lnTo>
                <a:close/>
                <a:moveTo>
                  <a:pt x="12387" y="6297"/>
                </a:moveTo>
                <a:lnTo>
                  <a:pt x="12387" y="12800"/>
                </a:lnTo>
                <a:lnTo>
                  <a:pt x="14865" y="12800"/>
                </a:lnTo>
                <a:lnTo>
                  <a:pt x="14865" y="4232"/>
                </a:lnTo>
                <a:lnTo>
                  <a:pt x="12387" y="6297"/>
                </a:lnTo>
                <a:close/>
                <a:moveTo>
                  <a:pt x="8258" y="8877"/>
                </a:moveTo>
                <a:lnTo>
                  <a:pt x="8258" y="12800"/>
                </a:lnTo>
                <a:lnTo>
                  <a:pt x="10735" y="12800"/>
                </a:lnTo>
                <a:lnTo>
                  <a:pt x="10735" y="7639"/>
                </a:lnTo>
                <a:lnTo>
                  <a:pt x="8774" y="9290"/>
                </a:lnTo>
                <a:lnTo>
                  <a:pt x="8258" y="8877"/>
                </a:lnTo>
                <a:close/>
                <a:moveTo>
                  <a:pt x="16516" y="0"/>
                </a:moveTo>
                <a:lnTo>
                  <a:pt x="11768" y="0"/>
                </a:lnTo>
                <a:lnTo>
                  <a:pt x="13729" y="1858"/>
                </a:lnTo>
                <a:lnTo>
                  <a:pt x="8671" y="5987"/>
                </a:lnTo>
                <a:lnTo>
                  <a:pt x="5368" y="3200"/>
                </a:lnTo>
                <a:lnTo>
                  <a:pt x="0" y="7432"/>
                </a:lnTo>
                <a:lnTo>
                  <a:pt x="0" y="9290"/>
                </a:lnTo>
                <a:lnTo>
                  <a:pt x="5368" y="5058"/>
                </a:lnTo>
                <a:lnTo>
                  <a:pt x="8774" y="7845"/>
                </a:lnTo>
                <a:lnTo>
                  <a:pt x="14865" y="2890"/>
                </a:lnTo>
                <a:lnTo>
                  <a:pt x="16516" y="4439"/>
                </a:lnTo>
                <a:lnTo>
                  <a:pt x="1651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0" name="iconfont-1043-216813"/>
          <p:cNvSpPr/>
          <p:nvPr/>
        </p:nvSpPr>
        <p:spPr>
          <a:xfrm>
            <a:off x="8380280" y="2932207"/>
            <a:ext cx="820658" cy="594762"/>
          </a:xfrm>
          <a:custGeom>
            <a:avLst/>
            <a:gdLst>
              <a:gd name="T0" fmla="*/ 3246 w 20165"/>
              <a:gd name="T1" fmla="*/ 12800 h 12800"/>
              <a:gd name="T2" fmla="*/ 20165 w 20165"/>
              <a:gd name="T3" fmla="*/ 3326 h 12800"/>
              <a:gd name="T4" fmla="*/ 11706 w 20165"/>
              <a:gd name="T5" fmla="*/ 11942 h 12800"/>
              <a:gd name="T6" fmla="*/ 11706 w 20165"/>
              <a:gd name="T7" fmla="*/ 4183 h 12800"/>
              <a:gd name="T8" fmla="*/ 11706 w 20165"/>
              <a:gd name="T9" fmla="*/ 11942 h 12800"/>
              <a:gd name="T10" fmla="*/ 18543 w 20165"/>
              <a:gd name="T11" fmla="*/ 2707 h 12800"/>
              <a:gd name="T12" fmla="*/ 1624 w 20165"/>
              <a:gd name="T13" fmla="*/ 1624 h 12800"/>
              <a:gd name="T14" fmla="*/ 2706 w 20165"/>
              <a:gd name="T15" fmla="*/ 11099 h 12800"/>
              <a:gd name="T16" fmla="*/ 1082 w 20165"/>
              <a:gd name="T17" fmla="*/ 1083 h 12800"/>
              <a:gd name="T18" fmla="*/ 16918 w 20165"/>
              <a:gd name="T19" fmla="*/ 0 h 12800"/>
              <a:gd name="T20" fmla="*/ 0 w 20165"/>
              <a:gd name="T21" fmla="*/ 9474 h 12800"/>
              <a:gd name="T22" fmla="*/ 1082 w 20165"/>
              <a:gd name="T23" fmla="*/ 1083 h 12800"/>
              <a:gd name="T24" fmla="*/ 13517 w 20165"/>
              <a:gd name="T25" fmla="*/ 9590 h 12800"/>
              <a:gd name="T26" fmla="*/ 12000 w 20165"/>
              <a:gd name="T27" fmla="*/ 10363 h 12800"/>
              <a:gd name="T28" fmla="*/ 11431 w 20165"/>
              <a:gd name="T29" fmla="*/ 10953 h 12800"/>
              <a:gd name="T30" fmla="*/ 10640 w 20165"/>
              <a:gd name="T31" fmla="*/ 10190 h 12800"/>
              <a:gd name="T32" fmla="*/ 9852 w 20165"/>
              <a:gd name="T33" fmla="*/ 8894 h 12800"/>
              <a:gd name="T34" fmla="*/ 10870 w 20165"/>
              <a:gd name="T35" fmla="*/ 9432 h 12800"/>
              <a:gd name="T36" fmla="*/ 11431 w 20165"/>
              <a:gd name="T37" fmla="*/ 8433 h 12800"/>
              <a:gd name="T38" fmla="*/ 9902 w 20165"/>
              <a:gd name="T39" fmla="*/ 7571 h 12800"/>
              <a:gd name="T40" fmla="*/ 9915 w 20165"/>
              <a:gd name="T41" fmla="*/ 6528 h 12800"/>
              <a:gd name="T42" fmla="*/ 11431 w 20165"/>
              <a:gd name="T43" fmla="*/ 5715 h 12800"/>
              <a:gd name="T44" fmla="*/ 12000 w 20165"/>
              <a:gd name="T45" fmla="*/ 5419 h 12800"/>
              <a:gd name="T46" fmla="*/ 12745 w 20165"/>
              <a:gd name="T47" fmla="*/ 5882 h 12800"/>
              <a:gd name="T48" fmla="*/ 13489 w 20165"/>
              <a:gd name="T49" fmla="*/ 7227 h 12800"/>
              <a:gd name="T50" fmla="*/ 12000 w 20165"/>
              <a:gd name="T51" fmla="*/ 6550 h 12800"/>
              <a:gd name="T52" fmla="*/ 13230 w 20165"/>
              <a:gd name="T53" fmla="*/ 8053 h 12800"/>
              <a:gd name="T54" fmla="*/ 11431 w 20165"/>
              <a:gd name="T55" fmla="*/ 7342 h 12800"/>
              <a:gd name="T56" fmla="*/ 11042 w 20165"/>
              <a:gd name="T57" fmla="*/ 6614 h 12800"/>
              <a:gd name="T58" fmla="*/ 10997 w 20165"/>
              <a:gd name="T59" fmla="*/ 7143 h 12800"/>
              <a:gd name="T60" fmla="*/ 12581 w 20165"/>
              <a:gd name="T61" fmla="*/ 9090 h 12800"/>
              <a:gd name="T62" fmla="*/ 12000 w 20165"/>
              <a:gd name="T63" fmla="*/ 8564 h 12800"/>
              <a:gd name="T64" fmla="*/ 12414 w 20165"/>
              <a:gd name="T65" fmla="*/ 9418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0165" h="12800">
                <a:moveTo>
                  <a:pt x="3246" y="3326"/>
                </a:moveTo>
                <a:lnTo>
                  <a:pt x="3246" y="12800"/>
                </a:lnTo>
                <a:lnTo>
                  <a:pt x="20165" y="12800"/>
                </a:lnTo>
                <a:lnTo>
                  <a:pt x="20165" y="3326"/>
                </a:lnTo>
                <a:lnTo>
                  <a:pt x="3246" y="3326"/>
                </a:lnTo>
                <a:close/>
                <a:moveTo>
                  <a:pt x="11706" y="11942"/>
                </a:moveTo>
                <a:cubicBezTo>
                  <a:pt x="9843" y="11942"/>
                  <a:pt x="8333" y="10205"/>
                  <a:pt x="8333" y="8062"/>
                </a:cubicBezTo>
                <a:cubicBezTo>
                  <a:pt x="8333" y="5919"/>
                  <a:pt x="9843" y="4183"/>
                  <a:pt x="11706" y="4183"/>
                </a:cubicBezTo>
                <a:cubicBezTo>
                  <a:pt x="13568" y="4183"/>
                  <a:pt x="15077" y="5919"/>
                  <a:pt x="15077" y="8062"/>
                </a:cubicBezTo>
                <a:cubicBezTo>
                  <a:pt x="15077" y="10205"/>
                  <a:pt x="13568" y="11942"/>
                  <a:pt x="11706" y="11942"/>
                </a:cubicBezTo>
                <a:close/>
                <a:moveTo>
                  <a:pt x="2706" y="2707"/>
                </a:moveTo>
                <a:lnTo>
                  <a:pt x="18543" y="2707"/>
                </a:lnTo>
                <a:lnTo>
                  <a:pt x="18543" y="1624"/>
                </a:lnTo>
                <a:lnTo>
                  <a:pt x="1624" y="1624"/>
                </a:lnTo>
                <a:lnTo>
                  <a:pt x="1624" y="11099"/>
                </a:lnTo>
                <a:lnTo>
                  <a:pt x="2706" y="11099"/>
                </a:lnTo>
                <a:lnTo>
                  <a:pt x="2706" y="2707"/>
                </a:lnTo>
                <a:close/>
                <a:moveTo>
                  <a:pt x="1082" y="1083"/>
                </a:moveTo>
                <a:lnTo>
                  <a:pt x="16918" y="1083"/>
                </a:lnTo>
                <a:lnTo>
                  <a:pt x="16918" y="0"/>
                </a:lnTo>
                <a:lnTo>
                  <a:pt x="0" y="0"/>
                </a:lnTo>
                <a:lnTo>
                  <a:pt x="0" y="9474"/>
                </a:lnTo>
                <a:lnTo>
                  <a:pt x="1082" y="9474"/>
                </a:lnTo>
                <a:lnTo>
                  <a:pt x="1082" y="1083"/>
                </a:lnTo>
                <a:close/>
                <a:moveTo>
                  <a:pt x="13687" y="8999"/>
                </a:moveTo>
                <a:cubicBezTo>
                  <a:pt x="13687" y="9199"/>
                  <a:pt x="13630" y="9396"/>
                  <a:pt x="13517" y="9590"/>
                </a:cubicBezTo>
                <a:cubicBezTo>
                  <a:pt x="13404" y="9784"/>
                  <a:pt x="13222" y="9953"/>
                  <a:pt x="12970" y="10097"/>
                </a:cubicBezTo>
                <a:cubicBezTo>
                  <a:pt x="12718" y="10241"/>
                  <a:pt x="12395" y="10330"/>
                  <a:pt x="12000" y="10363"/>
                </a:cubicBezTo>
                <a:lnTo>
                  <a:pt x="12000" y="10953"/>
                </a:lnTo>
                <a:lnTo>
                  <a:pt x="11431" y="10953"/>
                </a:lnTo>
                <a:lnTo>
                  <a:pt x="11431" y="10363"/>
                </a:lnTo>
                <a:cubicBezTo>
                  <a:pt x="11190" y="10336"/>
                  <a:pt x="10926" y="10279"/>
                  <a:pt x="10640" y="10190"/>
                </a:cubicBezTo>
                <a:cubicBezTo>
                  <a:pt x="10353" y="10101"/>
                  <a:pt x="10091" y="9989"/>
                  <a:pt x="9852" y="9855"/>
                </a:cubicBezTo>
                <a:lnTo>
                  <a:pt x="9852" y="8894"/>
                </a:lnTo>
                <a:cubicBezTo>
                  <a:pt x="10006" y="9005"/>
                  <a:pt x="10169" y="9106"/>
                  <a:pt x="10340" y="9199"/>
                </a:cubicBezTo>
                <a:cubicBezTo>
                  <a:pt x="10512" y="9293"/>
                  <a:pt x="10688" y="9370"/>
                  <a:pt x="10870" y="9432"/>
                </a:cubicBezTo>
                <a:cubicBezTo>
                  <a:pt x="11053" y="9494"/>
                  <a:pt x="11240" y="9536"/>
                  <a:pt x="11431" y="9558"/>
                </a:cubicBezTo>
                <a:lnTo>
                  <a:pt x="11431" y="8433"/>
                </a:lnTo>
                <a:cubicBezTo>
                  <a:pt x="10974" y="8327"/>
                  <a:pt x="10625" y="8199"/>
                  <a:pt x="10385" y="8047"/>
                </a:cubicBezTo>
                <a:cubicBezTo>
                  <a:pt x="10144" y="7896"/>
                  <a:pt x="9983" y="7737"/>
                  <a:pt x="9902" y="7571"/>
                </a:cubicBezTo>
                <a:cubicBezTo>
                  <a:pt x="9822" y="7405"/>
                  <a:pt x="9781" y="7232"/>
                  <a:pt x="9781" y="7052"/>
                </a:cubicBezTo>
                <a:cubicBezTo>
                  <a:pt x="9781" y="6888"/>
                  <a:pt x="9826" y="6714"/>
                  <a:pt x="9915" y="6528"/>
                </a:cubicBezTo>
                <a:cubicBezTo>
                  <a:pt x="10005" y="6343"/>
                  <a:pt x="10172" y="6173"/>
                  <a:pt x="10418" y="6018"/>
                </a:cubicBezTo>
                <a:cubicBezTo>
                  <a:pt x="10664" y="5863"/>
                  <a:pt x="11001" y="5762"/>
                  <a:pt x="11431" y="5715"/>
                </a:cubicBezTo>
                <a:lnTo>
                  <a:pt x="11431" y="5419"/>
                </a:lnTo>
                <a:lnTo>
                  <a:pt x="12000" y="5419"/>
                </a:lnTo>
                <a:lnTo>
                  <a:pt x="12000" y="5715"/>
                </a:lnTo>
                <a:cubicBezTo>
                  <a:pt x="12268" y="5746"/>
                  <a:pt x="12516" y="5802"/>
                  <a:pt x="12745" y="5882"/>
                </a:cubicBezTo>
                <a:cubicBezTo>
                  <a:pt x="12973" y="5961"/>
                  <a:pt x="13221" y="6076"/>
                  <a:pt x="13489" y="6227"/>
                </a:cubicBezTo>
                <a:lnTo>
                  <a:pt x="13489" y="7227"/>
                </a:lnTo>
                <a:cubicBezTo>
                  <a:pt x="13318" y="7099"/>
                  <a:pt x="13101" y="6969"/>
                  <a:pt x="12838" y="6838"/>
                </a:cubicBezTo>
                <a:cubicBezTo>
                  <a:pt x="12575" y="6707"/>
                  <a:pt x="12295" y="6611"/>
                  <a:pt x="12000" y="6550"/>
                </a:cubicBezTo>
                <a:lnTo>
                  <a:pt x="12000" y="7473"/>
                </a:lnTo>
                <a:cubicBezTo>
                  <a:pt x="12516" y="7631"/>
                  <a:pt x="12927" y="7824"/>
                  <a:pt x="13230" y="8053"/>
                </a:cubicBezTo>
                <a:cubicBezTo>
                  <a:pt x="13534" y="8282"/>
                  <a:pt x="13687" y="8597"/>
                  <a:pt x="13687" y="8999"/>
                </a:cubicBezTo>
                <a:close/>
                <a:moveTo>
                  <a:pt x="11431" y="7342"/>
                </a:moveTo>
                <a:lnTo>
                  <a:pt x="11431" y="6503"/>
                </a:lnTo>
                <a:cubicBezTo>
                  <a:pt x="11279" y="6510"/>
                  <a:pt x="11150" y="6547"/>
                  <a:pt x="11042" y="6614"/>
                </a:cubicBezTo>
                <a:cubicBezTo>
                  <a:pt x="10934" y="6682"/>
                  <a:pt x="10880" y="6775"/>
                  <a:pt x="10880" y="6894"/>
                </a:cubicBezTo>
                <a:cubicBezTo>
                  <a:pt x="10880" y="6972"/>
                  <a:pt x="10919" y="7056"/>
                  <a:pt x="10997" y="7143"/>
                </a:cubicBezTo>
                <a:cubicBezTo>
                  <a:pt x="11075" y="7231"/>
                  <a:pt x="11220" y="7297"/>
                  <a:pt x="11431" y="7342"/>
                </a:cubicBezTo>
                <a:close/>
                <a:moveTo>
                  <a:pt x="12581" y="9090"/>
                </a:moveTo>
                <a:cubicBezTo>
                  <a:pt x="12581" y="8971"/>
                  <a:pt x="12536" y="8873"/>
                  <a:pt x="12447" y="8795"/>
                </a:cubicBezTo>
                <a:cubicBezTo>
                  <a:pt x="12357" y="8718"/>
                  <a:pt x="12209" y="8641"/>
                  <a:pt x="12000" y="8564"/>
                </a:cubicBezTo>
                <a:lnTo>
                  <a:pt x="12000" y="9565"/>
                </a:lnTo>
                <a:cubicBezTo>
                  <a:pt x="12164" y="9533"/>
                  <a:pt x="12302" y="9484"/>
                  <a:pt x="12414" y="9418"/>
                </a:cubicBezTo>
                <a:cubicBezTo>
                  <a:pt x="12525" y="9352"/>
                  <a:pt x="12581" y="9243"/>
                  <a:pt x="12581" y="909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1" name="euro-price-tag_21128"/>
          <p:cNvSpPr/>
          <p:nvPr/>
        </p:nvSpPr>
        <p:spPr>
          <a:xfrm>
            <a:off x="10384271" y="2696661"/>
            <a:ext cx="820658" cy="934475"/>
          </a:xfrm>
          <a:custGeom>
            <a:avLst/>
            <a:gdLst>
              <a:gd name="T0" fmla="*/ 767 w 957"/>
              <a:gd name="T1" fmla="*/ 75 h 956"/>
              <a:gd name="T2" fmla="*/ 521 w 957"/>
              <a:gd name="T3" fmla="*/ 159 h 956"/>
              <a:gd name="T4" fmla="*/ 25 w 957"/>
              <a:gd name="T5" fmla="*/ 592 h 956"/>
              <a:gd name="T6" fmla="*/ 270 w 957"/>
              <a:gd name="T7" fmla="*/ 931 h 956"/>
              <a:gd name="T8" fmla="*/ 747 w 957"/>
              <a:gd name="T9" fmla="*/ 548 h 956"/>
              <a:gd name="T10" fmla="*/ 807 w 957"/>
              <a:gd name="T11" fmla="*/ 240 h 956"/>
              <a:gd name="T12" fmla="*/ 925 w 957"/>
              <a:gd name="T13" fmla="*/ 32 h 956"/>
              <a:gd name="T14" fmla="*/ 423 w 957"/>
              <a:gd name="T15" fmla="*/ 739 h 956"/>
              <a:gd name="T16" fmla="*/ 284 w 957"/>
              <a:gd name="T17" fmla="*/ 594 h 956"/>
              <a:gd name="T18" fmla="*/ 230 w 957"/>
              <a:gd name="T19" fmla="*/ 558 h 956"/>
              <a:gd name="T20" fmla="*/ 280 w 957"/>
              <a:gd name="T21" fmla="*/ 536 h 956"/>
              <a:gd name="T22" fmla="*/ 219 w 957"/>
              <a:gd name="T23" fmla="*/ 517 h 956"/>
              <a:gd name="T24" fmla="*/ 284 w 957"/>
              <a:gd name="T25" fmla="*/ 480 h 956"/>
              <a:gd name="T26" fmla="*/ 428 w 957"/>
              <a:gd name="T27" fmla="*/ 340 h 956"/>
              <a:gd name="T28" fmla="*/ 559 w 957"/>
              <a:gd name="T29" fmla="*/ 464 h 956"/>
              <a:gd name="T30" fmla="*/ 489 w 957"/>
              <a:gd name="T31" fmla="*/ 406 h 956"/>
              <a:gd name="T32" fmla="*/ 353 w 957"/>
              <a:gd name="T33" fmla="*/ 424 h 956"/>
              <a:gd name="T34" fmla="*/ 474 w 957"/>
              <a:gd name="T35" fmla="*/ 480 h 956"/>
              <a:gd name="T36" fmla="*/ 325 w 957"/>
              <a:gd name="T37" fmla="*/ 517 h 956"/>
              <a:gd name="T38" fmla="*/ 324 w 957"/>
              <a:gd name="T39" fmla="*/ 558 h 956"/>
              <a:gd name="T40" fmla="*/ 463 w 957"/>
              <a:gd name="T41" fmla="*/ 594 h 956"/>
              <a:gd name="T42" fmla="*/ 350 w 957"/>
              <a:gd name="T43" fmla="*/ 653 h 956"/>
              <a:gd name="T44" fmla="*/ 500 w 957"/>
              <a:gd name="T45" fmla="*/ 651 h 956"/>
              <a:gd name="T46" fmla="*/ 562 w 957"/>
              <a:gd name="T47" fmla="*/ 590 h 956"/>
              <a:gd name="T48" fmla="*/ 764 w 957"/>
              <a:gd name="T49" fmla="*/ 255 h 956"/>
              <a:gd name="T50" fmla="*/ 701 w 957"/>
              <a:gd name="T51" fmla="*/ 192 h 956"/>
              <a:gd name="T52" fmla="*/ 723 w 957"/>
              <a:gd name="T53" fmla="*/ 233 h 956"/>
              <a:gd name="T54" fmla="*/ 764 w 957"/>
              <a:gd name="T55" fmla="*/ 255 h 956"/>
              <a:gd name="T56" fmla="*/ 735 w 957"/>
              <a:gd name="T57" fmla="*/ 222 h 956"/>
              <a:gd name="T58" fmla="*/ 764 w 957"/>
              <a:gd name="T59" fmla="*/ 192 h 956"/>
              <a:gd name="T60" fmla="*/ 808 w 957"/>
              <a:gd name="T61" fmla="*/ 221 h 956"/>
              <a:gd name="T62" fmla="*/ 746 w 957"/>
              <a:gd name="T63" fmla="*/ 148 h 956"/>
              <a:gd name="T64" fmla="*/ 779 w 957"/>
              <a:gd name="T65" fmla="*/ 87 h 956"/>
              <a:gd name="T66" fmla="*/ 870 w 957"/>
              <a:gd name="T67" fmla="*/ 178 h 9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57" h="956">
                <a:moveTo>
                  <a:pt x="925" y="32"/>
                </a:moveTo>
                <a:cubicBezTo>
                  <a:pt x="893" y="0"/>
                  <a:pt x="823" y="19"/>
                  <a:pt x="767" y="75"/>
                </a:cubicBezTo>
                <a:cubicBezTo>
                  <a:pt x="743" y="99"/>
                  <a:pt x="727" y="125"/>
                  <a:pt x="717" y="149"/>
                </a:cubicBezTo>
                <a:lnTo>
                  <a:pt x="521" y="159"/>
                </a:lnTo>
                <a:cubicBezTo>
                  <a:pt x="485" y="161"/>
                  <a:pt x="434" y="183"/>
                  <a:pt x="408" y="209"/>
                </a:cubicBezTo>
                <a:lnTo>
                  <a:pt x="25" y="592"/>
                </a:lnTo>
                <a:cubicBezTo>
                  <a:pt x="0" y="618"/>
                  <a:pt x="0" y="660"/>
                  <a:pt x="25" y="686"/>
                </a:cubicBezTo>
                <a:lnTo>
                  <a:pt x="270" y="931"/>
                </a:lnTo>
                <a:cubicBezTo>
                  <a:pt x="296" y="956"/>
                  <a:pt x="338" y="956"/>
                  <a:pt x="364" y="931"/>
                </a:cubicBezTo>
                <a:lnTo>
                  <a:pt x="747" y="548"/>
                </a:lnTo>
                <a:cubicBezTo>
                  <a:pt x="773" y="522"/>
                  <a:pt x="795" y="471"/>
                  <a:pt x="797" y="435"/>
                </a:cubicBezTo>
                <a:lnTo>
                  <a:pt x="807" y="240"/>
                </a:lnTo>
                <a:cubicBezTo>
                  <a:pt x="832" y="230"/>
                  <a:pt x="857" y="213"/>
                  <a:pt x="881" y="190"/>
                </a:cubicBezTo>
                <a:cubicBezTo>
                  <a:pt x="938" y="133"/>
                  <a:pt x="957" y="64"/>
                  <a:pt x="925" y="32"/>
                </a:cubicBezTo>
                <a:close/>
                <a:moveTo>
                  <a:pt x="525" y="690"/>
                </a:moveTo>
                <a:cubicBezTo>
                  <a:pt x="499" y="723"/>
                  <a:pt x="466" y="739"/>
                  <a:pt x="423" y="739"/>
                </a:cubicBezTo>
                <a:cubicBezTo>
                  <a:pt x="386" y="739"/>
                  <a:pt x="355" y="726"/>
                  <a:pt x="330" y="699"/>
                </a:cubicBezTo>
                <a:cubicBezTo>
                  <a:pt x="306" y="674"/>
                  <a:pt x="291" y="639"/>
                  <a:pt x="284" y="594"/>
                </a:cubicBezTo>
                <a:lnTo>
                  <a:pt x="219" y="594"/>
                </a:lnTo>
                <a:lnTo>
                  <a:pt x="230" y="558"/>
                </a:lnTo>
                <a:lnTo>
                  <a:pt x="280" y="558"/>
                </a:lnTo>
                <a:cubicBezTo>
                  <a:pt x="280" y="551"/>
                  <a:pt x="280" y="543"/>
                  <a:pt x="280" y="536"/>
                </a:cubicBezTo>
                <a:cubicBezTo>
                  <a:pt x="280" y="529"/>
                  <a:pt x="280" y="523"/>
                  <a:pt x="280" y="517"/>
                </a:cubicBezTo>
                <a:lnTo>
                  <a:pt x="219" y="517"/>
                </a:lnTo>
                <a:lnTo>
                  <a:pt x="230" y="480"/>
                </a:lnTo>
                <a:lnTo>
                  <a:pt x="284" y="480"/>
                </a:lnTo>
                <a:cubicBezTo>
                  <a:pt x="290" y="449"/>
                  <a:pt x="301" y="422"/>
                  <a:pt x="317" y="399"/>
                </a:cubicBezTo>
                <a:cubicBezTo>
                  <a:pt x="344" y="360"/>
                  <a:pt x="381" y="340"/>
                  <a:pt x="428" y="340"/>
                </a:cubicBezTo>
                <a:cubicBezTo>
                  <a:pt x="469" y="340"/>
                  <a:pt x="500" y="353"/>
                  <a:pt x="522" y="378"/>
                </a:cubicBezTo>
                <a:cubicBezTo>
                  <a:pt x="544" y="403"/>
                  <a:pt x="557" y="432"/>
                  <a:pt x="559" y="464"/>
                </a:cubicBezTo>
                <a:lnTo>
                  <a:pt x="517" y="464"/>
                </a:lnTo>
                <a:cubicBezTo>
                  <a:pt x="512" y="440"/>
                  <a:pt x="503" y="421"/>
                  <a:pt x="489" y="406"/>
                </a:cubicBezTo>
                <a:cubicBezTo>
                  <a:pt x="474" y="392"/>
                  <a:pt x="454" y="385"/>
                  <a:pt x="429" y="385"/>
                </a:cubicBezTo>
                <a:cubicBezTo>
                  <a:pt x="397" y="385"/>
                  <a:pt x="372" y="398"/>
                  <a:pt x="353" y="424"/>
                </a:cubicBezTo>
                <a:cubicBezTo>
                  <a:pt x="342" y="439"/>
                  <a:pt x="334" y="457"/>
                  <a:pt x="330" y="480"/>
                </a:cubicBezTo>
                <a:lnTo>
                  <a:pt x="474" y="480"/>
                </a:lnTo>
                <a:lnTo>
                  <a:pt x="463" y="517"/>
                </a:lnTo>
                <a:lnTo>
                  <a:pt x="325" y="517"/>
                </a:lnTo>
                <a:cubicBezTo>
                  <a:pt x="324" y="526"/>
                  <a:pt x="324" y="535"/>
                  <a:pt x="324" y="545"/>
                </a:cubicBezTo>
                <a:cubicBezTo>
                  <a:pt x="324" y="549"/>
                  <a:pt x="324" y="554"/>
                  <a:pt x="324" y="558"/>
                </a:cubicBezTo>
                <a:lnTo>
                  <a:pt x="474" y="558"/>
                </a:lnTo>
                <a:lnTo>
                  <a:pt x="463" y="594"/>
                </a:lnTo>
                <a:lnTo>
                  <a:pt x="328" y="594"/>
                </a:lnTo>
                <a:cubicBezTo>
                  <a:pt x="332" y="617"/>
                  <a:pt x="339" y="636"/>
                  <a:pt x="350" y="653"/>
                </a:cubicBezTo>
                <a:cubicBezTo>
                  <a:pt x="367" y="680"/>
                  <a:pt x="393" y="694"/>
                  <a:pt x="428" y="694"/>
                </a:cubicBezTo>
                <a:cubicBezTo>
                  <a:pt x="460" y="694"/>
                  <a:pt x="484" y="680"/>
                  <a:pt x="500" y="651"/>
                </a:cubicBezTo>
                <a:cubicBezTo>
                  <a:pt x="509" y="635"/>
                  <a:pt x="516" y="615"/>
                  <a:pt x="520" y="590"/>
                </a:cubicBezTo>
                <a:lnTo>
                  <a:pt x="562" y="590"/>
                </a:lnTo>
                <a:cubicBezTo>
                  <a:pt x="558" y="630"/>
                  <a:pt x="546" y="663"/>
                  <a:pt x="525" y="690"/>
                </a:cubicBezTo>
                <a:close/>
                <a:moveTo>
                  <a:pt x="764" y="255"/>
                </a:moveTo>
                <a:cubicBezTo>
                  <a:pt x="747" y="273"/>
                  <a:pt x="718" y="273"/>
                  <a:pt x="701" y="255"/>
                </a:cubicBezTo>
                <a:cubicBezTo>
                  <a:pt x="683" y="238"/>
                  <a:pt x="683" y="209"/>
                  <a:pt x="701" y="192"/>
                </a:cubicBezTo>
                <a:cubicBezTo>
                  <a:pt x="703" y="189"/>
                  <a:pt x="705" y="187"/>
                  <a:pt x="708" y="186"/>
                </a:cubicBezTo>
                <a:cubicBezTo>
                  <a:pt x="707" y="205"/>
                  <a:pt x="712" y="222"/>
                  <a:pt x="723" y="233"/>
                </a:cubicBezTo>
                <a:cubicBezTo>
                  <a:pt x="735" y="245"/>
                  <a:pt x="751" y="250"/>
                  <a:pt x="770" y="249"/>
                </a:cubicBezTo>
                <a:cubicBezTo>
                  <a:pt x="768" y="251"/>
                  <a:pt x="767" y="253"/>
                  <a:pt x="764" y="255"/>
                </a:cubicBezTo>
                <a:close/>
                <a:moveTo>
                  <a:pt x="777" y="231"/>
                </a:moveTo>
                <a:cubicBezTo>
                  <a:pt x="759" y="234"/>
                  <a:pt x="744" y="231"/>
                  <a:pt x="735" y="222"/>
                </a:cubicBezTo>
                <a:cubicBezTo>
                  <a:pt x="725" y="212"/>
                  <a:pt x="723" y="197"/>
                  <a:pt x="726" y="179"/>
                </a:cubicBezTo>
                <a:cubicBezTo>
                  <a:pt x="739" y="177"/>
                  <a:pt x="754" y="181"/>
                  <a:pt x="764" y="192"/>
                </a:cubicBezTo>
                <a:cubicBezTo>
                  <a:pt x="775" y="202"/>
                  <a:pt x="779" y="217"/>
                  <a:pt x="777" y="231"/>
                </a:cubicBezTo>
                <a:close/>
                <a:moveTo>
                  <a:pt x="808" y="221"/>
                </a:moveTo>
                <a:lnTo>
                  <a:pt x="809" y="210"/>
                </a:lnTo>
                <a:cubicBezTo>
                  <a:pt x="810" y="174"/>
                  <a:pt x="782" y="146"/>
                  <a:pt x="746" y="148"/>
                </a:cubicBezTo>
                <a:lnTo>
                  <a:pt x="736" y="148"/>
                </a:lnTo>
                <a:cubicBezTo>
                  <a:pt x="745" y="128"/>
                  <a:pt x="759" y="106"/>
                  <a:pt x="779" y="87"/>
                </a:cubicBezTo>
                <a:cubicBezTo>
                  <a:pt x="827" y="39"/>
                  <a:pt x="888" y="19"/>
                  <a:pt x="913" y="44"/>
                </a:cubicBezTo>
                <a:cubicBezTo>
                  <a:pt x="938" y="68"/>
                  <a:pt x="918" y="130"/>
                  <a:pt x="870" y="178"/>
                </a:cubicBezTo>
                <a:cubicBezTo>
                  <a:pt x="850" y="198"/>
                  <a:pt x="828" y="212"/>
                  <a:pt x="808" y="2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54948" y="4204628"/>
            <a:ext cx="15797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31.4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万套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253002" y="4204628"/>
            <a:ext cx="14385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2.4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亿元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28737" y="4204628"/>
            <a:ext cx="143858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757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元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6631" y="1576766"/>
            <a:ext cx="4831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2023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年</a:t>
            </a:r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Q1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不同渠道类型线上监测份额占比</a:t>
            </a:r>
            <a:endParaRPr lang="zh-CN" altLang="en-US" sz="16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807594" y="6387814"/>
            <a:ext cx="25571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数据来源：奥维云网（</a:t>
            </a:r>
            <a:r>
              <a:rPr lang="en-US" altLang="zh-CN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AVC</a:t>
            </a:r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）线上监测数据</a:t>
            </a:r>
            <a:endParaRPr lang="zh-CN" altLang="en-US" sz="1000" dirty="0"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-</a:t>
            </a:r>
            <a:fld id="{0DAC869D-2E68-4F90-914B-CCE5019D4234}" type="slidenum">
              <a:rPr lang="zh-CN" altLang="en-US" smtClean="0">
                <a:solidFill>
                  <a:schemeClr val="bg1"/>
                </a:solidFill>
              </a:rPr>
            </a:fld>
            <a:r>
              <a:rPr lang="en-US" altLang="zh-CN">
                <a:solidFill>
                  <a:schemeClr val="bg1"/>
                </a:solidFill>
              </a:rPr>
              <a:t>-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6180" y="277971"/>
            <a:ext cx="9691203" cy="365125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智能门锁定义</a:t>
            </a:r>
            <a:endParaRPr lang="zh-CN" altLang="en-US" dirty="0"/>
          </a:p>
        </p:txBody>
      </p:sp>
      <p:sp>
        <p:nvSpPr>
          <p:cNvPr id="4" name="文本框 2"/>
          <p:cNvSpPr txBox="1"/>
          <p:nvPr/>
        </p:nvSpPr>
        <p:spPr>
          <a:xfrm>
            <a:off x="3432722" y="1563374"/>
            <a:ext cx="7923536" cy="4465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家用智能门锁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  <a:p>
            <a:pPr marL="443230" indent="-26670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使用场景为家庭场景，包含家、商两用产品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；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  <a:p>
            <a:pPr marL="633730" indent="-285750">
              <a:lnSpc>
                <a:spcPts val="31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仅商用场景的产品不计算在内，如办公室门锁、玻璃狗等；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  <a:p>
            <a:pPr marL="633730" indent="-285750">
              <a:lnSpc>
                <a:spcPts val="31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另智能挂锁、智能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U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型锁等亦不在统计范围内。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  <a:p>
            <a:pPr marL="443230" indent="-26670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支持蓝牙、指纹、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APP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、</a:t>
            </a:r>
            <a:r>
              <a:rPr lang="en-US" altLang="zh-CN" sz="1400" b="1" dirty="0"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NFC</a:t>
            </a:r>
            <a:r>
              <a:rPr lang="zh-CN" altLang="en-US" sz="1400" b="1" dirty="0"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、语音、人脸识别等智能开锁模式之一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；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  <a:p>
            <a:pPr marL="633730" indent="-285750">
              <a:lnSpc>
                <a:spcPts val="31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仅钥匙、磁卡、密码开锁不计算在内；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  <a:p>
            <a:pPr marL="285750" indent="-285750">
              <a:lnSpc>
                <a:spcPts val="31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数据来源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  <a:p>
            <a:pPr marL="443230" indent="-26670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线上推总数据：含传统、新兴、官网等线上渠道，基于监测与企业沟通推总得出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  <a:p>
            <a:pPr marL="443230" indent="-26670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报告主体数据：线上监测数据（京东、天猫、国美、苏宁）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  <a:p>
            <a:pPr marL="443230" indent="-26670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新兴渠道数据：指抖音、快手等直播电商平台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  <a:p>
            <a:pPr marL="443230" indent="-266700">
              <a:lnSpc>
                <a:spcPts val="3100"/>
              </a:lnSpc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精装渠道数据：精装市场监测数据，来源奥维云网（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AVC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）地产大数据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701800" y="1427250"/>
            <a:ext cx="10789159" cy="4737575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6" name="圆角矩形 24"/>
          <p:cNvSpPr/>
          <p:nvPr/>
        </p:nvSpPr>
        <p:spPr>
          <a:xfrm>
            <a:off x="845816" y="1128866"/>
            <a:ext cx="2019304" cy="623734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研究定义</a:t>
            </a:r>
            <a:endParaRPr lang="zh-CN" altLang="en-US" sz="2000" b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109" y="2570533"/>
            <a:ext cx="2030304" cy="276254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</a:fld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endParaRPr lang="zh-CN" altLang="en-US" dirty="0">
              <a:solidFill>
                <a:srgbClr val="BFBFB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2348" y="331575"/>
            <a:ext cx="10226727" cy="331283"/>
          </a:xfrm>
        </p:spPr>
        <p:txBody>
          <a:bodyPr/>
          <a:lstStyle/>
          <a:p>
            <a:r>
              <a:rPr lang="zh-CN" altLang="en-US" dirty="0">
                <a:sym typeface="黑体" panose="02010609060101010101" pitchFamily="49" charset="-122"/>
              </a:rPr>
              <a:t>新兴渠道：行业头部品牌发力明显，但仍以中小品牌、跨界品牌为主</a:t>
            </a:r>
            <a:endParaRPr lang="zh-CN" altLang="en-US" dirty="0">
              <a:sym typeface="黑体" panose="02010609060101010101" pitchFamily="49" charset="-122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1163137" y="2000376"/>
          <a:ext cx="4300554" cy="4194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6801719" y="2000376"/>
          <a:ext cx="4300554" cy="41947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163302" y="1494382"/>
            <a:ext cx="4831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2023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年</a:t>
            </a:r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Q1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新兴渠道智能门锁</a:t>
            </a:r>
            <a:r>
              <a:rPr lang="zh-CN" altLang="en-US" sz="16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销量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份额现状</a:t>
            </a:r>
            <a:endParaRPr lang="zh-CN" altLang="en-US" sz="16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36700" y="1494382"/>
            <a:ext cx="4831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2023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年</a:t>
            </a:r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Q1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新兴渠道智能门锁</a:t>
            </a:r>
            <a:r>
              <a:rPr lang="zh-CN" altLang="en-US" sz="16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销额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份额现状</a:t>
            </a:r>
            <a:endParaRPr lang="zh-CN" altLang="en-US" sz="16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578324" y="6387814"/>
            <a:ext cx="27863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数据来源：奥维云网（</a:t>
            </a:r>
            <a:r>
              <a:rPr lang="en-US" altLang="zh-CN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AVC</a:t>
            </a:r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）新兴渠道监测数据</a:t>
            </a:r>
            <a:endParaRPr lang="zh-CN" altLang="en-US" sz="1000" dirty="0"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</a:fld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endParaRPr lang="zh-CN" altLang="en-US" dirty="0">
              <a:solidFill>
                <a:srgbClr val="BFBFB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00925" y="338030"/>
            <a:ext cx="9371713" cy="391685"/>
          </a:xfrm>
        </p:spPr>
        <p:txBody>
          <a:bodyPr/>
          <a:lstStyle/>
          <a:p>
            <a:r>
              <a:rPr lang="zh-CN" altLang="en-US" dirty="0">
                <a:sym typeface="黑体" panose="02010609060101010101" pitchFamily="49" charset="-122"/>
              </a:rPr>
              <a:t>新兴渠道：千元以下占据近</a:t>
            </a:r>
            <a:r>
              <a:rPr lang="en-US" altLang="zh-CN" dirty="0">
                <a:sym typeface="黑体" panose="02010609060101010101" pitchFamily="49" charset="-122"/>
              </a:rPr>
              <a:t>85%</a:t>
            </a:r>
            <a:r>
              <a:rPr lang="zh-CN" altLang="en-US" dirty="0">
                <a:sym typeface="黑体" panose="02010609060101010101" pitchFamily="49" charset="-122"/>
              </a:rPr>
              <a:t>的份额，相较去年大幅增加</a:t>
            </a:r>
            <a:endParaRPr lang="zh-CN" altLang="en-US" dirty="0">
              <a:sym typeface="黑体" panose="02010609060101010101" pitchFamily="49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385591" y="2094032"/>
          <a:ext cx="5710409" cy="4219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1157385" y="1397517"/>
            <a:ext cx="4831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2023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年</a:t>
            </a:r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Q1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新兴渠道智能门锁分价格段份额现状</a:t>
            </a:r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(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销量）</a:t>
            </a:r>
            <a:endParaRPr lang="zh-CN" altLang="en-US" sz="16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578324" y="6387814"/>
            <a:ext cx="27863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数据来源：奥维云网（</a:t>
            </a:r>
            <a:r>
              <a:rPr lang="en-US" altLang="zh-CN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AVC</a:t>
            </a:r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）新兴渠道监测数据</a:t>
            </a:r>
            <a:endParaRPr lang="zh-CN" altLang="en-US" sz="1000" dirty="0"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6361830" y="2094032"/>
          <a:ext cx="5710409" cy="42190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6801494" y="1391722"/>
            <a:ext cx="4831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2023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年</a:t>
            </a:r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Q1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新兴渠道智能门锁分价格段份额现状</a:t>
            </a:r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(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销额）</a:t>
            </a:r>
            <a:endParaRPr lang="zh-CN" altLang="en-US" sz="16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</a:fld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endParaRPr lang="zh-CN" altLang="en-US" dirty="0">
              <a:solidFill>
                <a:srgbClr val="BFBFB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77105" y="245999"/>
            <a:ext cx="9924514" cy="437515"/>
          </a:xfrm>
        </p:spPr>
        <p:txBody>
          <a:bodyPr/>
          <a:lstStyle/>
          <a:p>
            <a:r>
              <a:rPr lang="zh-CN" altLang="en-US" dirty="0">
                <a:sym typeface="黑体" panose="02010609060101010101" pitchFamily="49" charset="-122"/>
              </a:rPr>
              <a:t>精装渠道：疫情过后，精装市场仍需一段时间的恢复</a:t>
            </a:r>
            <a:endParaRPr lang="zh-CN" altLang="en-US" dirty="0">
              <a:sym typeface="黑体" panose="02010609060101010101" pitchFamily="49" charset="-122"/>
            </a:endParaRPr>
          </a:p>
        </p:txBody>
      </p:sp>
      <p:graphicFrame>
        <p:nvGraphicFramePr>
          <p:cNvPr id="5" name="内容占位符 16"/>
          <p:cNvGraphicFramePr/>
          <p:nvPr>
            <p:custDataLst>
              <p:tags r:id="rId5"/>
            </p:custDataLst>
          </p:nvPr>
        </p:nvGraphicFramePr>
        <p:xfrm>
          <a:off x="565150" y="1359535"/>
          <a:ext cx="486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0" name="圆角矩形 9"/>
          <p:cNvSpPr/>
          <p:nvPr>
            <p:custDataLst>
              <p:tags r:id="rId6"/>
            </p:custDataLst>
          </p:nvPr>
        </p:nvSpPr>
        <p:spPr>
          <a:xfrm>
            <a:off x="1444058" y="990940"/>
            <a:ext cx="3059078" cy="288000"/>
          </a:xfrm>
          <a:prstGeom prst="round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anchor="ctr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  <a:defRPr/>
            </a:pPr>
            <a:r>
              <a:rPr lang="en-US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2023’Q1精装修项目个数及同比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graphicFrame>
        <p:nvGraphicFramePr>
          <p:cNvPr id="11" name="内容占位符 16"/>
          <p:cNvGraphicFramePr/>
          <p:nvPr>
            <p:custDataLst>
              <p:tags r:id="rId7"/>
            </p:custDataLst>
          </p:nvPr>
        </p:nvGraphicFramePr>
        <p:xfrm>
          <a:off x="565147" y="4140220"/>
          <a:ext cx="486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圆角矩形 12"/>
          <p:cNvSpPr/>
          <p:nvPr>
            <p:custDataLst>
              <p:tags r:id="rId8"/>
            </p:custDataLst>
          </p:nvPr>
        </p:nvSpPr>
        <p:spPr>
          <a:xfrm>
            <a:off x="1444799" y="3761972"/>
            <a:ext cx="3059078" cy="288000"/>
          </a:xfrm>
          <a:prstGeom prst="round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anchor="ctr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  <a:defRPr/>
            </a:pPr>
            <a:r>
              <a:rPr lang="en-US" altLang="zh-CN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2023’Q1 </a:t>
            </a:r>
            <a:r>
              <a:rPr lang="en-US" sz="1400" b="1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精装修项目套数及同比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graphicFrame>
        <p:nvGraphicFramePr>
          <p:cNvPr id="31" name="内容占位符 16"/>
          <p:cNvGraphicFramePr/>
          <p:nvPr>
            <p:custDataLst>
              <p:tags r:id="rId9"/>
            </p:custDataLst>
          </p:nvPr>
        </p:nvGraphicFramePr>
        <p:xfrm>
          <a:off x="6615430" y="1352369"/>
          <a:ext cx="486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2" name="内容占位符 16"/>
          <p:cNvGraphicFramePr/>
          <p:nvPr>
            <p:custDataLst>
              <p:tags r:id="rId10"/>
            </p:custDataLst>
          </p:nvPr>
        </p:nvGraphicFramePr>
        <p:xfrm>
          <a:off x="6615430" y="4140835"/>
          <a:ext cx="486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圆角矩形 32"/>
          <p:cNvSpPr/>
          <p:nvPr>
            <p:custDataLst>
              <p:tags r:id="rId11"/>
            </p:custDataLst>
          </p:nvPr>
        </p:nvSpPr>
        <p:spPr>
          <a:xfrm>
            <a:off x="7011670" y="991235"/>
            <a:ext cx="4068000" cy="288000"/>
          </a:xfrm>
          <a:prstGeom prst="round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anchor="ctr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  <a:defRPr/>
            </a:pPr>
            <a:r>
              <a:rPr lang="en-US" altLang="zh-CN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2023’Q1 </a:t>
            </a:r>
            <a:r>
              <a:rPr lang="en-US" sz="1400" b="1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精装修智能门锁配套项目个数及同比</a:t>
            </a:r>
            <a:endParaRPr lang="en-US" sz="1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34" name="圆角矩形 33"/>
          <p:cNvSpPr/>
          <p:nvPr>
            <p:custDataLst>
              <p:tags r:id="rId12"/>
            </p:custDataLst>
          </p:nvPr>
        </p:nvSpPr>
        <p:spPr>
          <a:xfrm>
            <a:off x="7011670" y="3773805"/>
            <a:ext cx="4068000" cy="288000"/>
          </a:xfrm>
          <a:prstGeom prst="roundRect">
            <a:avLst/>
          </a:prstGeom>
          <a:noFill/>
          <a:ln w="63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anchor="ctr" anchorCtr="0">
            <a:no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  <a:defRPr/>
            </a:pPr>
            <a:r>
              <a:rPr lang="en-US" altLang="zh-CN" sz="14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2023’Q1 </a:t>
            </a:r>
            <a:r>
              <a:rPr lang="en-US" sz="1400" b="1" dirty="0" err="1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精装修智能门锁配套项目套数及同比</a:t>
            </a:r>
            <a:endParaRPr lang="en-US" sz="1400" b="1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5786120" y="2484120"/>
            <a:ext cx="619125" cy="437515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5711190" y="5002530"/>
            <a:ext cx="619125" cy="437515"/>
          </a:xfrm>
          <a:prstGeom prst="rightArrow">
            <a:avLst/>
          </a:prstGeom>
          <a:solidFill>
            <a:schemeClr val="bg1"/>
          </a:solidFill>
          <a:ln>
            <a:solidFill>
              <a:schemeClr val="tx1">
                <a:lumMod val="20000"/>
                <a:lumOff val="8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935834" y="6387814"/>
            <a:ext cx="24288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数据来源：奥维云网（</a:t>
            </a:r>
            <a:r>
              <a:rPr lang="en-US" altLang="zh-CN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AVC</a:t>
            </a:r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）地产大数据</a:t>
            </a:r>
            <a:endParaRPr lang="zh-CN" altLang="en-US" sz="1000" dirty="0"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</a:fld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endParaRPr lang="zh-CN" altLang="en-US" dirty="0">
              <a:solidFill>
                <a:srgbClr val="BFBFB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310156" y="256961"/>
            <a:ext cx="9826902" cy="470626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精装渠道：新一线及二线仍为配套主力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736510" y="1410518"/>
            <a:ext cx="4454644" cy="29559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  <a:defRPr/>
            </a:pPr>
            <a:r>
              <a:rPr lang="en-US" sz="14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2023’Q1精装修智能门锁配套城市等级规模及同比</a:t>
            </a:r>
            <a:endParaRPr lang="en-US" sz="14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graphicFrame>
        <p:nvGraphicFramePr>
          <p:cNvPr id="28" name="内容占位符 16"/>
          <p:cNvGraphicFramePr/>
          <p:nvPr>
            <p:custDataLst>
              <p:tags r:id="rId3"/>
            </p:custDataLst>
          </p:nvPr>
        </p:nvGraphicFramePr>
        <p:xfrm>
          <a:off x="459105" y="1939925"/>
          <a:ext cx="11009454" cy="439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1" name="矩形 10"/>
          <p:cNvSpPr/>
          <p:nvPr/>
        </p:nvSpPr>
        <p:spPr>
          <a:xfrm>
            <a:off x="8935834" y="6387814"/>
            <a:ext cx="24288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数据来源：奥维云网（</a:t>
            </a:r>
            <a:r>
              <a:rPr lang="en-US" altLang="zh-CN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AVC</a:t>
            </a:r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）地产大数据</a:t>
            </a:r>
            <a:endParaRPr lang="zh-CN" altLang="en-US" sz="1000" dirty="0"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0553" y="851058"/>
            <a:ext cx="111665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8BD8EA"/>
              </a:buClr>
              <a:defRPr/>
            </a:pPr>
            <a:r>
              <a:rPr lang="en-US" altLang="zh-CN" sz="1600" dirty="0" err="1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从城市等级分析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， 2023’Q1精装修市场智能门锁配套中，新一线城市需求最高，规模达到4.99万套，市场份额在41.4%；在增速方面，各线城市均有不同程度的下降，其中一线下降最慢，同比下降仅为7.5%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</a:fld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endParaRPr lang="zh-CN" altLang="en-US" dirty="0">
              <a:solidFill>
                <a:srgbClr val="BFBFB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3654052" y="1926599"/>
            <a:ext cx="73308" cy="72370"/>
          </a:xfrm>
          <a:prstGeom prst="ellipse">
            <a:avLst/>
          </a:prstGeom>
          <a:solidFill>
            <a:srgbClr val="8BD8EA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5" name="椭圆 4"/>
          <p:cNvSpPr/>
          <p:nvPr>
            <p:custDataLst>
              <p:tags r:id="rId3"/>
            </p:custDataLst>
          </p:nvPr>
        </p:nvSpPr>
        <p:spPr>
          <a:xfrm>
            <a:off x="8604517" y="1919464"/>
            <a:ext cx="73308" cy="72370"/>
          </a:xfrm>
          <a:prstGeom prst="ellipse">
            <a:avLst/>
          </a:prstGeom>
          <a:solidFill>
            <a:srgbClr val="8BD8EA"/>
          </a:solidFill>
          <a:ln w="12700" cap="flat" cmpd="sng" algn="ctr">
            <a:solidFill>
              <a:srgbClr val="6096E6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graphicFrame>
        <p:nvGraphicFramePr>
          <p:cNvPr id="6" name="内容占位符 16"/>
          <p:cNvGraphicFramePr/>
          <p:nvPr>
            <p:custDataLst>
              <p:tags r:id="rId4"/>
            </p:custDataLst>
          </p:nvPr>
        </p:nvGraphicFramePr>
        <p:xfrm>
          <a:off x="360998" y="1962785"/>
          <a:ext cx="11623040" cy="4350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3715613" y="1808800"/>
            <a:ext cx="4913811" cy="295594"/>
          </a:xfrm>
          <a:prstGeom prst="rect">
            <a:avLst/>
          </a:prstGeom>
          <a:solidFill>
            <a:schemeClr val="tx2"/>
          </a:solidFill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60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2023’Q1精装修智能门锁配套TOP30城市规模及同比</a:t>
            </a:r>
            <a:endParaRPr sz="1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8" name="标题 8"/>
          <p:cNvSpPr>
            <a:spLocks noGrp="1"/>
          </p:cNvSpPr>
          <p:nvPr>
            <p:ph type="title"/>
          </p:nvPr>
        </p:nvSpPr>
        <p:spPr>
          <a:xfrm>
            <a:off x="310156" y="256961"/>
            <a:ext cx="9826902" cy="470626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精装渠道：智能门锁配套城市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TOP30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0998" y="881572"/>
            <a:ext cx="114700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8BD8EA"/>
              </a:buClr>
              <a:defRPr/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2023’Q1精装修智能门锁市场TOP30城市规模10.82万套，合计份额89.8%，分布在一线、新一线、二线、三线、四线城市中；其中新一线城市有12个，规模达4.87万套；一线城市有4个，规模达2.86万套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</a:fld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endParaRPr lang="zh-CN" altLang="en-US" dirty="0">
              <a:solidFill>
                <a:srgbClr val="BFBFBF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86639" y="270505"/>
            <a:ext cx="9343578" cy="391685"/>
          </a:xfrm>
        </p:spPr>
        <p:txBody>
          <a:bodyPr/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精装渠道：凯迪仕取代坚朗海贝斯第一位置，头部差距逐渐拉近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935834" y="6387814"/>
            <a:ext cx="24288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数据来源：奥维云网（</a:t>
            </a:r>
            <a:r>
              <a:rPr lang="en-US" altLang="zh-CN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AVC</a:t>
            </a:r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）地产大数据</a:t>
            </a:r>
            <a:endParaRPr lang="zh-CN" altLang="en-US" sz="1000" dirty="0"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4098319" y="216983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b="1" dirty="0">
                <a:solidFill>
                  <a:srgbClr val="005BA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2023年Q1</a:t>
            </a:r>
            <a:endParaRPr lang="zh-CN" altLang="en-US" sz="1200" dirty="0">
              <a:solidFill>
                <a:srgbClr val="005BAC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124803" y="2169837"/>
            <a:ext cx="80021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sz="1200" b="1" dirty="0">
                <a:solidFill>
                  <a:srgbClr val="005BAC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2023年Q1</a:t>
            </a:r>
            <a:endParaRPr lang="zh-CN" altLang="en-US" sz="1200" b="1" dirty="0">
              <a:solidFill>
                <a:srgbClr val="005BAC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13409" y="2094659"/>
            <a:ext cx="427355" cy="427355"/>
          </a:xfrm>
          <a:prstGeom prst="rect">
            <a:avLst/>
          </a:prstGeom>
        </p:spPr>
      </p:pic>
      <p:sp>
        <p:nvSpPr>
          <p:cNvPr id="13" name="矩形 12"/>
          <p:cNvSpPr/>
          <p:nvPr>
            <p:custDataLst>
              <p:tags r:id="rId9"/>
            </p:custDataLst>
          </p:nvPr>
        </p:nvSpPr>
        <p:spPr>
          <a:xfrm>
            <a:off x="6484213" y="1580965"/>
            <a:ext cx="49563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2023年Q1精装修市场智能门锁配套TOP5品牌份额走势</a:t>
            </a:r>
            <a:endParaRPr lang="zh-CN" altLang="en-US" sz="1400" b="1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4" name="圆角矩形 12"/>
          <p:cNvSpPr/>
          <p:nvPr/>
        </p:nvSpPr>
        <p:spPr>
          <a:xfrm>
            <a:off x="515938" y="1962042"/>
            <a:ext cx="5468764" cy="4282977"/>
          </a:xfrm>
          <a:prstGeom prst="roundRect">
            <a:avLst>
              <a:gd name="adj" fmla="val 3686"/>
            </a:avLst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6" name="矩形 15"/>
          <p:cNvSpPr/>
          <p:nvPr>
            <p:custDataLst>
              <p:tags r:id="rId10"/>
            </p:custDataLst>
          </p:nvPr>
        </p:nvSpPr>
        <p:spPr>
          <a:xfrm>
            <a:off x="1028510" y="1580965"/>
            <a:ext cx="4320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1722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2023年精装修市场智能门锁配套品牌结构</a:t>
            </a:r>
            <a:endParaRPr sz="1400" b="1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graphicFrame>
        <p:nvGraphicFramePr>
          <p:cNvPr id="17" name="图表 16"/>
          <p:cNvGraphicFramePr/>
          <p:nvPr>
            <p:custDataLst>
              <p:tags r:id="rId11"/>
            </p:custDataLst>
          </p:nvPr>
        </p:nvGraphicFramePr>
        <p:xfrm>
          <a:off x="524510" y="2423795"/>
          <a:ext cx="2664000" cy="37985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8" name="图表 17"/>
          <p:cNvGraphicFramePr/>
          <p:nvPr>
            <p:custDataLst>
              <p:tags r:id="rId12"/>
            </p:custDataLst>
          </p:nvPr>
        </p:nvGraphicFramePr>
        <p:xfrm>
          <a:off x="3303270" y="2446655"/>
          <a:ext cx="2663825" cy="37757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9" name="图表 18"/>
          <p:cNvGraphicFramePr/>
          <p:nvPr>
            <p:custDataLst>
              <p:tags r:id="rId13"/>
            </p:custDataLst>
          </p:nvPr>
        </p:nvGraphicFramePr>
        <p:xfrm>
          <a:off x="6236730" y="1962042"/>
          <a:ext cx="5439332" cy="4282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308472" y="819354"/>
            <a:ext cx="1165176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buClr>
                <a:srgbClr val="8BD8EA"/>
              </a:buClr>
              <a:defRPr/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2023’Q1精装修智能门锁市场TOP5品牌的市场份额合计为42.3%，同比下降14.7%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 txBox="1"/>
          <p:nvPr/>
        </p:nvSpPr>
        <p:spPr>
          <a:xfrm>
            <a:off x="488006" y="2934000"/>
            <a:ext cx="11215989" cy="63023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消费者分享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88006" y="3657602"/>
            <a:ext cx="1095674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</a:rPr>
            </a:fld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0156" y="323199"/>
            <a:ext cx="10053044" cy="340865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调研介绍：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组座谈会，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22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个深度访谈，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1599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</a:rPr>
              <a:t>问卷调研（京东投放）</a:t>
            </a:r>
            <a:endParaRPr lang="zh-CN" altLang="en-US" dirty="0">
              <a:solidFill>
                <a:schemeClr val="tx1">
                  <a:lumMod val="50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807594" y="6387814"/>
            <a:ext cx="25571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</a:rPr>
              <a:t>数据来源：奥维云网（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</a:rPr>
              <a:t>AVC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</a:rPr>
              <a:t>）线上预测数据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3" y="1850181"/>
            <a:ext cx="2267865" cy="14240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2" y="4035348"/>
            <a:ext cx="2267865" cy="148968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文本框 6"/>
          <p:cNvSpPr txBox="1"/>
          <p:nvPr/>
        </p:nvSpPr>
        <p:spPr>
          <a:xfrm>
            <a:off x="1086689" y="3340625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深度访谈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62009" y="5665762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小组座谈会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01564" y="1728464"/>
            <a:ext cx="2028825" cy="1380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总样本量：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22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人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专业品牌：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13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综合品牌：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淘系品牌：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3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人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01563" y="4089842"/>
            <a:ext cx="2028825" cy="1380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总组数：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组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专业品牌：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综合品牌：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人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黑体" panose="02010609060101010101" pitchFamily="49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淘系品牌：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1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组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6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黑体" panose="02010609060101010101" pitchFamily="49" charset="-122"/>
              </a:rPr>
              <a:t>人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黑体" panose="02010609060101010101" pitchFamily="49" charset="-122"/>
            </a:endParaRPr>
          </a:p>
        </p:txBody>
      </p:sp>
      <p:graphicFrame>
        <p:nvGraphicFramePr>
          <p:cNvPr id="14" name="表格 5"/>
          <p:cNvGraphicFramePr>
            <a:graphicFrameLocks noGrp="1"/>
          </p:cNvGraphicFramePr>
          <p:nvPr/>
        </p:nvGraphicFramePr>
        <p:xfrm>
          <a:off x="6095999" y="1728464"/>
          <a:ext cx="5320197" cy="4429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3399"/>
                <a:gridCol w="1773399"/>
                <a:gridCol w="1773399"/>
              </a:tblGrid>
              <a:tr h="361864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分类</a:t>
                      </a:r>
                      <a:endParaRPr lang="zh-CN" altLang="en-US" sz="1400" b="1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类型</a:t>
                      </a:r>
                      <a:endParaRPr lang="zh-CN" altLang="en-US" sz="1400" b="1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  <a:tc hMerge="1">
                  <a:tcPr anchor="ctr" anchorCtr="1"/>
                </a:tc>
              </a:tr>
              <a:tr h="361864">
                <a:tc vMerge="1"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已购</a:t>
                      </a:r>
                      <a:endParaRPr lang="zh-CN" altLang="en-US" sz="1400" b="1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潜在</a:t>
                      </a:r>
                      <a:endParaRPr lang="zh-CN" altLang="en-US" sz="1400" b="1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</a:tr>
              <a:tr h="4118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专业品牌</a:t>
                      </a:r>
                      <a:endParaRPr lang="zh-CN" altLang="en-US" sz="1400" b="1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153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213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</a:tr>
              <a:tr h="4118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综合国产</a:t>
                      </a:r>
                      <a:endParaRPr lang="zh-CN" altLang="en-US" sz="1400" b="1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129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327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</a:tr>
              <a:tr h="4118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综合外资</a:t>
                      </a:r>
                      <a:endParaRPr lang="zh-CN" altLang="en-US" sz="1400" b="1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84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</a:tr>
              <a:tr h="4118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淘系品牌</a:t>
                      </a:r>
                      <a:endParaRPr lang="zh-CN" altLang="en-US" sz="1400" b="1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83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112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</a:tr>
              <a:tr h="4118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华为</a:t>
                      </a:r>
                      <a:endParaRPr lang="zh-CN" altLang="en-US" sz="1400" b="1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</a:t>
                      </a:r>
                      <a:endParaRPr lang="en-US" altLang="zh-CN" sz="1400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156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</a:tr>
              <a:tr h="4118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小米</a:t>
                      </a:r>
                      <a:endParaRPr lang="zh-CN" altLang="en-US" sz="1400" b="1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174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</a:tr>
              <a:tr h="4118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无倾向</a:t>
                      </a:r>
                      <a:endParaRPr lang="zh-CN" altLang="en-US" sz="1400" b="1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168</a:t>
                      </a:r>
                      <a:endParaRPr lang="zh-CN" altLang="en-US" sz="1400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</a:tr>
              <a:tr h="4118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小计</a:t>
                      </a:r>
                      <a:endParaRPr lang="zh-CN" altLang="en-US" sz="1400" b="1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449</a:t>
                      </a:r>
                      <a:endParaRPr lang="zh-CN" altLang="en-US" sz="1400" b="1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1150</a:t>
                      </a:r>
                      <a:endParaRPr lang="zh-CN" altLang="en-US" sz="1400" b="1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</a:tr>
              <a:tr h="41180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合计</a:t>
                      </a:r>
                      <a:endParaRPr lang="zh-CN" altLang="en-US" sz="1400" b="1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1599</a:t>
                      </a:r>
                      <a:endParaRPr lang="zh-CN" altLang="en-US" sz="1400" b="1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 anchorCtr="1"/>
                </a:tc>
                <a:tc hMerge="1">
                  <a:tcPr anchor="ctr" anchorCtr="1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86129" y="2357713"/>
            <a:ext cx="6028843" cy="855938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sym typeface="微软雅黑" panose="020B0503020204020204" pitchFamily="34" charset="-122"/>
              </a:rPr>
              <a:t>已购用户特征分析</a:t>
            </a:r>
            <a:endParaRPr lang="zh-CN" altLang="en-US" sz="3600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57625" y="3053834"/>
            <a:ext cx="6229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他们究竟是什么样的消费者？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3" name="图表 42"/>
          <p:cNvGraphicFramePr/>
          <p:nvPr/>
        </p:nvGraphicFramePr>
        <p:xfrm>
          <a:off x="1322125" y="2124756"/>
          <a:ext cx="3061013" cy="8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45" name="图表 44"/>
          <p:cNvGraphicFramePr/>
          <p:nvPr/>
        </p:nvGraphicFramePr>
        <p:xfrm>
          <a:off x="1322125" y="2468818"/>
          <a:ext cx="3061013" cy="8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7" name="图表 46"/>
          <p:cNvGraphicFramePr/>
          <p:nvPr/>
        </p:nvGraphicFramePr>
        <p:xfrm>
          <a:off x="1322125" y="2797166"/>
          <a:ext cx="3061013" cy="8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49" name="图表 48"/>
          <p:cNvGraphicFramePr/>
          <p:nvPr/>
        </p:nvGraphicFramePr>
        <p:xfrm>
          <a:off x="1322125" y="3131532"/>
          <a:ext cx="3061013" cy="8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8" name="图表 37"/>
          <p:cNvGraphicFramePr/>
          <p:nvPr/>
        </p:nvGraphicFramePr>
        <p:xfrm>
          <a:off x="1326293" y="1788239"/>
          <a:ext cx="3061013" cy="8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6686" y="217633"/>
            <a:ext cx="9889874" cy="386246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微软雅黑" panose="020B0503020204020204" pitchFamily="34" charset="-122"/>
              </a:rPr>
              <a:t>定量调研中，高学历高收入的已婚有孩男性，是智能门锁主力购买人群</a:t>
            </a:r>
            <a:endParaRPr lang="zh-CN" altLang="en-US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50594" y="815520"/>
            <a:ext cx="10698481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在购买决策过程中，消费者的受教育程度、经济收入、家庭结构、职业类型等因素会在很大程度上影响着消费者的购买行为；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已购用户中，近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7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成为男性，近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7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成文化水平为本科及以上，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8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成以上家庭月收入过万元，有孩家庭是购买主力。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6232" y="1488745"/>
            <a:ext cx="19292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性别：男性为主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66232" y="1773238"/>
            <a:ext cx="3384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66158" y="2077245"/>
            <a:ext cx="1074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已购整体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10400" y="1488745"/>
            <a:ext cx="24168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年龄：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26-40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岁为主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4510400" y="1773238"/>
            <a:ext cx="3384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" name="图表 39"/>
          <p:cNvGraphicFramePr/>
          <p:nvPr/>
        </p:nvGraphicFramePr>
        <p:xfrm>
          <a:off x="4419304" y="1842159"/>
          <a:ext cx="3600000" cy="19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44" name="文本框 43"/>
          <p:cNvSpPr txBox="1"/>
          <p:nvPr/>
        </p:nvSpPr>
        <p:spPr>
          <a:xfrm>
            <a:off x="666158" y="2423655"/>
            <a:ext cx="1074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专业品牌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66158" y="2761326"/>
            <a:ext cx="1074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综合国产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66158" y="3087768"/>
            <a:ext cx="1074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淘系品牌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66158" y="3424035"/>
            <a:ext cx="1074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综合外资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510399" y="3944537"/>
            <a:ext cx="2854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家庭结构：已婚有孩为主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4510400" y="4229030"/>
            <a:ext cx="3384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3" name="表格 52"/>
          <p:cNvGraphicFramePr>
            <a:graphicFrameLocks noGrp="1"/>
          </p:cNvGraphicFramePr>
          <p:nvPr/>
        </p:nvGraphicFramePr>
        <p:xfrm>
          <a:off x="4500599" y="4319521"/>
          <a:ext cx="3348000" cy="1934601"/>
        </p:xfrm>
        <a:graphic>
          <a:graphicData uri="http://schemas.openxmlformats.org/drawingml/2006/table">
            <a:tbl>
              <a:tblPr/>
              <a:tblGrid>
                <a:gridCol w="900000"/>
                <a:gridCol w="489600"/>
                <a:gridCol w="489600"/>
                <a:gridCol w="489600"/>
                <a:gridCol w="489600"/>
                <a:gridCol w="489600"/>
              </a:tblGrid>
              <a:tr h="380011"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已购</a:t>
                      </a:r>
                      <a:endParaRPr lang="en-US" altLang="zh-CN" sz="10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  <a:p>
                      <a:pPr algn="ctr" fontAlgn="b"/>
                      <a:r>
                        <a:rPr lang="zh-CN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整体</a:t>
                      </a:r>
                      <a:endParaRPr lang="zh-CN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专业</a:t>
                      </a:r>
                      <a:endParaRPr lang="en-US" altLang="zh-CN" sz="10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  <a:p>
                      <a:pPr algn="ctr" rtl="0" fontAlgn="ctr"/>
                      <a:r>
                        <a:rPr lang="zh-CN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品牌</a:t>
                      </a:r>
                      <a:endParaRPr lang="zh-CN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综合</a:t>
                      </a:r>
                      <a:endParaRPr lang="en-US" altLang="zh-CN" sz="10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  <a:p>
                      <a:pPr algn="ctr" rtl="0" fontAlgn="ctr"/>
                      <a:r>
                        <a:rPr lang="zh-CN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国产</a:t>
                      </a:r>
                      <a:endParaRPr lang="zh-CN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淘系</a:t>
                      </a:r>
                      <a:endParaRPr lang="en-US" altLang="zh-CN" sz="10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  <a:p>
                      <a:pPr algn="ctr" rtl="0" fontAlgn="ctr"/>
                      <a:r>
                        <a:rPr lang="zh-CN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品牌</a:t>
                      </a:r>
                      <a:endParaRPr lang="zh-CN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综合</a:t>
                      </a:r>
                      <a:endParaRPr lang="en-US" altLang="zh-CN" sz="10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  <a:p>
                      <a:pPr algn="ctr" rtl="0" fontAlgn="ctr"/>
                      <a:r>
                        <a:rPr lang="zh-CN" altLang="en-US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外资</a:t>
                      </a:r>
                      <a:endParaRPr lang="zh-CN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918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未婚与父母居住</a:t>
                      </a:r>
                      <a:endParaRPr lang="zh-CN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11%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11%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14%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7%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8%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10918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未婚自己独住</a:t>
                      </a:r>
                      <a:endParaRPr lang="zh-CN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11%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5%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12%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19%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12%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918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已婚无子女</a:t>
                      </a:r>
                      <a:endParaRPr lang="zh-CN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14%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9%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19%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18%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10%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  <a:tr h="310918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已婚有子女</a:t>
                      </a:r>
                      <a:endParaRPr lang="zh-CN" altLang="en-US" sz="9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53%</a:t>
                      </a:r>
                      <a:endParaRPr lang="en-US" altLang="zh-CN" sz="9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56%</a:t>
                      </a:r>
                      <a:endParaRPr lang="en-US" altLang="zh-CN" sz="9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47%</a:t>
                      </a:r>
                      <a:endParaRPr lang="en-US" altLang="zh-CN" sz="9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48%</a:t>
                      </a:r>
                      <a:endParaRPr lang="en-US" altLang="zh-CN" sz="9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63%</a:t>
                      </a:r>
                      <a:endParaRPr lang="en-US" altLang="zh-CN" sz="900" b="0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10918">
                <a:tc>
                  <a:txBody>
                    <a:bodyPr/>
                    <a:lstStyle/>
                    <a:p>
                      <a:pPr algn="r" fontAlgn="ctr"/>
                      <a:r>
                        <a:rPr lang="zh-CN" altLang="en-US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已婚三代同堂</a:t>
                      </a:r>
                      <a:endParaRPr lang="zh-CN" altLang="en-US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11%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18%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9%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7%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7%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2941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4" name="文本框 53"/>
          <p:cNvSpPr txBox="1"/>
          <p:nvPr/>
        </p:nvSpPr>
        <p:spPr>
          <a:xfrm>
            <a:off x="8191263" y="1498712"/>
            <a:ext cx="27168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教育水平：本科及以上为主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8191264" y="1783205"/>
            <a:ext cx="3384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图表 57"/>
          <p:cNvGraphicFramePr/>
          <p:nvPr/>
        </p:nvGraphicFramePr>
        <p:xfrm>
          <a:off x="8107551" y="1842159"/>
          <a:ext cx="3600000" cy="19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59" name="文本框 58"/>
          <p:cNvSpPr txBox="1"/>
          <p:nvPr/>
        </p:nvSpPr>
        <p:spPr>
          <a:xfrm>
            <a:off x="8194620" y="3948248"/>
            <a:ext cx="4213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家庭月收入：分布较为均匀，无明显差异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8194621" y="4232741"/>
            <a:ext cx="3384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8171547" y="2219810"/>
            <a:ext cx="3469145" cy="101619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8172979" y="5077262"/>
            <a:ext cx="3469145" cy="802109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4" name="TextBox 19"/>
          <p:cNvSpPr txBox="1"/>
          <p:nvPr/>
        </p:nvSpPr>
        <p:spPr>
          <a:xfrm>
            <a:off x="433746" y="6439204"/>
            <a:ext cx="8453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数据源：奥维云网（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AVC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）消费者调研数据 已购整体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=449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，专业品牌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=153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，综合国产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=129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，综合外资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=84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，淘系品牌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=83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89319" y="3944537"/>
            <a:ext cx="33588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职业类型：企业员工、管理层为主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689319" y="4229030"/>
            <a:ext cx="3384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2" name="图表 81"/>
          <p:cNvGraphicFramePr/>
          <p:nvPr/>
        </p:nvGraphicFramePr>
        <p:xfrm>
          <a:off x="518408" y="4476454"/>
          <a:ext cx="2700000" cy="9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83" name="图表 82"/>
          <p:cNvGraphicFramePr/>
          <p:nvPr/>
        </p:nvGraphicFramePr>
        <p:xfrm>
          <a:off x="2586103" y="4476454"/>
          <a:ext cx="2700000" cy="9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84" name="图表 83"/>
          <p:cNvGraphicFramePr/>
          <p:nvPr/>
        </p:nvGraphicFramePr>
        <p:xfrm>
          <a:off x="518408" y="5502420"/>
          <a:ext cx="2700000" cy="9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85" name="图表 84"/>
          <p:cNvGraphicFramePr/>
          <p:nvPr/>
        </p:nvGraphicFramePr>
        <p:xfrm>
          <a:off x="2586103" y="5502420"/>
          <a:ext cx="2700000" cy="9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86" name="文本框 85"/>
          <p:cNvSpPr txBox="1"/>
          <p:nvPr/>
        </p:nvSpPr>
        <p:spPr>
          <a:xfrm>
            <a:off x="750252" y="4332937"/>
            <a:ext cx="1074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专业品牌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2820318" y="4332937"/>
            <a:ext cx="1074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综合国产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753693" y="5339978"/>
            <a:ext cx="1074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淘系品牌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2820318" y="5339978"/>
            <a:ext cx="1074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综合外资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03381" y="1949675"/>
            <a:ext cx="72000" cy="72000"/>
          </a:xfrm>
          <a:prstGeom prst="rect">
            <a:avLst/>
          </a:prstGeom>
          <a:noFill/>
          <a:ln>
            <a:solidFill>
              <a:srgbClr val="005B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2975505" y="1948662"/>
            <a:ext cx="72000" cy="72000"/>
          </a:xfrm>
          <a:prstGeom prst="rect">
            <a:avLst/>
          </a:prstGeom>
          <a:noFill/>
          <a:ln>
            <a:solidFill>
              <a:srgbClr val="F2941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48243" y="1872530"/>
            <a:ext cx="3041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男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3027679" y="1870927"/>
            <a:ext cx="3041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女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8247" y="1492657"/>
            <a:ext cx="425819" cy="4535093"/>
            <a:chOff x="7927" y="1187857"/>
            <a:chExt cx="447675" cy="4535093"/>
          </a:xfrm>
        </p:grpSpPr>
        <p:sp>
          <p:nvSpPr>
            <p:cNvPr id="23" name="矩形 22"/>
            <p:cNvSpPr/>
            <p:nvPr/>
          </p:nvSpPr>
          <p:spPr>
            <a:xfrm>
              <a:off x="7927" y="1187857"/>
              <a:ext cx="447675" cy="6381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用户特征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927" y="1840375"/>
              <a:ext cx="447675" cy="638151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购买动因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927" y="2492892"/>
              <a:ext cx="447675" cy="638151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预算支出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927" y="3145412"/>
              <a:ext cx="447675" cy="607546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产品偏好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927" y="376732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产品使用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927" y="4419843"/>
              <a:ext cx="447675" cy="638151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满意度评价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7927" y="5084799"/>
              <a:ext cx="447675" cy="638151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期望需求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aphicFrame>
        <p:nvGraphicFramePr>
          <p:cNvPr id="7" name="图表 6"/>
          <p:cNvGraphicFramePr/>
          <p:nvPr/>
        </p:nvGraphicFramePr>
        <p:xfrm>
          <a:off x="8107551" y="4362720"/>
          <a:ext cx="3600000" cy="19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 txBox="1"/>
          <p:nvPr/>
        </p:nvSpPr>
        <p:spPr>
          <a:xfrm>
            <a:off x="488005" y="2649280"/>
            <a:ext cx="11215989" cy="1008322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家用智能门锁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线上推总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88006" y="3657602"/>
            <a:ext cx="1095674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微软雅黑" panose="020B0503020204020204" pitchFamily="34" charset="-122"/>
              </a:rPr>
              <a:t>新购是主要驱动因素，其次是为了自己和家人出门方便，不用带钥匙</a:t>
            </a:r>
            <a:endParaRPr lang="zh-CN" altLang="en-US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61581" y="815682"/>
            <a:ext cx="10698481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新房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搬家新购是大多数消费者购买智能门锁的首要动因，其中国产品牌体现的最为突出；其次是为了家人出门不带钥匙的便捷生活；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淘系品牌智能门锁的换新驱动高于其他系列品牌，他们大多属于第一批尝鲜群体，尝试的品牌预计依旧是淘系品牌。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17" name="图表 16"/>
          <p:cNvGraphicFramePr/>
          <p:nvPr/>
        </p:nvGraphicFramePr>
        <p:xfrm>
          <a:off x="599440" y="1772500"/>
          <a:ext cx="11206480" cy="45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9" name="TextBox 19"/>
          <p:cNvSpPr txBox="1"/>
          <p:nvPr/>
        </p:nvSpPr>
        <p:spPr>
          <a:xfrm>
            <a:off x="433746" y="6439204"/>
            <a:ext cx="8453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数据源：奥维云网（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AVC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）消费者调研数据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N=1599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，已购整体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=449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，专业品牌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=153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，综合国产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=129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，综合外资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=84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，淘系品牌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=83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83655" y="1641796"/>
            <a:ext cx="38246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消费者购买智能门锁动因分析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98160" y="4460240"/>
            <a:ext cx="497840" cy="158207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41520" y="4460240"/>
            <a:ext cx="497840" cy="158207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8247" y="1492657"/>
            <a:ext cx="425819" cy="4535093"/>
            <a:chOff x="7927" y="1187857"/>
            <a:chExt cx="447675" cy="4535093"/>
          </a:xfrm>
        </p:grpSpPr>
        <p:sp>
          <p:nvSpPr>
            <p:cNvPr id="42" name="矩形 41"/>
            <p:cNvSpPr/>
            <p:nvPr/>
          </p:nvSpPr>
          <p:spPr>
            <a:xfrm>
              <a:off x="7927" y="1187857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用户特征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927" y="1840375"/>
              <a:ext cx="447675" cy="6381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购买动因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927" y="2492892"/>
              <a:ext cx="447675" cy="638151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预算支出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7927" y="3145412"/>
              <a:ext cx="447675" cy="607546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产品偏好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927" y="376732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产品使用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927" y="4419843"/>
              <a:ext cx="447675" cy="638151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满意度评价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7927" y="5084799"/>
              <a:ext cx="447675" cy="638151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期望需求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图表 17"/>
          <p:cNvGraphicFramePr/>
          <p:nvPr/>
        </p:nvGraphicFramePr>
        <p:xfrm>
          <a:off x="686686" y="1996130"/>
          <a:ext cx="11129394" cy="9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9" name="图表 18"/>
          <p:cNvGraphicFramePr/>
          <p:nvPr/>
        </p:nvGraphicFramePr>
        <p:xfrm>
          <a:off x="686686" y="2888794"/>
          <a:ext cx="11129394" cy="9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图表 20"/>
          <p:cNvGraphicFramePr/>
          <p:nvPr/>
        </p:nvGraphicFramePr>
        <p:xfrm>
          <a:off x="686686" y="3770064"/>
          <a:ext cx="11129394" cy="9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3" name="图表 22"/>
          <p:cNvGraphicFramePr/>
          <p:nvPr/>
        </p:nvGraphicFramePr>
        <p:xfrm>
          <a:off x="686686" y="4614579"/>
          <a:ext cx="11129394" cy="9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8" name="图表 27"/>
          <p:cNvGraphicFramePr/>
          <p:nvPr/>
        </p:nvGraphicFramePr>
        <p:xfrm>
          <a:off x="686686" y="5503181"/>
          <a:ext cx="11129394" cy="93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微软雅黑" panose="020B0503020204020204" pitchFamily="34" charset="-122"/>
              </a:rPr>
              <a:t>用户在多方对比后，最终购买的价格在向中高端进行转移</a:t>
            </a:r>
            <a:endParaRPr lang="zh-CN" altLang="en-US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53065" y="845921"/>
            <a:ext cx="10698481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在购买前，消费者的预算较为充足，主要集中在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1500-2500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元之间，份额达到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43%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，而实际花费也主要集中在这个价格段，份额为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45.9%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专业品牌购买集中在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1500-2500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元之间；综合国产在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800-2500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分布相对均匀；淘系主要集中在千元下和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1500-2000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元；外资集中在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1500-3000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元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121300" y="1550735"/>
            <a:ext cx="4594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购买预算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V.S.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实际花费：实际向中高端转移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9" name="TextBox 19"/>
          <p:cNvSpPr txBox="1"/>
          <p:nvPr/>
        </p:nvSpPr>
        <p:spPr>
          <a:xfrm>
            <a:off x="433746" y="6439204"/>
            <a:ext cx="8453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数据源：奥维云网（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AVC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）消费者调研数据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N=1599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，已购整体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=449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，专业品牌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=153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，综合国产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=129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，综合外资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=84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，淘系品牌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=83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32" name="矩形: 圆角 31"/>
          <p:cNvSpPr/>
          <p:nvPr/>
        </p:nvSpPr>
        <p:spPr>
          <a:xfrm>
            <a:off x="5879139" y="2000854"/>
            <a:ext cx="1851530" cy="1740256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2936240" y="3786579"/>
            <a:ext cx="4835068" cy="83533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5914965" y="4678436"/>
            <a:ext cx="868955" cy="78136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5941205" y="5486619"/>
            <a:ext cx="2941596" cy="87542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1974068" y="4699928"/>
            <a:ext cx="868955" cy="78136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8247" y="1492657"/>
            <a:ext cx="425819" cy="4535093"/>
            <a:chOff x="7927" y="1187857"/>
            <a:chExt cx="447675" cy="4535093"/>
          </a:xfrm>
        </p:grpSpPr>
        <p:sp>
          <p:nvSpPr>
            <p:cNvPr id="41" name="矩形 40"/>
            <p:cNvSpPr/>
            <p:nvPr/>
          </p:nvSpPr>
          <p:spPr>
            <a:xfrm>
              <a:off x="7927" y="1187857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用户特征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927" y="184037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购买动因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927" y="2492892"/>
              <a:ext cx="447675" cy="6381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预算支出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927" y="3145412"/>
              <a:ext cx="447675" cy="607546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产品偏好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7927" y="376732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产品使用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927" y="4419843"/>
              <a:ext cx="447675" cy="638151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满意度评价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927" y="5084799"/>
              <a:ext cx="447675" cy="638151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期望需求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在产品偏好上，黑色简约大气的全把手推拉式门锁设计更受青睐</a:t>
            </a:r>
            <a:endParaRPr lang="zh-CN" altLang="en-US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53065" y="845921"/>
            <a:ext cx="10698481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外观抢眼的产品能激发消费者的购买欲，表现自我个性的设计也会更受欢迎。同时，细节之处的设计能够打动消费者；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消费者渴望做正确的、符合自身气质形象的事情，拥抱有目的的生活，支持符合自身气质的品牌和产品，从而满足自身不断升级的新需求新期待。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67143" y="1488745"/>
            <a:ext cx="33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风格偏好：简约现代风为主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758009" y="1773238"/>
            <a:ext cx="4824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6773902" y="1488745"/>
            <a:ext cx="4594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样式偏好：全把手推拉式为主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7001319" y="1773238"/>
            <a:ext cx="4824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19"/>
          <p:cNvSpPr txBox="1"/>
          <p:nvPr/>
        </p:nvSpPr>
        <p:spPr>
          <a:xfrm>
            <a:off x="433746" y="6439204"/>
            <a:ext cx="8453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数据源：奥维云网（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AVC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）消费者调研数据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N=1599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，已购整体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=449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，专业品牌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=153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，综合国产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=129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，综合外资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=84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，淘系品牌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=83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5144" y="3912494"/>
            <a:ext cx="338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颜色偏好：百搭黑色为主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86010" y="4196987"/>
            <a:ext cx="4824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773902" y="3912494"/>
            <a:ext cx="45948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材质偏好：合金材质为主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829320" y="4196987"/>
            <a:ext cx="4824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28247" y="1492657"/>
            <a:ext cx="425819" cy="4535093"/>
            <a:chOff x="7927" y="1187857"/>
            <a:chExt cx="447675" cy="4535093"/>
          </a:xfrm>
        </p:grpSpPr>
        <p:sp>
          <p:nvSpPr>
            <p:cNvPr id="31" name="矩形 30"/>
            <p:cNvSpPr/>
            <p:nvPr/>
          </p:nvSpPr>
          <p:spPr>
            <a:xfrm>
              <a:off x="7927" y="1187857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用户特征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7927" y="184037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购买动因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927" y="2492892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预算支出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7927" y="3145412"/>
              <a:ext cx="447675" cy="60754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产品偏好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927" y="376732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产品使用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927" y="4419843"/>
              <a:ext cx="447675" cy="638151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满意度评价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927" y="5084799"/>
              <a:ext cx="447675" cy="638151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期望需求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aphicFrame>
        <p:nvGraphicFramePr>
          <p:cNvPr id="10" name="图表 9"/>
          <p:cNvGraphicFramePr/>
          <p:nvPr/>
        </p:nvGraphicFramePr>
        <p:xfrm>
          <a:off x="562727" y="1781917"/>
          <a:ext cx="54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1" name="图表 10"/>
          <p:cNvGraphicFramePr/>
          <p:nvPr/>
        </p:nvGraphicFramePr>
        <p:xfrm>
          <a:off x="562727" y="4213055"/>
          <a:ext cx="54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图表 15"/>
          <p:cNvGraphicFramePr/>
          <p:nvPr/>
        </p:nvGraphicFramePr>
        <p:xfrm>
          <a:off x="6752060" y="4213055"/>
          <a:ext cx="54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图表 16"/>
          <p:cNvGraphicFramePr/>
          <p:nvPr/>
        </p:nvGraphicFramePr>
        <p:xfrm>
          <a:off x="6752060" y="1781917"/>
          <a:ext cx="5400000" cy="21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而此类设计产品在行业中销售备受消费者青睐</a:t>
            </a:r>
            <a:endParaRPr lang="zh-CN" altLang="en-US" dirty="0">
              <a:sym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721" y="1736131"/>
            <a:ext cx="3361271" cy="41127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083573" y="3180818"/>
            <a:ext cx="2621007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德施曼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Q5M Plus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2022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年线上销量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11.3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万台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（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线上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1500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元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+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销量第一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）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686685" y="2359711"/>
            <a:ext cx="6798210" cy="2712650"/>
            <a:chOff x="342693" y="2359710"/>
            <a:chExt cx="7161145" cy="2964839"/>
          </a:xfrm>
        </p:grpSpPr>
        <p:sp>
          <p:nvSpPr>
            <p:cNvPr id="6" name="íṡḷïḍé"/>
            <p:cNvSpPr txBox="1"/>
            <p:nvPr/>
          </p:nvSpPr>
          <p:spPr>
            <a:xfrm>
              <a:off x="342693" y="2914401"/>
              <a:ext cx="1895112" cy="189511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508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设计偏好</a:t>
              </a:r>
              <a:endPara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grpSp>
          <p:nvGrpSpPr>
            <p:cNvPr id="7" name="îṧḻiḍê"/>
            <p:cNvGrpSpPr/>
            <p:nvPr/>
          </p:nvGrpSpPr>
          <p:grpSpPr>
            <a:xfrm>
              <a:off x="2237804" y="2359710"/>
              <a:ext cx="5266034" cy="2964839"/>
              <a:chOff x="2851523" y="2071895"/>
              <a:chExt cx="5153032" cy="2964839"/>
            </a:xfrm>
          </p:grpSpPr>
          <p:cxnSp>
            <p:nvCxnSpPr>
              <p:cNvPr id="8" name="íslîḓê"/>
              <p:cNvCxnSpPr/>
              <p:nvPr/>
            </p:nvCxnSpPr>
            <p:spPr>
              <a:xfrm flipH="1">
                <a:off x="2851523" y="3574143"/>
                <a:ext cx="416466" cy="0"/>
              </a:xfrm>
              <a:prstGeom prst="straightConnector1">
                <a:avLst/>
              </a:prstGeom>
              <a:ln w="12700">
                <a:solidFill>
                  <a:schemeClr val="bg1">
                    <a:lumMod val="65000"/>
                  </a:schemeClr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" name="iṣḻiḍé"/>
              <p:cNvGrpSpPr/>
              <p:nvPr/>
            </p:nvGrpSpPr>
            <p:grpSpPr>
              <a:xfrm>
                <a:off x="3267989" y="2071895"/>
                <a:ext cx="4736566" cy="2964839"/>
                <a:chOff x="3267989" y="2071895"/>
                <a:chExt cx="4736566" cy="2964839"/>
              </a:xfrm>
            </p:grpSpPr>
            <p:cxnSp>
              <p:nvCxnSpPr>
                <p:cNvPr id="10" name="ïśḷîḓè"/>
                <p:cNvCxnSpPr/>
                <p:nvPr/>
              </p:nvCxnSpPr>
              <p:spPr>
                <a:xfrm>
                  <a:off x="3267989" y="2396121"/>
                  <a:ext cx="0" cy="2344690"/>
                </a:xfrm>
                <a:prstGeom prst="straightConnector1">
                  <a:avLst/>
                </a:prstGeom>
                <a:ln w="12700">
                  <a:solidFill>
                    <a:schemeClr val="bg1">
                      <a:lumMod val="65000"/>
                    </a:schemeClr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" name="íṩḷíḋé"/>
                <p:cNvGrpSpPr/>
                <p:nvPr/>
              </p:nvGrpSpPr>
              <p:grpSpPr>
                <a:xfrm>
                  <a:off x="3267989" y="2071895"/>
                  <a:ext cx="4736566" cy="2964839"/>
                  <a:chOff x="3267989" y="2071895"/>
                  <a:chExt cx="4736566" cy="2964839"/>
                </a:xfrm>
              </p:grpSpPr>
              <p:grpSp>
                <p:nvGrpSpPr>
                  <p:cNvPr id="12" name="ïSľîďé"/>
                  <p:cNvGrpSpPr/>
                  <p:nvPr/>
                </p:nvGrpSpPr>
                <p:grpSpPr>
                  <a:xfrm>
                    <a:off x="3267989" y="4388282"/>
                    <a:ext cx="4736557" cy="648452"/>
                    <a:chOff x="3267989" y="4388282"/>
                    <a:chExt cx="4736557" cy="648452"/>
                  </a:xfrm>
                </p:grpSpPr>
                <p:cxnSp>
                  <p:nvCxnSpPr>
                    <p:cNvPr id="25" name="íśľiḋê"/>
                    <p:cNvCxnSpPr>
                      <a:stCxn id="29" idx="3"/>
                    </p:cNvCxnSpPr>
                    <p:nvPr/>
                  </p:nvCxnSpPr>
                  <p:spPr>
                    <a:xfrm flipH="1">
                      <a:off x="3267989" y="4712509"/>
                      <a:ext cx="2676549" cy="18577"/>
                    </a:xfrm>
                    <a:prstGeom prst="straightConnector1">
                      <a:avLst/>
                    </a:prstGeom>
                    <a:ln w="12700">
                      <a:solidFill>
                        <a:schemeClr val="bg1">
                          <a:lumMod val="65000"/>
                        </a:schemeClr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6" name="ïs1ïḑè"/>
                    <p:cNvGrpSpPr/>
                    <p:nvPr/>
                  </p:nvGrpSpPr>
                  <p:grpSpPr>
                    <a:xfrm>
                      <a:off x="3426748" y="4388282"/>
                      <a:ext cx="4577798" cy="648452"/>
                      <a:chOff x="3426748" y="4388282"/>
                      <a:chExt cx="4577798" cy="648452"/>
                    </a:xfrm>
                  </p:grpSpPr>
                  <p:sp>
                    <p:nvSpPr>
                      <p:cNvPr id="27" name="i$1iďe"/>
                      <p:cNvSpPr/>
                      <p:nvPr/>
                    </p:nvSpPr>
                    <p:spPr>
                      <a:xfrm>
                        <a:off x="6156874" y="4388282"/>
                        <a:ext cx="1847672" cy="64845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tx2">
                          <a:alpha val="1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3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r>
                          <a:rPr kumimoji="1" lang="en-US" altLang="zh-CN" sz="1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04040"/>
                            </a:solidFill>
                            <a:effectLst/>
                            <a:uLnTx/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  <a:sym typeface="微软雅黑" panose="020B0503020204020204" pitchFamily="34" charset="-122"/>
                          </a:rPr>
                          <a:t>40%</a:t>
                        </a:r>
                        <a:endParaRPr kumimoji="1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endParaRPr>
                      </a:p>
                    </p:txBody>
                  </p:sp>
                  <p:cxnSp>
                    <p:nvCxnSpPr>
                      <p:cNvPr id="28" name="ïs1îḓe"/>
                      <p:cNvCxnSpPr>
                        <a:stCxn id="27" idx="1"/>
                        <a:endCxn id="29" idx="3"/>
                      </p:cNvCxnSpPr>
                      <p:nvPr/>
                    </p:nvCxnSpPr>
                    <p:spPr>
                      <a:xfrm flipH="1">
                        <a:off x="5944538" y="4712507"/>
                        <a:ext cx="212336" cy="1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bg1">
                            <a:lumMod val="65000"/>
                          </a:schemeClr>
                        </a:solidFill>
                        <a:headEnd type="oval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9" name="işḻïďé"/>
                      <p:cNvSpPr/>
                      <p:nvPr/>
                    </p:nvSpPr>
                    <p:spPr>
                      <a:xfrm>
                        <a:off x="3426748" y="4388283"/>
                        <a:ext cx="2517790" cy="64845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508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noAutofit/>
                      </a:bodyPr>
                      <a:lstStyle/>
                      <a:p>
                        <a:pPr marL="0" marR="0" lvl="0" indent="0" algn="ctr" defTabSz="1097915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r>
                          <a:rPr kumimoji="0" lang="zh-CN" altLang="en-US" sz="16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  <a:sym typeface="微软雅黑" panose="020B0503020204020204" pitchFamily="34" charset="-122"/>
                          </a:rPr>
                          <a:t>“全把手推拉式”</a:t>
                        </a:r>
                        <a:endParaRPr kumimoji="0" lang="id-ID" altLang="zh-CN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13" name="îṣļíḓe"/>
                  <p:cNvGrpSpPr/>
                  <p:nvPr/>
                </p:nvGrpSpPr>
                <p:grpSpPr>
                  <a:xfrm>
                    <a:off x="3267989" y="3249917"/>
                    <a:ext cx="4736560" cy="648452"/>
                    <a:chOff x="3267989" y="3249917"/>
                    <a:chExt cx="4736560" cy="648452"/>
                  </a:xfrm>
                </p:grpSpPr>
                <p:cxnSp>
                  <p:nvCxnSpPr>
                    <p:cNvPr id="20" name="iṧ1ïḓé"/>
                    <p:cNvCxnSpPr/>
                    <p:nvPr/>
                  </p:nvCxnSpPr>
                  <p:spPr>
                    <a:xfrm flipH="1">
                      <a:off x="3267989" y="3574143"/>
                      <a:ext cx="865861" cy="0"/>
                    </a:xfrm>
                    <a:prstGeom prst="straightConnector1">
                      <a:avLst/>
                    </a:prstGeom>
                    <a:ln w="12700">
                      <a:solidFill>
                        <a:schemeClr val="bg1">
                          <a:lumMod val="65000"/>
                        </a:schemeClr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1" name="íṡḷíḋe"/>
                    <p:cNvGrpSpPr/>
                    <p:nvPr/>
                  </p:nvGrpSpPr>
                  <p:grpSpPr>
                    <a:xfrm>
                      <a:off x="3426748" y="3249917"/>
                      <a:ext cx="4577801" cy="648452"/>
                      <a:chOff x="3426748" y="4388282"/>
                      <a:chExt cx="4577801" cy="648452"/>
                    </a:xfrm>
                  </p:grpSpPr>
                  <p:sp>
                    <p:nvSpPr>
                      <p:cNvPr id="22" name="îŝ1íḓê"/>
                      <p:cNvSpPr/>
                      <p:nvPr/>
                    </p:nvSpPr>
                    <p:spPr>
                      <a:xfrm>
                        <a:off x="6156874" y="4388282"/>
                        <a:ext cx="1847675" cy="64845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tx2">
                          <a:alpha val="1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3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r>
                          <a:rPr kumimoji="1" lang="en-US" altLang="zh-CN" sz="1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04040"/>
                            </a:solidFill>
                            <a:effectLst/>
                            <a:uLnTx/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  <a:sym typeface="微软雅黑" panose="020B0503020204020204" pitchFamily="34" charset="-122"/>
                          </a:rPr>
                          <a:t>53%</a:t>
                        </a:r>
                        <a:endParaRPr kumimoji="1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endParaRPr>
                      </a:p>
                    </p:txBody>
                  </p:sp>
                  <p:cxnSp>
                    <p:nvCxnSpPr>
                      <p:cNvPr id="23" name="íŝľídè"/>
                      <p:cNvCxnSpPr>
                        <a:stCxn id="22" idx="1"/>
                        <a:endCxn id="24" idx="3"/>
                      </p:cNvCxnSpPr>
                      <p:nvPr/>
                    </p:nvCxnSpPr>
                    <p:spPr>
                      <a:xfrm flipH="1">
                        <a:off x="5944539" y="4712507"/>
                        <a:ext cx="212335" cy="1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bg1">
                            <a:lumMod val="65000"/>
                          </a:schemeClr>
                        </a:solidFill>
                        <a:headEnd type="oval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24" name="islíḍê"/>
                      <p:cNvSpPr/>
                      <p:nvPr/>
                    </p:nvSpPr>
                    <p:spPr>
                      <a:xfrm>
                        <a:off x="3426748" y="4388283"/>
                        <a:ext cx="2517791" cy="64845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508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noAutofit/>
                      </a:bodyPr>
                      <a:lstStyle/>
                      <a:p>
                        <a:pPr marL="0" marR="0" lvl="0" indent="0" algn="ctr" defTabSz="1097915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r>
                          <a:rPr kumimoji="0" lang="zh-CN" altLang="en-US" sz="16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  <a:sym typeface="微软雅黑" panose="020B0503020204020204" pitchFamily="34" charset="-122"/>
                          </a:rPr>
                          <a:t>“合金材质面板”</a:t>
                        </a:r>
                        <a:endParaRPr kumimoji="0" lang="id-ID" altLang="zh-CN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endParaRPr>
                      </a:p>
                    </p:txBody>
                  </p:sp>
                </p:grpSp>
              </p:grpSp>
              <p:grpSp>
                <p:nvGrpSpPr>
                  <p:cNvPr id="14" name="îṧľïde"/>
                  <p:cNvGrpSpPr/>
                  <p:nvPr/>
                </p:nvGrpSpPr>
                <p:grpSpPr>
                  <a:xfrm>
                    <a:off x="3267989" y="2071895"/>
                    <a:ext cx="4736566" cy="648452"/>
                    <a:chOff x="3267989" y="2071895"/>
                    <a:chExt cx="4736566" cy="648452"/>
                  </a:xfrm>
                </p:grpSpPr>
                <p:cxnSp>
                  <p:nvCxnSpPr>
                    <p:cNvPr id="15" name="išľîḋè"/>
                    <p:cNvCxnSpPr/>
                    <p:nvPr/>
                  </p:nvCxnSpPr>
                  <p:spPr>
                    <a:xfrm flipH="1" flipV="1">
                      <a:off x="3267989" y="2396121"/>
                      <a:ext cx="2313661" cy="11355"/>
                    </a:xfrm>
                    <a:prstGeom prst="straightConnector1">
                      <a:avLst/>
                    </a:prstGeom>
                    <a:ln w="12700">
                      <a:solidFill>
                        <a:schemeClr val="bg1">
                          <a:lumMod val="65000"/>
                        </a:schemeClr>
                      </a:solidFill>
                      <a:headEnd type="none"/>
                      <a:tailEnd type="non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6" name="iṧḷïḋe"/>
                    <p:cNvGrpSpPr/>
                    <p:nvPr/>
                  </p:nvGrpSpPr>
                  <p:grpSpPr>
                    <a:xfrm>
                      <a:off x="3426748" y="2071895"/>
                      <a:ext cx="4577807" cy="648452"/>
                      <a:chOff x="3426748" y="4388282"/>
                      <a:chExt cx="4577807" cy="648452"/>
                    </a:xfrm>
                  </p:grpSpPr>
                  <p:sp>
                    <p:nvSpPr>
                      <p:cNvPr id="17" name="î$ḻïďe"/>
                      <p:cNvSpPr/>
                      <p:nvPr/>
                    </p:nvSpPr>
                    <p:spPr>
                      <a:xfrm>
                        <a:off x="6156874" y="4388282"/>
                        <a:ext cx="1847681" cy="64845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tx2">
                          <a:alpha val="10000"/>
                        </a:schemeClr>
                      </a:soli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marL="0" marR="0" lvl="0" indent="0" algn="ctr" defTabSz="914400" rtl="0" eaLnBrk="1" fontAlgn="auto" latinLnBrk="0" hangingPunct="1">
                          <a:lnSpc>
                            <a:spcPct val="13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r>
                          <a:rPr kumimoji="1" lang="en-US" altLang="zh-CN" sz="1400" b="1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404040"/>
                            </a:solidFill>
                            <a:effectLst/>
                            <a:uLnTx/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  <a:sym typeface="微软雅黑" panose="020B0503020204020204" pitchFamily="34" charset="-122"/>
                          </a:rPr>
                          <a:t>61%    64%</a:t>
                        </a:r>
                        <a:endParaRPr kumimoji="1" lang="en-US" altLang="zh-CN" sz="14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40404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endParaRPr>
                      </a:p>
                    </p:txBody>
                  </p:sp>
                  <p:cxnSp>
                    <p:nvCxnSpPr>
                      <p:cNvPr id="18" name="îṣḷïďé"/>
                      <p:cNvCxnSpPr>
                        <a:stCxn id="17" idx="1"/>
                        <a:endCxn id="19" idx="3"/>
                      </p:cNvCxnSpPr>
                      <p:nvPr/>
                    </p:nvCxnSpPr>
                    <p:spPr>
                      <a:xfrm flipH="1">
                        <a:off x="5944540" y="4712507"/>
                        <a:ext cx="212334" cy="1"/>
                      </a:xfrm>
                      <a:prstGeom prst="straightConnector1">
                        <a:avLst/>
                      </a:prstGeom>
                      <a:ln w="12700">
                        <a:solidFill>
                          <a:schemeClr val="bg1">
                            <a:lumMod val="65000"/>
                          </a:schemeClr>
                        </a:solidFill>
                        <a:headEnd type="oval"/>
                        <a:tailEnd type="non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9" name="íşḻïḑè"/>
                      <p:cNvSpPr/>
                      <p:nvPr/>
                    </p:nvSpPr>
                    <p:spPr>
                      <a:xfrm>
                        <a:off x="3426748" y="4388283"/>
                        <a:ext cx="2517792" cy="648451"/>
                      </a:xfrm>
                      <a:prstGeom prst="roundRect">
                        <a:avLst>
                          <a:gd name="adj" fmla="val 50000"/>
                        </a:avLst>
                      </a:prstGeom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ln w="50800" cap="flat" cmpd="sng" algn="ctr">
                        <a:noFill/>
                        <a:prstDash val="solid"/>
                        <a:miter lim="800000"/>
                      </a:ln>
                      <a:effectLst/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    <a:noAutofit/>
                      </a:bodyPr>
                      <a:lstStyle/>
                      <a:p>
                        <a:pPr marL="0" marR="0" lvl="0" indent="0" algn="ctr" defTabSz="1097915" rtl="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defRPr/>
                        </a:pPr>
                        <a:r>
                          <a:rPr kumimoji="0" lang="zh-CN" altLang="en-US" sz="1600" b="1" i="0" u="none" strike="noStrike" kern="0" cap="none" spc="0" normalizeH="0" baseline="0" noProof="0" dirty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微软雅黑" panose="020B0503020204020204" pitchFamily="34" charset="-122"/>
                            <a:ea typeface="微软雅黑" panose="020B0503020204020204" pitchFamily="34" charset="-122"/>
                            <a:cs typeface="+mn-cs"/>
                            <a:sym typeface="微软雅黑" panose="020B0503020204020204" pitchFamily="34" charset="-122"/>
                          </a:rPr>
                          <a:t>“黑色”“简约现代风”</a:t>
                        </a:r>
                        <a:endParaRPr kumimoji="0" lang="id-ID" altLang="zh-CN" sz="1600" b="1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微软雅黑" panose="020B0503020204020204" pitchFamily="34" charset="-122"/>
                        </a:endParaRPr>
                      </a:p>
                    </p:txBody>
                  </p:sp>
                </p:grpSp>
              </p:grpSp>
            </p:grpSp>
          </p:grpSp>
        </p:grpSp>
      </p:grpSp>
      <p:sp>
        <p:nvSpPr>
          <p:cNvPr id="30" name="箭头: 右 29"/>
          <p:cNvSpPr/>
          <p:nvPr/>
        </p:nvSpPr>
        <p:spPr>
          <a:xfrm>
            <a:off x="7651151" y="3454602"/>
            <a:ext cx="283978" cy="509533"/>
          </a:xfrm>
          <a:prstGeom prst="rightArrow">
            <a:avLst/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409828" y="3975960"/>
            <a:ext cx="8848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可参考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28247" y="1492657"/>
            <a:ext cx="425819" cy="4535093"/>
            <a:chOff x="7927" y="1187857"/>
            <a:chExt cx="447675" cy="4535093"/>
          </a:xfrm>
        </p:grpSpPr>
        <p:sp>
          <p:nvSpPr>
            <p:cNvPr id="43" name="矩形 42"/>
            <p:cNvSpPr/>
            <p:nvPr/>
          </p:nvSpPr>
          <p:spPr>
            <a:xfrm>
              <a:off x="7927" y="1187857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用户特征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7927" y="184037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购买动因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7927" y="2492892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预算支出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927" y="3145412"/>
              <a:ext cx="447675" cy="60754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产品偏好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927" y="376732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产品使用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7927" y="4419843"/>
              <a:ext cx="447675" cy="638151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满意度评价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7927" y="5084799"/>
              <a:ext cx="447675" cy="638151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期望需求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/>
        </p:nvGraphicFramePr>
        <p:xfrm>
          <a:off x="330513" y="1502252"/>
          <a:ext cx="4744925" cy="4767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微软雅黑" panose="020B0503020204020204" pitchFamily="34" charset="-122"/>
              </a:rPr>
              <a:t>在安防层面，提醒类功能较为常用，恶性安防类功能触发频率较低</a:t>
            </a:r>
            <a:endParaRPr lang="zh-CN" altLang="en-US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32" name="TextBox 19"/>
          <p:cNvSpPr txBox="1"/>
          <p:nvPr/>
        </p:nvSpPr>
        <p:spPr>
          <a:xfrm>
            <a:off x="433746" y="6439204"/>
            <a:ext cx="8453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数据源：奥维云网（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AVC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）消费者调研数据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N=1599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，已购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=449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，专业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=153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，综合国产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=129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，综合外资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=84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，淘系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=83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53065" y="845921"/>
            <a:ext cx="11496855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智能门锁是家庭安防的第一道防线，消费者选购时会重点关注安防功能，在实际使用时，更多的还是门未关、门外逗留等提醒类功能，涉及劫持、撬门等恶性安防事件的触发频率极低。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626599" y="1506932"/>
            <a:ext cx="31181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已购整体用户安防层面使用份额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4" name="表格 10"/>
          <p:cNvGraphicFramePr>
            <a:graphicFrameLocks noGrp="1"/>
          </p:cNvGraphicFramePr>
          <p:nvPr/>
        </p:nvGraphicFramePr>
        <p:xfrm>
          <a:off x="5349600" y="1464135"/>
          <a:ext cx="6500320" cy="466302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</a:tblGrid>
              <a:tr h="374903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专业品牌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综合国产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淘系品牌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4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综合外资</a:t>
                      </a:r>
                      <a:endParaRPr lang="zh-CN" altLang="en-US" sz="1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408985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41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4A9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41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4A9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41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4A9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41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4A9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55416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5%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-7%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-4%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6%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-11%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416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-9%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-7%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7%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-3%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5%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-6%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8%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9%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-10%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416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5%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5%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-14%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1" i="0" u="none" strike="noStrike" dirty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12%</a:t>
                      </a:r>
                      <a:endParaRPr lang="en-US" altLang="zh-CN" sz="900" b="1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-6%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416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5%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416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9%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-9%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5%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8%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-7%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416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-4%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-6%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8%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-4%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54163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1" i="0" u="none" strike="noStrike" dirty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11%</a:t>
                      </a:r>
                      <a:endParaRPr lang="en-US" altLang="zh-CN" sz="900" b="1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-6%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7%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-16%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5238762" y="6154875"/>
            <a:ext cx="684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*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注：数值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=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品牌数据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整体数据；填色为“经常使用”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TOP3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2941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8247" y="1492657"/>
            <a:ext cx="425819" cy="4535093"/>
            <a:chOff x="7927" y="1187857"/>
            <a:chExt cx="447675" cy="4535093"/>
          </a:xfrm>
        </p:grpSpPr>
        <p:sp>
          <p:nvSpPr>
            <p:cNvPr id="23" name="矩形 22"/>
            <p:cNvSpPr/>
            <p:nvPr/>
          </p:nvSpPr>
          <p:spPr>
            <a:xfrm>
              <a:off x="7927" y="1187857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用户特征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927" y="184037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购买动因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927" y="2492892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预算支出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927" y="3145412"/>
              <a:ext cx="447675" cy="60754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产品偏好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927" y="3767325"/>
              <a:ext cx="447675" cy="6381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产品使用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927" y="4419843"/>
              <a:ext cx="447675" cy="638151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满意度评价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927" y="5084799"/>
              <a:ext cx="447675" cy="638151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期望需求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8543725" y="3450212"/>
            <a:ext cx="432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198232" y="5667962"/>
            <a:ext cx="432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9855973" y="3424697"/>
            <a:ext cx="432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1481672" y="2326341"/>
            <a:ext cx="432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481672" y="2904422"/>
            <a:ext cx="432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1481672" y="5667039"/>
            <a:ext cx="432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50452" y="621097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Q27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根据您或您家人对智能门锁的需求，平时对于安防功能的使用率如何？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表 4"/>
          <p:cNvGraphicFramePr/>
          <p:nvPr/>
        </p:nvGraphicFramePr>
        <p:xfrm>
          <a:off x="372081" y="1502252"/>
          <a:ext cx="4744925" cy="47679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6686" y="217632"/>
            <a:ext cx="9788274" cy="459244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微软雅黑" panose="020B0503020204020204" pitchFamily="34" charset="-122"/>
              </a:rPr>
              <a:t>在多功能层面，按铃提醒和童锁有一定使用率，其他功能均在低频使用</a:t>
            </a:r>
            <a:endParaRPr lang="zh-CN" altLang="en-US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32" name="TextBox 19"/>
          <p:cNvSpPr txBox="1"/>
          <p:nvPr/>
        </p:nvSpPr>
        <p:spPr>
          <a:xfrm>
            <a:off x="433746" y="6439204"/>
            <a:ext cx="8453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数据源：奥维云网（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AVC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）消费者调研数据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N=1599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，已购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=449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，专业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=153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，综合国产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=129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，综合外资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=84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，淘系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=83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53065" y="845921"/>
            <a:ext cx="10698481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多数已购用户的智能门锁产品具备各类多功能，但实际他们的使用率却很低，最高的按铃手机提示也仅为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2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成，尤其是智能互联功能，完全不用超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6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成；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访谈用户在使用表示，更看中各类功能的实用性或者对生活的帮助，否则将成为鸡肋功能，所以当前智能门锁的多功能模块仍有进一步完善空间。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23540" y="1502252"/>
            <a:ext cx="34479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已购整体用户多功能层面使用份额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4" name="表格 10"/>
          <p:cNvGraphicFramePr>
            <a:graphicFrameLocks noGrp="1"/>
          </p:cNvGraphicFramePr>
          <p:nvPr/>
        </p:nvGraphicFramePr>
        <p:xfrm>
          <a:off x="5349600" y="1491845"/>
          <a:ext cx="6500320" cy="466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  <a:gridCol w="325016"/>
              </a:tblGrid>
              <a:tr h="300361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专业品牌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综合国产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淘系品牌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综合外资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34024"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41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4A9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41D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4A96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41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4A9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941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04A96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495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-6%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5%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-3%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7%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-7%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-9%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5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-4%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6%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7%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-7%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1" i="0" u="none" strike="noStrike" dirty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11%</a:t>
                      </a:r>
                      <a:endParaRPr lang="en-US" altLang="zh-CN" sz="900" b="1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1" i="0" u="none" strike="noStrike" dirty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15%</a:t>
                      </a:r>
                      <a:endParaRPr lang="en-US" altLang="zh-CN" sz="900" b="1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9%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-8%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-18%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5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-6%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-4%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9%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-4%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-7%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6%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7%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-9%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5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-6%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-4%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-4%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5%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8%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-6%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5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-4%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8%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6%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-9%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8%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7%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-18%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5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-6%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5%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7%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-16%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-8%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5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9%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-9%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5%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8%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-7%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9559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-11%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1" i="0" u="none" strike="noStrike" dirty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11%</a:t>
                      </a:r>
                      <a:endParaRPr lang="en-US" altLang="zh-CN" sz="900" b="1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-6%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7%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2%</a:t>
                      </a:r>
                      <a:endParaRPr lang="en-US" altLang="zh-CN" sz="9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11%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-16%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5238762" y="6154875"/>
            <a:ext cx="684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*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注：数值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=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品牌数据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整体数据；填色为“经常使用”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TOP3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2941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8247" y="1492657"/>
            <a:ext cx="425819" cy="4535093"/>
            <a:chOff x="7927" y="1187857"/>
            <a:chExt cx="447675" cy="4535093"/>
          </a:xfrm>
        </p:grpSpPr>
        <p:sp>
          <p:nvSpPr>
            <p:cNvPr id="23" name="矩形 22"/>
            <p:cNvSpPr/>
            <p:nvPr/>
          </p:nvSpPr>
          <p:spPr>
            <a:xfrm>
              <a:off x="7927" y="1187857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用户特征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927" y="184037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购买动因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927" y="2492892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预算支出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927" y="3145412"/>
              <a:ext cx="447675" cy="60754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产品偏好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927" y="3767325"/>
              <a:ext cx="447675" cy="6381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产品使用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7927" y="4419843"/>
              <a:ext cx="447675" cy="638151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满意度评价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7927" y="5084799"/>
              <a:ext cx="447675" cy="638151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期望需求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7" name="椭圆 6"/>
          <p:cNvSpPr/>
          <p:nvPr/>
        </p:nvSpPr>
        <p:spPr>
          <a:xfrm>
            <a:off x="10156635" y="2756767"/>
            <a:ext cx="432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8190161" y="5739371"/>
            <a:ext cx="432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9814246" y="2756348"/>
            <a:ext cx="432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11458339" y="2756348"/>
            <a:ext cx="432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11458339" y="3225634"/>
            <a:ext cx="432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11458339" y="5708674"/>
            <a:ext cx="432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1458339" y="4211200"/>
            <a:ext cx="432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1458339" y="2253797"/>
            <a:ext cx="432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50452" y="621097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Q28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根据您或您家人对智能门锁的需求，平时对于多功能的使用率如何？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6686" y="217632"/>
            <a:ext cx="10052434" cy="40844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微软雅黑" panose="020B0503020204020204" pitchFamily="34" charset="-122"/>
              </a:rPr>
              <a:t>因多为新购群体，整体使用满意度较高；国产品牌整体满意度相对较低</a:t>
            </a:r>
            <a:endParaRPr lang="zh-CN" altLang="en-US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32" name="TextBox 19"/>
          <p:cNvSpPr txBox="1"/>
          <p:nvPr/>
        </p:nvSpPr>
        <p:spPr>
          <a:xfrm>
            <a:off x="433746" y="6439204"/>
            <a:ext cx="8453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数据源：奥维云网（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AVC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）消费者调研数据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N=1599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，已购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=449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，专业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=153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，综合国产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=129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，综合外资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=84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，淘系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=83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53065" y="845921"/>
            <a:ext cx="11607170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定量来看，国产品牌满意度相对较低，尤其是服务和多功能，专业品牌对安防功能满意度最高，淘系对外观满足度最高，外资品牌最满意服务，最不满意电池续航；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从定性来看，在识别（指纹、人脸、静脉）、电池续航、功能层面，已购用户的体验仍有较多槽点，还需品牌厂商持续完善升级。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57179" y="1488745"/>
            <a:ext cx="3998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使用满意度：国产品牌满意度相对较低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1168018" y="1773238"/>
            <a:ext cx="3384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50452" y="621097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Q29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在智能门锁使用过程中，您对于产品和服务方面的满意度如何？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579953" y="2012285"/>
            <a:ext cx="546714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29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抱小孩开门时，无法准确识别人脸</a:t>
            </a:r>
            <a:r>
              <a:rPr kumimoji="0" lang="zh-CN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，需要把宝宝移出识别范围  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---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德施曼 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R8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29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人脸识别灵敏度有待提高</a:t>
            </a:r>
            <a:r>
              <a:rPr kumimoji="0" lang="zh-CN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，比如人脸稍微侧一点就开不了  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---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萤石 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CS-DL31FVS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人脸识别扫描范围有限，母亲身高较矮，</a:t>
            </a:r>
            <a:r>
              <a:rPr kumimoji="0" lang="zh-CN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29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距离远了识别不出  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---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德施曼 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Q8F Pro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可视功能是黑白显示，并且范围固定</a:t>
            </a:r>
            <a:r>
              <a:rPr kumimoji="0" lang="zh-CN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29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不具备广角功能  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---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德施曼 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Q5M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指静脉录入后，</a:t>
            </a:r>
            <a:r>
              <a:rPr kumimoji="0" lang="zh-CN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29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对开门手的位置要求高</a:t>
            </a:r>
            <a:r>
              <a:rPr kumimoji="0" lang="zh-CN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，摆放不对识别不出来  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----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鹿客 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s50m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371689" y="2023278"/>
            <a:ext cx="1044000" cy="12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识别层面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438413" y="2023278"/>
            <a:ext cx="5303314" cy="12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371689" y="4767127"/>
            <a:ext cx="1044000" cy="12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人性化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智能化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438413" y="4767127"/>
            <a:ext cx="5303314" cy="12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579953" y="4872419"/>
            <a:ext cx="54671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里面</a:t>
            </a:r>
            <a:r>
              <a:rPr kumimoji="0" lang="zh-CN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29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应急开门的开锁设计不够人性化，操作繁琐  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---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德施曼 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R8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29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没有个性化设置</a:t>
            </a:r>
            <a:r>
              <a:rPr kumimoji="0" lang="zh-CN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，开门和警报声音和邻居一样，有时分不清是谁家  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---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TCL K400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人员逗留</a:t>
            </a:r>
            <a:r>
              <a:rPr kumimoji="0" lang="zh-CN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29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信息推送识别不人性化</a:t>
            </a:r>
            <a:r>
              <a:rPr kumimoji="0" lang="zh-CN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，对门门口来人也一直推送  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---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萤石 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CS-DL31FVS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29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屋内反锁，外面打不开</a:t>
            </a:r>
            <a:r>
              <a:rPr kumimoji="0" lang="zh-CN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，担心孩子误操作后外面无法开   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---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飞利浦 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708VP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371689" y="3389456"/>
            <a:ext cx="1044000" cy="1224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电池层面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438413" y="3389456"/>
            <a:ext cx="5303314" cy="1224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569601" y="3387080"/>
            <a:ext cx="5467146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29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电池续航时间不够长</a:t>
            </a:r>
            <a:r>
              <a:rPr kumimoji="0" lang="zh-CN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，多看几次实时监控就没电的  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---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德施曼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29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换电池</a:t>
            </a:r>
            <a:r>
              <a:rPr kumimoji="0" lang="zh-CN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的时候，要把后面抠开换，</a:t>
            </a:r>
            <a:r>
              <a:rPr kumimoji="0" lang="zh-CN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29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不够省事  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---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凯迪仕 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K9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耗电量太大，频繁更换电池，</a:t>
            </a:r>
            <a:r>
              <a:rPr kumimoji="0" lang="zh-CN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29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电池容量太小了 </a:t>
            </a:r>
            <a:r>
              <a:rPr kumimoji="0" lang="zh-CN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---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凯迪仕 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K7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29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电池用量提示不清晰</a:t>
            </a:r>
            <a:r>
              <a:rPr kumimoji="0" lang="zh-CN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，不清楚电量使用情况  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---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TCL K7J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1" u="none" strike="noStrike" kern="1200" cap="none" spc="0" normalizeH="0" baseline="0" noProof="0" dirty="0">
                <a:ln>
                  <a:noFill/>
                </a:ln>
                <a:solidFill>
                  <a:srgbClr val="F29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充电接口不通用</a:t>
            </a:r>
            <a:r>
              <a:rPr kumimoji="0" lang="zh-CN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，希望从</a:t>
            </a:r>
            <a:r>
              <a:rPr kumimoji="0" lang="en-US" altLang="zh-CN" sz="10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Mini USB</a:t>
            </a:r>
            <a:r>
              <a:rPr kumimoji="0" lang="zh-CN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接口改成</a:t>
            </a:r>
            <a:r>
              <a:rPr kumimoji="0" lang="en-US" altLang="zh-CN" sz="1000" b="0" i="1" u="none" strike="noStrike" kern="1200" cap="none" spc="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typeC</a:t>
            </a:r>
            <a:r>
              <a:rPr kumimoji="0" lang="zh-CN" alt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，可用手机充电线充电   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---TCL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876754" y="1488745"/>
            <a:ext cx="43805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使用满意度：识别率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/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电池续航等槽点较多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6920916" y="1773238"/>
            <a:ext cx="3708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8247" y="1492657"/>
            <a:ext cx="425819" cy="4535093"/>
            <a:chOff x="7927" y="1187857"/>
            <a:chExt cx="447675" cy="4535093"/>
          </a:xfrm>
        </p:grpSpPr>
        <p:sp>
          <p:nvSpPr>
            <p:cNvPr id="5" name="矩形 4"/>
            <p:cNvSpPr/>
            <p:nvPr/>
          </p:nvSpPr>
          <p:spPr>
            <a:xfrm>
              <a:off x="7927" y="1187857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用户特征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927" y="184037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购买动因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927" y="2492892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预算支出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927" y="3145412"/>
              <a:ext cx="447675" cy="60754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产品偏好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927" y="376732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产品使用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927" y="4419843"/>
              <a:ext cx="447675" cy="6381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满意度评价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927" y="5084799"/>
              <a:ext cx="447675" cy="638151"/>
            </a:xfrm>
            <a:prstGeom prst="rect">
              <a:avLst/>
            </a:prstGeom>
            <a:solidFill>
              <a:schemeClr val="accent5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期望需求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661889" y="2032098"/>
          <a:ext cx="4501976" cy="3943980"/>
        </p:xfrm>
        <a:graphic>
          <a:graphicData uri="http://schemas.openxmlformats.org/drawingml/2006/table">
            <a:tbl>
              <a:tblPr/>
              <a:tblGrid>
                <a:gridCol w="1075096"/>
                <a:gridCol w="685376"/>
                <a:gridCol w="685376"/>
                <a:gridCol w="685376"/>
                <a:gridCol w="685376"/>
                <a:gridCol w="685376"/>
              </a:tblGrid>
              <a:tr h="4382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已购整体</a:t>
                      </a:r>
                      <a:endParaRPr lang="zh-CN" altLang="en-US" sz="10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专业品牌</a:t>
                      </a:r>
                      <a:endParaRPr lang="zh-CN" altLang="en-US" sz="10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综合国产</a:t>
                      </a:r>
                      <a:endParaRPr lang="zh-CN" altLang="en-US" sz="10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淘系品牌</a:t>
                      </a:r>
                      <a:endParaRPr lang="zh-CN" altLang="en-US" sz="100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综合外资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82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安防功能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chemeClr val="accent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4.33</a:t>
                      </a:r>
                      <a:endParaRPr lang="en-US" altLang="zh-CN" sz="1000" b="1" i="0" u="none" strike="noStrike" dirty="0">
                        <a:solidFill>
                          <a:schemeClr val="accent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19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chemeClr val="accent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4.42</a:t>
                      </a:r>
                      <a:endParaRPr lang="en-US" altLang="zh-CN" sz="1000" b="1" i="0" u="none" strike="noStrike" dirty="0">
                        <a:solidFill>
                          <a:schemeClr val="accent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B6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4.20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4.28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6A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4.41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173"/>
                    </a:solidFill>
                  </a:tcPr>
                </a:tc>
              </a:tr>
              <a:tr h="4382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产品安全性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4.31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6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4.37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4.16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9D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4.40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47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4.37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F82"/>
                    </a:solidFill>
                  </a:tcPr>
                </a:tc>
              </a:tr>
              <a:tr h="4382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产品外观设计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4.31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79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4.35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98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4.19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9C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chemeClr val="accent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4.42</a:t>
                      </a:r>
                      <a:endParaRPr lang="en-US" altLang="zh-CN" sz="1000" b="1" i="0" u="none" strike="noStrike" dirty="0">
                        <a:solidFill>
                          <a:schemeClr val="accent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4.32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396"/>
                    </a:solidFill>
                  </a:tcPr>
                </a:tc>
              </a:tr>
              <a:tr h="4382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安装服务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4.30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D9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4.33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E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4.19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4.37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E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4.33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E91"/>
                    </a:solidFill>
                  </a:tcPr>
                </a:tc>
              </a:tr>
              <a:tr h="4382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电池续航能力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4.26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EB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4.33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8E9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chemeClr val="accent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4.24</a:t>
                      </a:r>
                      <a:endParaRPr lang="en-US" altLang="zh-CN" sz="1000" b="1" i="0" u="none" strike="noStrike" dirty="0">
                        <a:solidFill>
                          <a:schemeClr val="accent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5B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4.31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7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4.10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2F5"/>
                    </a:solidFill>
                  </a:tcPr>
                </a:tc>
              </a:tr>
              <a:tr h="4382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售前</a:t>
                      </a: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售后服务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4.25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B2B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4.26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4.07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C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4.34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8D8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chemeClr val="accent3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4.42</a:t>
                      </a:r>
                      <a:endParaRPr lang="en-US" altLang="zh-CN" sz="1000" b="1" i="0" u="none" strike="noStrike" dirty="0">
                        <a:solidFill>
                          <a:schemeClr val="accent3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6C6E"/>
                    </a:solidFill>
                  </a:tcPr>
                </a:tc>
              </a:tr>
              <a:tr h="4382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开锁识别度</a:t>
                      </a:r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灵敏度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4.24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6B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4.26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FB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4.23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BCB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4.18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ED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4.29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A2A5"/>
                    </a:solidFill>
                  </a:tcPr>
                </a:tc>
              </a:tr>
              <a:tr h="43822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多功能</a:t>
                      </a:r>
                      <a:endParaRPr lang="zh-CN" alt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4.19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CC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4.20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5C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4.09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6F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4.19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C9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4.30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9DA0"/>
                    </a:solidFill>
                  </a:tcPr>
                </a:tc>
              </a:tr>
            </a:tbl>
          </a:graphicData>
        </a:graphic>
      </p:graphicFrame>
      <p:sp>
        <p:nvSpPr>
          <p:cNvPr id="16" name="椭圆 15"/>
          <p:cNvSpPr/>
          <p:nvPr/>
        </p:nvSpPr>
        <p:spPr>
          <a:xfrm>
            <a:off x="1791159" y="2495478"/>
            <a:ext cx="576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469998" y="2495478"/>
            <a:ext cx="576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3139713" y="4253456"/>
            <a:ext cx="576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3846386" y="3381932"/>
            <a:ext cx="576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4518027" y="4683718"/>
            <a:ext cx="576000" cy="36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/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微软雅黑" panose="020B0503020204020204" pitchFamily="34" charset="-122"/>
              </a:rPr>
              <a:t>手机解锁、智能互联以及多样化充电接口时候已购用户最期待的方向</a:t>
            </a:r>
            <a:endParaRPr lang="zh-CN" altLang="en-US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32" name="TextBox 19"/>
          <p:cNvSpPr txBox="1"/>
          <p:nvPr/>
        </p:nvSpPr>
        <p:spPr>
          <a:xfrm>
            <a:off x="433746" y="6439204"/>
            <a:ext cx="8453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数据源：奥维云网（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AVC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）消费者调研数据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N=1599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，已购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=449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，专业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=153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，综合国产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=129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，综合外资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=84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，淘系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=83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0452" y="621097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Q34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若智能门锁做出以下升级， 对您的需求匹配度如何？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152117" y="1257005"/>
            <a:ext cx="4280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消费者对智能门锁产品升级需求匹配度打分</a:t>
            </a:r>
            <a:endParaRPr kumimoji="1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4" name="Table 12"/>
          <p:cNvGraphicFramePr>
            <a:graphicFrameLocks noGrp="1"/>
          </p:cNvGraphicFramePr>
          <p:nvPr/>
        </p:nvGraphicFramePr>
        <p:xfrm>
          <a:off x="686686" y="1959905"/>
          <a:ext cx="11097073" cy="4142150"/>
        </p:xfrm>
        <a:graphic>
          <a:graphicData uri="http://schemas.openxmlformats.org/drawingml/2006/table">
            <a:tbl>
              <a:tblPr firstRow="1"/>
              <a:tblGrid>
                <a:gridCol w="1106932"/>
                <a:gridCol w="3191656"/>
                <a:gridCol w="1359697"/>
                <a:gridCol w="1359697"/>
                <a:gridCol w="1359697"/>
                <a:gridCol w="1359697"/>
                <a:gridCol w="1359697"/>
              </a:tblGrid>
              <a:tr h="393970">
                <a:tc>
                  <a:txBody>
                    <a:bodyPr/>
                    <a:lstStyle/>
                    <a:p>
                      <a:pPr algn="l" fontAlgn="b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趋势类型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rgbClr val="000000"/>
                      </a:solidFill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9pPr>
                    </a:lstStyle>
                    <a:p>
                      <a:pPr algn="l" fontAlgn="b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改进方向</a:t>
                      </a:r>
                      <a:endParaRPr 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rgbClr val="000000"/>
                      </a:solidFill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已购整体</a:t>
                      </a:r>
                      <a:endParaRPr lang="en-US" altLang="zh-CN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rgbClr val="000000"/>
                      </a:solidFill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专业品牌</a:t>
                      </a:r>
                      <a:endParaRPr lang="en-US" altLang="zh-CN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综合国产</a:t>
                      </a:r>
                      <a:endParaRPr lang="en-US" altLang="zh-CN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mpd="sng">
                      <a:solidFill>
                        <a:srgbClr val="000000"/>
                      </a:solidFill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淘系品牌</a:t>
                      </a:r>
                      <a:endParaRPr lang="en-US" altLang="zh-CN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 Narrow" panose="020B0606020202030204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200" b="1" i="0" u="none" strike="noStrike" kern="12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综合外资</a:t>
                      </a:r>
                      <a:endParaRPr lang="en-US" altLang="zh-CN" sz="1200" b="1" i="0" u="none" strike="noStrike" kern="12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0" marR="0" marT="0" marB="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mpd="sng">
                      <a:solidFill>
                        <a:srgbClr val="000000"/>
                      </a:solidFill>
                    </a:lnT>
                    <a:lnB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BAC"/>
                    </a:solidFill>
                  </a:tcPr>
                </a:tc>
              </a:tr>
              <a:tr h="3748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解锁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手机解锁，如手机蓝牙</a:t>
                      </a:r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手机</a:t>
                      </a:r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NFC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4.25</a:t>
                      </a:r>
                      <a:endParaRPr lang="en-US" altLang="zh-CN" sz="10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4.21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4.33</a:t>
                      </a:r>
                      <a:endParaRPr lang="en-US" altLang="zh-CN" sz="10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4.05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4.40</a:t>
                      </a:r>
                      <a:endParaRPr lang="en-US" altLang="zh-CN" sz="10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48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解锁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语音</a:t>
                      </a:r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声控开门功能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3.90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3.83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3.85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3.88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4.12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48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安防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摄像头可转动，具备广角可视功能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4.15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4.12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4.16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4.14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4.17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48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安防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反向人脸识别，如禁止孩子从室内开门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4.04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4.06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4.04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4.04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4.02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48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安防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一键报警，紧急情况可报警</a:t>
                      </a:r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通知联系人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4.16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4.18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4.15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chemeClr val="bg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4.19</a:t>
                      </a:r>
                      <a:endParaRPr lang="en-US" altLang="zh-CN" sz="1000" b="1" i="0" u="none" strike="noStrike" dirty="0">
                        <a:solidFill>
                          <a:schemeClr val="bg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4.11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48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安防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电池续航可支持长期</a:t>
                      </a:r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24</a:t>
                      </a:r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小时实时监控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4.03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3.9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4.1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3.99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4.2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748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多功能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个性化设置，如门铃声</a:t>
                      </a:r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提醒时间段可设置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4.02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3.99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3.95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4.04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4.17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748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多功能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语音助手自动回复功能，如快递放门口等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4.12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4.06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4.12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4.16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4.18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748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多功能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智能互联，如晚上开锁后可开灯等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4.22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chemeClr val="bg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4.24</a:t>
                      </a:r>
                      <a:endParaRPr lang="en-US" altLang="zh-CN" sz="1000" b="1" i="0" u="none" strike="noStrike" dirty="0">
                        <a:solidFill>
                          <a:schemeClr val="bg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4.18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4.20</a:t>
                      </a:r>
                      <a:endParaRPr lang="en-US" altLang="zh-CN" sz="10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chemeClr val="bg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4.29</a:t>
                      </a:r>
                      <a:endParaRPr lang="en-US" altLang="zh-CN" sz="1000" b="1" i="0" u="none" strike="noStrike" dirty="0">
                        <a:solidFill>
                          <a:schemeClr val="bg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  <a:tr h="37481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多功能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应急充电方式多样化</a:t>
                      </a:r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便捷化，如接口匹配等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chemeClr val="bg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4.24</a:t>
                      </a:r>
                      <a:endParaRPr lang="en-US" altLang="zh-CN" sz="1000" b="1" i="0" u="none" strike="noStrike" dirty="0">
                        <a:solidFill>
                          <a:schemeClr val="bg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4.29</a:t>
                      </a:r>
                      <a:endParaRPr lang="en-US" altLang="zh-CN" sz="10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1" i="0" u="none" strike="noStrike" dirty="0">
                          <a:solidFill>
                            <a:schemeClr val="bg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4.23</a:t>
                      </a:r>
                      <a:endParaRPr lang="en-US" altLang="zh-CN" sz="1000" b="1" i="0" u="none" strike="noStrike" dirty="0">
                        <a:solidFill>
                          <a:schemeClr val="bg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4.18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4.20</a:t>
                      </a:r>
                      <a:endParaRPr lang="en-US" altLang="zh-CN" sz="10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ysClr val="window" lastClr="FFFFFF">
                          <a:lumMod val="95000"/>
                        </a:sys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</a:tr>
            </a:tbl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4656138" y="6111918"/>
            <a:ext cx="71691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注：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红色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字体为品牌内匹配度最高，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2941D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橙色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字体为比较匹配，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绿色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字体为匹配度最低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8247" y="1492657"/>
            <a:ext cx="425819" cy="4535093"/>
            <a:chOff x="7927" y="1187857"/>
            <a:chExt cx="447675" cy="4535093"/>
          </a:xfrm>
        </p:grpSpPr>
        <p:sp>
          <p:nvSpPr>
            <p:cNvPr id="21" name="矩形 20"/>
            <p:cNvSpPr/>
            <p:nvPr/>
          </p:nvSpPr>
          <p:spPr>
            <a:xfrm>
              <a:off x="7927" y="1187857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用户特征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7927" y="184037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购买动因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927" y="2492892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预算支出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927" y="3145412"/>
              <a:ext cx="447675" cy="60754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产品偏好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927" y="376732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产品使用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927" y="4419843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满意度评价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927" y="5084799"/>
              <a:ext cx="447675" cy="6381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期望需求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828503" y="2289336"/>
            <a:ext cx="6594470" cy="855938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sym typeface="微软雅黑" panose="020B0503020204020204" pitchFamily="34" charset="-122"/>
              </a:rPr>
              <a:t>已购用户购买前行为分析</a:t>
            </a:r>
            <a:endParaRPr lang="zh-CN" altLang="en-US" sz="3600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04745" y="3053834"/>
            <a:ext cx="6229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他们的信息获取渠道和所关注的要素到底是什么？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3988597" y="1496130"/>
            <a:ext cx="4214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购买前主要搜集信息分布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6686" y="179750"/>
            <a:ext cx="9818754" cy="42956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微软雅黑" panose="020B0503020204020204" pitchFamily="34" charset="-122"/>
              </a:rPr>
              <a:t>购买前，消费者希望获得产品参数、使用满意度和心得方面的信息支撑</a:t>
            </a:r>
            <a:endParaRPr lang="zh-CN" altLang="en-US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4" name="TextBox 17"/>
          <p:cNvSpPr txBox="1">
            <a:spLocks noChangeArrowheads="1"/>
          </p:cNvSpPr>
          <p:nvPr/>
        </p:nvSpPr>
        <p:spPr bwMode="auto">
          <a:xfrm>
            <a:off x="353065" y="845921"/>
            <a:ext cx="10698481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在各类型的信息渠道中，用户们主要对产品功能配置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参数、产品体验满意度评价、使用心得、售后服务保障等方面的信息进行了解；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专业品牌、淘系品牌、综合外资用户也看重品牌方面的信息，而综合国产和综合外资对于评测信息较为关注。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TextBox 19"/>
          <p:cNvSpPr txBox="1"/>
          <p:nvPr/>
        </p:nvSpPr>
        <p:spPr>
          <a:xfrm>
            <a:off x="433746" y="6439204"/>
            <a:ext cx="8453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数据源：奥维云网（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AVC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）消费者调研数据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N=1599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，已购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=449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，专业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=153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，综合国产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=129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，综合外资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=84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，淘系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=83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0452" y="621097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Q6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您通过这些信息渠道，主要搜集智能门锁哪类相关信息？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63515" y="1940466"/>
            <a:ext cx="324000" cy="1260000"/>
          </a:xfrm>
          <a:prstGeom prst="rect">
            <a:avLst/>
          </a:prstGeom>
          <a:solidFill>
            <a:srgbClr val="F2941D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体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验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满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意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度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评</a:t>
            </a:r>
            <a:endParaRPr kumimoji="0" lang="en-US" altLang="zh-CN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价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45" name="图表 44"/>
          <p:cNvGraphicFramePr/>
          <p:nvPr/>
        </p:nvGraphicFramePr>
        <p:xfrm>
          <a:off x="4723737" y="1940466"/>
          <a:ext cx="3240000" cy="12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2" name="矩形 51"/>
          <p:cNvSpPr/>
          <p:nvPr/>
        </p:nvSpPr>
        <p:spPr>
          <a:xfrm>
            <a:off x="581233" y="4760287"/>
            <a:ext cx="324000" cy="12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品牌信息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/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评价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53" name="图表 52"/>
          <p:cNvGraphicFramePr/>
          <p:nvPr/>
        </p:nvGraphicFramePr>
        <p:xfrm>
          <a:off x="941455" y="4760287"/>
          <a:ext cx="3240000" cy="12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4" name="矩形 53"/>
          <p:cNvSpPr/>
          <p:nvPr/>
        </p:nvSpPr>
        <p:spPr>
          <a:xfrm>
            <a:off x="8133616" y="1940466"/>
            <a:ext cx="324000" cy="1260000"/>
          </a:xfrm>
          <a:prstGeom prst="rect">
            <a:avLst/>
          </a:prstGeom>
          <a:solidFill>
            <a:srgbClr val="F2941D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使用心得分享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55" name="图表 54"/>
          <p:cNvGraphicFramePr/>
          <p:nvPr/>
        </p:nvGraphicFramePr>
        <p:xfrm>
          <a:off x="8493838" y="1940466"/>
          <a:ext cx="3240000" cy="12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6" name="矩形 55"/>
          <p:cNvSpPr/>
          <p:nvPr/>
        </p:nvSpPr>
        <p:spPr>
          <a:xfrm>
            <a:off x="4365191" y="3358010"/>
            <a:ext cx="324000" cy="12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产品销售数据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57" name="图表 56"/>
          <p:cNvGraphicFramePr/>
          <p:nvPr/>
        </p:nvGraphicFramePr>
        <p:xfrm>
          <a:off x="4725413" y="3358010"/>
          <a:ext cx="3240000" cy="12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58" name="矩形 57"/>
          <p:cNvSpPr/>
          <p:nvPr/>
        </p:nvSpPr>
        <p:spPr>
          <a:xfrm>
            <a:off x="4365191" y="4760287"/>
            <a:ext cx="324000" cy="12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售中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/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售后服务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59" name="图表 58"/>
          <p:cNvGraphicFramePr/>
          <p:nvPr/>
        </p:nvGraphicFramePr>
        <p:xfrm>
          <a:off x="4725413" y="4760287"/>
          <a:ext cx="3240000" cy="12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0" name="矩形 59"/>
          <p:cNvSpPr/>
          <p:nvPr/>
        </p:nvSpPr>
        <p:spPr>
          <a:xfrm>
            <a:off x="581233" y="3358010"/>
            <a:ext cx="324000" cy="12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产品拆机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/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评测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61" name="图表 60"/>
          <p:cNvGraphicFramePr/>
          <p:nvPr/>
        </p:nvGraphicFramePr>
        <p:xfrm>
          <a:off x="941455" y="3358010"/>
          <a:ext cx="3240000" cy="12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62" name="矩形 61"/>
          <p:cNvSpPr/>
          <p:nvPr/>
        </p:nvSpPr>
        <p:spPr>
          <a:xfrm>
            <a:off x="8135238" y="3358010"/>
            <a:ext cx="324000" cy="12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与门是否搭配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63" name="图表 62"/>
          <p:cNvGraphicFramePr/>
          <p:nvPr/>
        </p:nvGraphicFramePr>
        <p:xfrm>
          <a:off x="8495460" y="3358010"/>
          <a:ext cx="3240000" cy="12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64" name="矩形 63"/>
          <p:cNvSpPr/>
          <p:nvPr/>
        </p:nvSpPr>
        <p:spPr>
          <a:xfrm>
            <a:off x="8135238" y="4760287"/>
            <a:ext cx="324000" cy="126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产品优惠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/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赠品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65" name="图表 64"/>
          <p:cNvGraphicFramePr/>
          <p:nvPr/>
        </p:nvGraphicFramePr>
        <p:xfrm>
          <a:off x="8495460" y="4760287"/>
          <a:ext cx="3240000" cy="12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5" name="矩形 4"/>
          <p:cNvSpPr/>
          <p:nvPr/>
        </p:nvSpPr>
        <p:spPr>
          <a:xfrm>
            <a:off x="581233" y="1940466"/>
            <a:ext cx="324000" cy="1260000"/>
          </a:xfrm>
          <a:prstGeom prst="rect">
            <a:avLst/>
          </a:prstGeom>
          <a:solidFill>
            <a:srgbClr val="F2941D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功能配置</a:t>
            </a:r>
            <a:r>
              <a: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/</a:t>
            </a:r>
            <a:r>
              <a: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参数</a:t>
            </a:r>
            <a:endParaRPr kumimoji="0" lang="zh-CN" altLang="en-US" sz="11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941455" y="1940466"/>
          <a:ext cx="3240000" cy="12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0" name="矩形: 圆角 9"/>
          <p:cNvSpPr/>
          <p:nvPr/>
        </p:nvSpPr>
        <p:spPr>
          <a:xfrm>
            <a:off x="1690262" y="4995607"/>
            <a:ext cx="612000" cy="95942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" name="矩形: 圆角 10"/>
          <p:cNvSpPr/>
          <p:nvPr/>
        </p:nvSpPr>
        <p:spPr>
          <a:xfrm>
            <a:off x="2839808" y="4995607"/>
            <a:ext cx="1205726" cy="95942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2255455" y="3591403"/>
            <a:ext cx="612000" cy="95942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3433534" y="3605298"/>
            <a:ext cx="612000" cy="95942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4777859" y="4990199"/>
            <a:ext cx="3091526" cy="95942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7368" y="1878532"/>
            <a:ext cx="425819" cy="3790543"/>
            <a:chOff x="7927" y="1187857"/>
            <a:chExt cx="447675" cy="3217619"/>
          </a:xfrm>
        </p:grpSpPr>
        <p:sp>
          <p:nvSpPr>
            <p:cNvPr id="22" name="矩形 21"/>
            <p:cNvSpPr/>
            <p:nvPr/>
          </p:nvSpPr>
          <p:spPr>
            <a:xfrm>
              <a:off x="7927" y="1187857"/>
              <a:ext cx="447675" cy="6381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信息搜集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927" y="184037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搜集渠道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927" y="2492892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信任渠道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927" y="3145412"/>
              <a:ext cx="447675" cy="60754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购前关注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927" y="376732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决策因素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799585" y="3370856"/>
            <a:ext cx="26739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综合国产和综合外资对于评测信息较为关注</a:t>
            </a: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799585" y="4755409"/>
            <a:ext cx="26739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专业、淘系、外资对品牌及评价较为关注</a:t>
            </a: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73763" y="4765606"/>
            <a:ext cx="267392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微软雅黑"/>
                <a:cs typeface="+mn-cs"/>
              </a:rPr>
              <a:t>购买中、购买后的服务、保障是整体用户关注点</a:t>
            </a: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</a:fld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-</a:t>
            </a:r>
            <a:endParaRPr lang="zh-CN" altLang="en-US" dirty="0">
              <a:solidFill>
                <a:srgbClr val="BFBFBF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87877" y="306045"/>
            <a:ext cx="9996665" cy="418095"/>
          </a:xfrm>
        </p:spPr>
        <p:txBody>
          <a:bodyPr/>
          <a:lstStyle/>
          <a:p>
            <a:pPr lvl="0">
              <a:defRPr/>
            </a:pPr>
            <a:r>
              <a:rPr lang="zh-CN" altLang="en-US" dirty="0">
                <a:solidFill>
                  <a:prstClr val="black"/>
                </a:solidFill>
                <a:sym typeface="黑体" panose="02010609060101010101" pitchFamily="49" charset="-122"/>
              </a:rPr>
              <a:t>行业竞争日益激烈，均价大幅下降，以价换量趋势明显</a:t>
            </a:r>
            <a:endParaRPr lang="zh-CN" altLang="en-US" dirty="0">
              <a:solidFill>
                <a:prstClr val="black"/>
              </a:solidFill>
              <a:sym typeface="黑体" panose="02010609060101010101" pitchFamily="49" charset="-122"/>
            </a:endParaRPr>
          </a:p>
        </p:txBody>
      </p:sp>
      <p:sp>
        <p:nvSpPr>
          <p:cNvPr id="3" name="TextBox 16"/>
          <p:cNvSpPr txBox="1"/>
          <p:nvPr/>
        </p:nvSpPr>
        <p:spPr>
          <a:xfrm>
            <a:off x="4028161" y="1120059"/>
            <a:ext cx="78212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2020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年</a:t>
            </a:r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-2023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年</a:t>
            </a:r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Q1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中国家用智能门锁</a:t>
            </a:r>
            <a:r>
              <a:rPr lang="zh-CN" altLang="en-US" sz="16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线上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市场规模及同比</a:t>
            </a:r>
            <a:endParaRPr lang="zh-CN" altLang="en-US" sz="16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4082575" y="1781354"/>
          <a:ext cx="7821548" cy="4501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8" name="图表 7"/>
          <p:cNvGraphicFramePr/>
          <p:nvPr/>
        </p:nvGraphicFramePr>
        <p:xfrm>
          <a:off x="6301647" y="1782054"/>
          <a:ext cx="5658587" cy="15017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539095" y="2263696"/>
            <a:ext cx="1567180" cy="829310"/>
            <a:chOff x="818" y="2684"/>
            <a:chExt cx="2468" cy="1306"/>
          </a:xfrm>
        </p:grpSpPr>
        <p:sp>
          <p:nvSpPr>
            <p:cNvPr id="11" name="矩形 10"/>
            <p:cNvSpPr/>
            <p:nvPr/>
          </p:nvSpPr>
          <p:spPr>
            <a:xfrm>
              <a:off x="818" y="2684"/>
              <a:ext cx="2468" cy="13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979" y="2884"/>
              <a:ext cx="2146" cy="9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黑体" panose="02010609060101010101" pitchFamily="49" charset="-122"/>
                </a:rPr>
                <a:t>销量</a:t>
              </a:r>
              <a:endPara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38855" y="3680308"/>
            <a:ext cx="1567280" cy="828040"/>
            <a:chOff x="1081" y="5675"/>
            <a:chExt cx="2160" cy="1142"/>
          </a:xfrm>
        </p:grpSpPr>
        <p:sp>
          <p:nvSpPr>
            <p:cNvPr id="15" name="矩形 14"/>
            <p:cNvSpPr/>
            <p:nvPr/>
          </p:nvSpPr>
          <p:spPr>
            <a:xfrm>
              <a:off x="1081" y="5675"/>
              <a:ext cx="2160" cy="11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223" y="5850"/>
              <a:ext cx="1878" cy="79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黑体" panose="02010609060101010101" pitchFamily="49" charset="-122"/>
                </a:rPr>
                <a:t>销额</a:t>
              </a:r>
              <a:endPara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endParaRPr>
            </a:p>
          </p:txBody>
        </p:sp>
      </p:grpSp>
      <p:sp>
        <p:nvSpPr>
          <p:cNvPr id="20" name="文本框 52"/>
          <p:cNvSpPr txBox="1"/>
          <p:nvPr/>
        </p:nvSpPr>
        <p:spPr>
          <a:xfrm>
            <a:off x="2294382" y="2325060"/>
            <a:ext cx="1620000" cy="72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120.1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万套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</a:t>
            </a:r>
            <a:r>
              <a:rPr lang="zh-CN" altLang="en-US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↑ </a:t>
            </a:r>
            <a:r>
              <a:rPr lang="en-US" altLang="zh-CN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18.8%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1" name="文本框 53"/>
          <p:cNvSpPr txBox="1"/>
          <p:nvPr/>
        </p:nvSpPr>
        <p:spPr>
          <a:xfrm>
            <a:off x="2294382" y="3812941"/>
            <a:ext cx="1620000" cy="72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12.9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亿元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</a:t>
            </a:r>
            <a:r>
              <a:rPr lang="zh-CN" altLang="en-US" dirty="0">
                <a:solidFill>
                  <a:srgbClr val="4BAB6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↓</a:t>
            </a:r>
            <a:r>
              <a:rPr lang="zh-CN" altLang="en-US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</a:t>
            </a:r>
            <a:r>
              <a:rPr lang="en-US" altLang="zh-CN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0.4%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3" name="TextBox 16"/>
          <p:cNvSpPr txBox="1"/>
          <p:nvPr/>
        </p:nvSpPr>
        <p:spPr>
          <a:xfrm>
            <a:off x="287877" y="1120230"/>
            <a:ext cx="3740666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2023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年</a:t>
            </a:r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Q1 </a:t>
            </a:r>
            <a:r>
              <a:rPr lang="zh-CN" altLang="en-US" sz="16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线上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市场现状</a:t>
            </a:r>
            <a:endParaRPr lang="zh-CN" altLang="en-US" sz="16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832324" y="6387814"/>
            <a:ext cx="2532380" cy="245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数据来源：奥维云网（</a:t>
            </a:r>
            <a:r>
              <a:rPr lang="en-US" altLang="zh-CN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AVC</a:t>
            </a:r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）线上推总数据</a:t>
            </a:r>
            <a:endParaRPr lang="zh-CN" altLang="en-US" sz="1000" dirty="0"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38855" y="5090954"/>
            <a:ext cx="1567280" cy="828040"/>
            <a:chOff x="1081" y="5675"/>
            <a:chExt cx="2160" cy="1142"/>
          </a:xfrm>
        </p:grpSpPr>
        <p:sp>
          <p:nvSpPr>
            <p:cNvPr id="10" name="矩形 9"/>
            <p:cNvSpPr/>
            <p:nvPr/>
          </p:nvSpPr>
          <p:spPr>
            <a:xfrm>
              <a:off x="1081" y="5675"/>
              <a:ext cx="2160" cy="114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223" y="5850"/>
              <a:ext cx="1878" cy="79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b="1" dirty="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黑体" panose="02010609060101010101" pitchFamily="49" charset="-122"/>
                </a:rPr>
                <a:t>均价</a:t>
              </a:r>
              <a:endPara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endParaRPr>
            </a:p>
          </p:txBody>
        </p:sp>
      </p:grpSp>
      <p:sp>
        <p:nvSpPr>
          <p:cNvPr id="13" name="文本框 53"/>
          <p:cNvSpPr txBox="1"/>
          <p:nvPr/>
        </p:nvSpPr>
        <p:spPr>
          <a:xfrm>
            <a:off x="2294382" y="5223587"/>
            <a:ext cx="1620000" cy="7200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1078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元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algn="ctr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（</a:t>
            </a:r>
            <a:r>
              <a:rPr lang="zh-CN" altLang="en-US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↓ </a:t>
            </a:r>
            <a:r>
              <a:rPr lang="en-US" altLang="zh-CN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15.5%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" name="表格 30"/>
          <p:cNvGraphicFramePr>
            <a:graphicFrameLocks noGrp="1"/>
          </p:cNvGraphicFramePr>
          <p:nvPr/>
        </p:nvGraphicFramePr>
        <p:xfrm>
          <a:off x="908366" y="2157299"/>
          <a:ext cx="10753242" cy="4032009"/>
        </p:xfrm>
        <a:graphic>
          <a:graphicData uri="http://schemas.openxmlformats.org/drawingml/2006/table">
            <a:tbl>
              <a:tblPr/>
              <a:tblGrid>
                <a:gridCol w="4273242"/>
                <a:gridCol w="1620000"/>
                <a:gridCol w="1620000"/>
                <a:gridCol w="1620000"/>
                <a:gridCol w="1620000"/>
              </a:tblGrid>
              <a:tr h="212211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211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-9%</a:t>
                      </a:r>
                      <a:endParaRPr lang="en-US" altLang="zh-CN" sz="90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211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 dirty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  <a:endParaRPr lang="en-US" altLang="zh-CN" sz="900" b="1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-18%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211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en-US" altLang="zh-CN" sz="900" b="1" i="0" u="none" strike="noStrike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211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211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211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-12%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  <a:endParaRPr lang="en-US" altLang="zh-CN" sz="900" b="1" i="0" u="none" strike="noStrike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211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  <a:endParaRPr lang="en-US" altLang="zh-CN" sz="900" b="1" i="0" u="none" strike="noStrike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211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211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211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211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211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en-US" altLang="zh-CN" sz="900" b="1" i="0" u="none" strike="noStrike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211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211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211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-10%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  <a:endParaRPr lang="en-US" altLang="zh-CN" sz="900" b="1" i="0" u="none" strike="noStrike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211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211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2211">
                <a:tc>
                  <a:txBody>
                    <a:bodyPr/>
                    <a:lstStyle/>
                    <a:p>
                      <a:pPr algn="l" fontAlgn="b"/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 dirty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en-US" altLang="zh-CN" sz="900" b="1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微软雅黑" panose="020B0503020204020204" pitchFamily="34" charset="-122"/>
              </a:rPr>
              <a:t>消费者主要从传统电商平台、门店以及内容平台获取相关信息</a:t>
            </a:r>
            <a:endParaRPr lang="zh-CN" altLang="en-US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4" name="TextBox 19"/>
          <p:cNvSpPr txBox="1"/>
          <p:nvPr/>
        </p:nvSpPr>
        <p:spPr>
          <a:xfrm>
            <a:off x="433746" y="6439204"/>
            <a:ext cx="8453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数据源：奥维云网（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AVC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）消费者调研数据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N=1599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，已购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=449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，专业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=153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，综合国产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=129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，综合外资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=84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，淘系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=83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0452" y="621097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Q4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您在购买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/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计划购买智能门锁时，主要是通过哪些渠道搜集相关信息？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8" name="TextBox 17"/>
          <p:cNvSpPr txBox="1">
            <a:spLocks noChangeArrowheads="1"/>
          </p:cNvSpPr>
          <p:nvPr/>
        </p:nvSpPr>
        <p:spPr bwMode="auto">
          <a:xfrm>
            <a:off x="353065" y="845921"/>
            <a:ext cx="10698481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通过数据可以看出，已购用户在购买前搜索相关信息时，更倾向通过传统电商平台获取信息，这里有更清晰、客观的产品介绍、销量排名、体验评价；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抖音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快手、小红书、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B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站成为用户获取门锁信息的第二触媒渠道，外资用户的不同之处在于，他们对于自己去门店体验的方式更为信任。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988597" y="1496130"/>
            <a:ext cx="4214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购买智能门锁的信息获取渠道分布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23" name="图表 22"/>
          <p:cNvGraphicFramePr/>
          <p:nvPr/>
        </p:nvGraphicFramePr>
        <p:xfrm>
          <a:off x="610462" y="2019509"/>
          <a:ext cx="4932000" cy="4314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4" name="文本框 23"/>
          <p:cNvSpPr txBox="1"/>
          <p:nvPr/>
        </p:nvSpPr>
        <p:spPr>
          <a:xfrm>
            <a:off x="2010360" y="1885582"/>
            <a:ext cx="209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已购整体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937717" y="1885582"/>
            <a:ext cx="209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专业品牌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574162" y="1885582"/>
            <a:ext cx="209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综合国产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152129" y="1885582"/>
            <a:ext cx="209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淘系品牌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760868" y="1885582"/>
            <a:ext cx="20905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综合外资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840256" y="6210973"/>
            <a:ext cx="684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*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注：数值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=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品牌数据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整体数据；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2941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7368" y="1878532"/>
            <a:ext cx="425819" cy="3790543"/>
            <a:chOff x="7927" y="1187857"/>
            <a:chExt cx="447675" cy="3217619"/>
          </a:xfrm>
        </p:grpSpPr>
        <p:sp>
          <p:nvSpPr>
            <p:cNvPr id="6" name="矩形 5"/>
            <p:cNvSpPr/>
            <p:nvPr/>
          </p:nvSpPr>
          <p:spPr>
            <a:xfrm>
              <a:off x="7927" y="1187857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信息搜集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927" y="1840375"/>
              <a:ext cx="447675" cy="6381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搜集渠道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927" y="2492892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信任渠道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927" y="3145412"/>
              <a:ext cx="447675" cy="60754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购前关注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927" y="376732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决策因素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15" name="矩形: 圆角 14"/>
          <p:cNvSpPr/>
          <p:nvPr/>
        </p:nvSpPr>
        <p:spPr>
          <a:xfrm>
            <a:off x="8440445" y="2400300"/>
            <a:ext cx="1549400" cy="144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8440445" y="2616889"/>
            <a:ext cx="1549400" cy="144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10056571" y="2616889"/>
            <a:ext cx="1549400" cy="144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8" name="矩形: 圆角 17"/>
          <p:cNvSpPr/>
          <p:nvPr/>
        </p:nvSpPr>
        <p:spPr>
          <a:xfrm>
            <a:off x="10056571" y="2826679"/>
            <a:ext cx="1549400" cy="144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10056571" y="3673228"/>
            <a:ext cx="1549400" cy="144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10056571" y="4722185"/>
            <a:ext cx="1549400" cy="144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10056571" y="5383746"/>
            <a:ext cx="1549400" cy="144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2" name="矩形: 圆角 21"/>
          <p:cNvSpPr/>
          <p:nvPr/>
        </p:nvSpPr>
        <p:spPr>
          <a:xfrm>
            <a:off x="10056571" y="6006203"/>
            <a:ext cx="1549400" cy="144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8440445" y="5386244"/>
            <a:ext cx="1549400" cy="144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5208279" y="3460483"/>
            <a:ext cx="1549400" cy="144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33" name="矩形: 圆角 32"/>
          <p:cNvSpPr/>
          <p:nvPr/>
        </p:nvSpPr>
        <p:spPr>
          <a:xfrm>
            <a:off x="6873291" y="3460483"/>
            <a:ext cx="1549400" cy="144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微软雅黑" panose="020B0503020204020204" pitchFamily="34" charset="-122"/>
              </a:rPr>
              <a:t>对比渠道中，综合外资更相信亲身体验，其他用户最信任传统电商</a:t>
            </a:r>
            <a:endParaRPr lang="zh-CN" altLang="en-US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4" name="TextBox 19"/>
          <p:cNvSpPr txBox="1"/>
          <p:nvPr/>
        </p:nvSpPr>
        <p:spPr>
          <a:xfrm>
            <a:off x="433746" y="6439204"/>
            <a:ext cx="8453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数据源：奥维云网（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AVC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）消费者调研数据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N=1599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，已购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=449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，专业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=153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，综合国产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=129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，综合外资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=84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，淘系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=83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0452" y="621097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Q5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对于您搜索智能门锁信息的这些渠道，您最信任哪个渠道？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7" name="TextBox 17"/>
          <p:cNvSpPr txBox="1">
            <a:spLocks noChangeArrowheads="1"/>
          </p:cNvSpPr>
          <p:nvPr/>
        </p:nvSpPr>
        <p:spPr bwMode="auto">
          <a:xfrm>
            <a:off x="353065" y="845921"/>
            <a:ext cx="10698481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信息全面、评价更为客观的传统电商，是已购整体用户最为信任的信息渠道，是专业品牌、综合国产、淘系品牌用户的第一选择；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综合外资用户更相信亲自去门店体验，因为线下的店铺是品牌方与消费者对接的窗口，可以体验产品实际操作。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988597" y="1496130"/>
            <a:ext cx="4214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信息获取渠道中最信任的渠道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TOP3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441632" y="1979874"/>
          <a:ext cx="246156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2731130" y="1979874"/>
          <a:ext cx="246156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图表 12"/>
          <p:cNvGraphicFramePr/>
          <p:nvPr/>
        </p:nvGraphicFramePr>
        <p:xfrm>
          <a:off x="5081355" y="1979874"/>
          <a:ext cx="246156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图表 13"/>
          <p:cNvGraphicFramePr/>
          <p:nvPr/>
        </p:nvGraphicFramePr>
        <p:xfrm>
          <a:off x="7362800" y="1979874"/>
          <a:ext cx="246156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图表 14"/>
          <p:cNvGraphicFramePr/>
          <p:nvPr/>
        </p:nvGraphicFramePr>
        <p:xfrm>
          <a:off x="9804703" y="1979874"/>
          <a:ext cx="246156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6" name="椭圆 15"/>
          <p:cNvSpPr/>
          <p:nvPr/>
        </p:nvSpPr>
        <p:spPr>
          <a:xfrm>
            <a:off x="9727118" y="2438400"/>
            <a:ext cx="2118519" cy="401782"/>
          </a:xfrm>
          <a:prstGeom prst="ellipse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48640" y="4209230"/>
            <a:ext cx="11411596" cy="1922057"/>
          </a:xfrm>
          <a:prstGeom prst="rect">
            <a:avLst/>
          </a:prstGeom>
          <a:noFill/>
          <a:ln w="19050">
            <a:solidFill>
              <a:schemeClr val="tx1"/>
            </a:solidFill>
            <a:prstDash val="lg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48639" y="4259148"/>
            <a:ext cx="11411596" cy="1998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“我会去</a:t>
            </a:r>
            <a:r>
              <a:rPr kumimoji="0" lang="zh-CN" alt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京东、天猫、抖音对比销量比较高的牌子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，京东旗舰店有型号、功能、价格排名，先在预算范围内找功能、颜值合适的，再去</a:t>
            </a:r>
            <a:r>
              <a:rPr kumimoji="0" lang="zh-CN" alt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对比评论、用户反馈和追评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，还可以通过问答了解产品功能等。</a:t>
            </a:r>
            <a:endParaRPr kumimoji="0" lang="en-US" altLang="zh-CN" sz="1200" b="0" i="1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—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凯迪仕，赵海波，成都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“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我是从</a:t>
            </a:r>
            <a:r>
              <a:rPr kumimoji="0" lang="zh-CN" alt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线下直营店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购买的，因为智能门锁以前没有用过，</a:t>
            </a:r>
            <a:r>
              <a:rPr kumimoji="0" lang="zh-CN" altLang="en-US" sz="1200" b="1" i="1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从线下买能看到实物，觉得更踏实</a:t>
            </a:r>
            <a:r>
              <a:rPr kumimoji="0" lang="zh-CN" alt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。”</a:t>
            </a:r>
            <a:r>
              <a:rPr kumimoji="0" lang="en-US" altLang="zh-CN" sz="1200" b="0" i="1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</a:t>
            </a:r>
            <a:endParaRPr kumimoji="0" lang="en-US" altLang="zh-CN" sz="1200" b="0" i="1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—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海尔，韦冲，济南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27368" y="1878532"/>
            <a:ext cx="425819" cy="3790543"/>
            <a:chOff x="7927" y="1187857"/>
            <a:chExt cx="447675" cy="3217619"/>
          </a:xfrm>
        </p:grpSpPr>
        <p:sp>
          <p:nvSpPr>
            <p:cNvPr id="22" name="矩形 21"/>
            <p:cNvSpPr/>
            <p:nvPr/>
          </p:nvSpPr>
          <p:spPr>
            <a:xfrm>
              <a:off x="7927" y="1187857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信息搜集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927" y="184037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搜集渠道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927" y="2492892"/>
              <a:ext cx="447675" cy="6381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信任渠道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927" y="3145412"/>
              <a:ext cx="447675" cy="60754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购前关注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7927" y="376732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决策因素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7"/>
          <p:cNvSpPr txBox="1">
            <a:spLocks noChangeArrowheads="1"/>
          </p:cNvSpPr>
          <p:nvPr/>
        </p:nvSpPr>
        <p:spPr bwMode="auto">
          <a:xfrm>
            <a:off x="353065" y="845921"/>
            <a:ext cx="10698481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购买时用户更关注的是智能门锁的产品质量，包括门锁的材质、安全等级等；其次是开锁方式，从定性访谈中了解到，人们更倾向开锁方式多元化，识别率和灵敏度高的产品；品牌层面则是关注专业度、知名度和口碑等方面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6686" y="217632"/>
            <a:ext cx="9859394" cy="429152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微软雅黑" panose="020B0503020204020204" pitchFamily="34" charset="-122"/>
              </a:rPr>
              <a:t>在选购时，购买时最看重产品质量，其次是开锁方式和品牌口碑等</a:t>
            </a:r>
            <a:endParaRPr lang="zh-CN" altLang="en-US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88597" y="1496130"/>
            <a:ext cx="4214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购买时关注的因素分布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7" name="TextBox 19"/>
          <p:cNvSpPr txBox="1"/>
          <p:nvPr/>
        </p:nvSpPr>
        <p:spPr>
          <a:xfrm>
            <a:off x="433746" y="6439204"/>
            <a:ext cx="8453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数据源：奥维云网（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AVC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）消费者调研数据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N=1599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，已购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=449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，专业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=153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，综合国产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=129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，综合外资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=84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，淘系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=83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0452" y="621097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Q7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您在购买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/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计划购买智能门锁时，哪些因素是您最为关注的？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/>
        </p:nvGraphicFramePr>
        <p:xfrm>
          <a:off x="686685" y="1879594"/>
          <a:ext cx="11027715" cy="4234395"/>
        </p:xfrm>
        <a:graphic>
          <a:graphicData uri="http://schemas.openxmlformats.org/drawingml/2006/table">
            <a:tbl>
              <a:tblPr/>
              <a:tblGrid>
                <a:gridCol w="3616615"/>
                <a:gridCol w="1482220"/>
                <a:gridCol w="1482220"/>
                <a:gridCol w="1482220"/>
                <a:gridCol w="1482220"/>
                <a:gridCol w="1482220"/>
              </a:tblGrid>
              <a:tr h="28229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描述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8972" marR="8972" marT="8972" marB="0" anchor="ctr">
                    <a:lnL>
                      <a:noFill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已购整体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8972" marR="8972" marT="8972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专业品牌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7576" marR="7576" marT="7576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综合国产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7576" marR="7576" marT="7576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淘系品牌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7576" marR="7576" marT="7576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综合外资</a:t>
                      </a:r>
                      <a:endParaRPr lang="zh-CN" altLang="en-US" sz="12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7576" marR="7576" marT="7576" marB="0" anchor="ctr">
                    <a:lnL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AC"/>
                    </a:solidFill>
                  </a:tcPr>
                </a:tc>
              </a:tr>
              <a:tr h="28229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产品质量（门锁材质、安全等级）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rgbClr val="404040"/>
                          </a:solidFill>
                          <a:effectLst/>
                          <a:latin typeface="+mn-ea"/>
                          <a:ea typeface="+mn-ea"/>
                        </a:rPr>
                        <a:t>50%</a:t>
                      </a:r>
                      <a:endParaRPr lang="en-US" altLang="zh-CN" sz="1050" b="0" i="0" u="none" strike="noStrike" dirty="0">
                        <a:solidFill>
                          <a:srgbClr val="40404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17%</a:t>
                      </a:r>
                      <a:endParaRPr lang="en-US" altLang="zh-CN" sz="1050" b="1" i="0" u="none" strike="noStrike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-7%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-9%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-12%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229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开锁方式（指纹、密码、人脸识别等）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+mn-ea"/>
                          <a:ea typeface="+mn-ea"/>
                        </a:rPr>
                        <a:t>50%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16%</a:t>
                      </a:r>
                      <a:endParaRPr lang="en-US" altLang="zh-CN" sz="1050" b="1" i="0" u="none" strike="noStrike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-20%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-10%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229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品牌（知名度、专业度、口碑等）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+mn-ea"/>
                          <a:ea typeface="+mn-ea"/>
                        </a:rPr>
                        <a:t>49%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16%</a:t>
                      </a:r>
                      <a:endParaRPr lang="en-US" altLang="zh-CN" sz="1050" b="1" i="0" u="none" strike="noStrike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-3%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-23%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-3%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229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开锁速度（识别率、灵敏度等）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+mn-ea"/>
                          <a:ea typeface="+mn-ea"/>
                        </a:rPr>
                        <a:t>37%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</a:rPr>
                        <a:t>-9%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-2%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229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外观（颜值、设计等）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+mn-ea"/>
                          <a:ea typeface="+mn-ea"/>
                        </a:rPr>
                        <a:t>35%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3%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-2%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-3%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229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产品功能（安防功能、多功能等）</a:t>
                      </a:r>
                      <a:endParaRPr lang="zh-CN" alt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+mn-ea"/>
                          <a:ea typeface="+mn-ea"/>
                        </a:rPr>
                        <a:t>31%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-1%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-2%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-5%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229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产品价格（性价比等）</a:t>
                      </a:r>
                      <a:endParaRPr lang="zh-CN" altLang="en-US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+mn-ea"/>
                          <a:ea typeface="+mn-ea"/>
                        </a:rPr>
                        <a:t>25%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-4%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229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产品性能（电池续航等）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+mn-ea"/>
                          <a:ea typeface="+mn-ea"/>
                        </a:rPr>
                        <a:t>23%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-5%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-2%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229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售中、售后服务及保障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+mn-ea"/>
                          <a:ea typeface="+mn-ea"/>
                        </a:rPr>
                        <a:t>22%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-1%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0%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-7%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229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已购用户（电商等）评价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+mn-ea"/>
                          <a:ea typeface="+mn-ea"/>
                        </a:rPr>
                        <a:t>15%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-4%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-3%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229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智能家居</a:t>
                      </a:r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手机互联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+mn-ea"/>
                          <a:ea typeface="+mn-ea"/>
                        </a:rPr>
                        <a:t>14%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-8%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229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促销活动、优惠力度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+mn-ea"/>
                          <a:ea typeface="+mn-ea"/>
                        </a:rPr>
                        <a:t>13%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-5%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 dirty="0">
                          <a:solidFill>
                            <a:srgbClr val="00B050"/>
                          </a:solidFill>
                          <a:effectLst/>
                          <a:latin typeface="+mn-ea"/>
                          <a:ea typeface="+mn-ea"/>
                        </a:rPr>
                        <a:t>9%</a:t>
                      </a:r>
                      <a:endParaRPr lang="en-US" altLang="zh-CN" sz="1050" b="1" i="0" u="none" strike="noStrike" dirty="0">
                        <a:solidFill>
                          <a:srgbClr val="00B05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-2%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229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亲友使用推荐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+mn-ea"/>
                          <a:ea typeface="+mn-ea"/>
                        </a:rPr>
                        <a:t>6%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-3%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-3%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4%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82293"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导购</a:t>
                      </a:r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客服服务（专业性、态度等）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+mn-ea"/>
                          <a:ea typeface="+mn-ea"/>
                        </a:rPr>
                        <a:t>5%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-5%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-3%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8%</a:t>
                      </a:r>
                      <a:endParaRPr lang="en-US" altLang="zh-CN" sz="105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5%</a:t>
                      </a:r>
                      <a:endParaRPr lang="en-US" altLang="zh-CN" sz="105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840256" y="6210973"/>
            <a:ext cx="6842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*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注：数值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=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品牌数据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整体数据；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2941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7368" y="1878532"/>
            <a:ext cx="425819" cy="3790543"/>
            <a:chOff x="7927" y="1187857"/>
            <a:chExt cx="447675" cy="3217619"/>
          </a:xfrm>
        </p:grpSpPr>
        <p:sp>
          <p:nvSpPr>
            <p:cNvPr id="15" name="矩形 14"/>
            <p:cNvSpPr/>
            <p:nvPr/>
          </p:nvSpPr>
          <p:spPr>
            <a:xfrm>
              <a:off x="7927" y="1187857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信息搜集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927" y="184037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搜集渠道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7927" y="2492892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信任渠道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7927" y="3145412"/>
              <a:ext cx="447675" cy="60754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购前关注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927" y="376732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决策因素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10" name="矩形: 圆角 9"/>
          <p:cNvSpPr/>
          <p:nvPr/>
        </p:nvSpPr>
        <p:spPr>
          <a:xfrm>
            <a:off x="5771752" y="2180210"/>
            <a:ext cx="1476000" cy="792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8743076" y="2180209"/>
            <a:ext cx="1476000" cy="108946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0238400" y="2180209"/>
            <a:ext cx="1476000" cy="504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8762400" y="5298140"/>
            <a:ext cx="1476000" cy="22982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6686" y="217632"/>
            <a:ext cx="9984788" cy="42085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微软雅黑" panose="020B0503020204020204" pitchFamily="34" charset="-122"/>
              </a:rPr>
              <a:t>在安防功能的关注上，综合国产关注更全面，综合外资关注度相对最低</a:t>
            </a:r>
            <a:endParaRPr lang="zh-CN" altLang="en-US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6" name="TextBox 17"/>
          <p:cNvSpPr txBox="1">
            <a:spLocks noChangeArrowheads="1"/>
          </p:cNvSpPr>
          <p:nvPr/>
        </p:nvSpPr>
        <p:spPr bwMode="auto">
          <a:xfrm>
            <a:off x="353065" y="845921"/>
            <a:ext cx="10698481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购买时，用户对于安防功能的关注主要集中在防撬、门未关以及防试开警报类；其中综合国产用户的关注度最为明显，门未关警报占比达到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85%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，防撬警报达到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74%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；综合外资用户的对于安防功能的关注度最低，仅对密码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指纹防试开、猫眼大屏功能较为关注。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88597" y="1496130"/>
            <a:ext cx="4214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购买时关注的产品安防因素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0452" y="621097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Q8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请问您在购买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/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计划购买智能门锁时，哪些安防功能是您最为关注的？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611229" y="2042118"/>
          <a:ext cx="2520000" cy="37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2585896" y="2042118"/>
          <a:ext cx="1783981" cy="37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8" name="图表 17"/>
          <p:cNvGraphicFramePr/>
          <p:nvPr/>
        </p:nvGraphicFramePr>
        <p:xfrm>
          <a:off x="4278586" y="2042118"/>
          <a:ext cx="1783981" cy="37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图表 18"/>
          <p:cNvGraphicFramePr/>
          <p:nvPr/>
        </p:nvGraphicFramePr>
        <p:xfrm>
          <a:off x="5909675" y="2042118"/>
          <a:ext cx="1783981" cy="37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0" name="图表 19"/>
          <p:cNvGraphicFramePr/>
          <p:nvPr/>
        </p:nvGraphicFramePr>
        <p:xfrm>
          <a:off x="7311416" y="2042118"/>
          <a:ext cx="1783981" cy="37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图表 20"/>
          <p:cNvGraphicFramePr/>
          <p:nvPr/>
        </p:nvGraphicFramePr>
        <p:xfrm>
          <a:off x="8887493" y="2042118"/>
          <a:ext cx="1783981" cy="37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2" name="图表 21"/>
          <p:cNvGraphicFramePr/>
          <p:nvPr/>
        </p:nvGraphicFramePr>
        <p:xfrm>
          <a:off x="10284250" y="2037934"/>
          <a:ext cx="1783981" cy="37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41" name="TextBox 19"/>
          <p:cNvSpPr txBox="1"/>
          <p:nvPr/>
        </p:nvSpPr>
        <p:spPr>
          <a:xfrm>
            <a:off x="433746" y="6439204"/>
            <a:ext cx="8453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数据源：奥维云网（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AVC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）消费者调研数据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N=1599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，已购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=138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，专业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=53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，综合国产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=39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，综合外资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=24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，淘系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=22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368" y="1878532"/>
            <a:ext cx="425819" cy="3790543"/>
            <a:chOff x="7927" y="1187857"/>
            <a:chExt cx="447675" cy="3217619"/>
          </a:xfrm>
        </p:grpSpPr>
        <p:sp>
          <p:nvSpPr>
            <p:cNvPr id="5" name="矩形 4"/>
            <p:cNvSpPr/>
            <p:nvPr/>
          </p:nvSpPr>
          <p:spPr>
            <a:xfrm>
              <a:off x="7927" y="1187857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信息搜集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7927" y="184037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搜集渠道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927" y="2492892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信任渠道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927" y="3145412"/>
              <a:ext cx="447675" cy="60754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购前关注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927" y="376732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决策因素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微软雅黑" panose="020B0503020204020204" pitchFamily="34" charset="-122"/>
              </a:rPr>
              <a:t>综合各类信息后，产品质量好是用户最终购买决策的第一要素</a:t>
            </a:r>
            <a:endParaRPr lang="zh-CN" altLang="en-US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839475" y="2105025"/>
            <a:ext cx="2279794" cy="4124325"/>
          </a:xfrm>
          <a:prstGeom prst="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62412" y="2063846"/>
            <a:ext cx="1562680" cy="313899"/>
          </a:xfrm>
          <a:prstGeom prst="rect">
            <a:avLst/>
          </a:prstGeom>
          <a:solidFill>
            <a:srgbClr val="005C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已购整体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16" name="图表 15"/>
          <p:cNvGraphicFramePr/>
          <p:nvPr/>
        </p:nvGraphicFramePr>
        <p:xfrm>
          <a:off x="1654558" y="2561920"/>
          <a:ext cx="1670534" cy="3726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8" name="矩形 17"/>
          <p:cNvSpPr/>
          <p:nvPr/>
        </p:nvSpPr>
        <p:spPr>
          <a:xfrm>
            <a:off x="3337497" y="2063846"/>
            <a:ext cx="1562680" cy="313899"/>
          </a:xfrm>
          <a:prstGeom prst="rect">
            <a:avLst/>
          </a:prstGeom>
          <a:solidFill>
            <a:srgbClr val="005B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专业品牌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19" name="图表 18"/>
          <p:cNvGraphicFramePr/>
          <p:nvPr/>
        </p:nvGraphicFramePr>
        <p:xfrm>
          <a:off x="3257353" y="2561920"/>
          <a:ext cx="1670534" cy="3726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矩形 20"/>
          <p:cNvSpPr/>
          <p:nvPr/>
        </p:nvSpPr>
        <p:spPr>
          <a:xfrm>
            <a:off x="4912582" y="2063846"/>
            <a:ext cx="1562680" cy="313899"/>
          </a:xfrm>
          <a:prstGeom prst="rect">
            <a:avLst/>
          </a:prstGeom>
          <a:solidFill>
            <a:srgbClr val="005B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综合国产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22" name="图表 21"/>
          <p:cNvGraphicFramePr/>
          <p:nvPr/>
        </p:nvGraphicFramePr>
        <p:xfrm>
          <a:off x="4846293" y="2561920"/>
          <a:ext cx="1670534" cy="3726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4" name="矩形 23"/>
          <p:cNvSpPr/>
          <p:nvPr/>
        </p:nvSpPr>
        <p:spPr>
          <a:xfrm>
            <a:off x="6487667" y="2063846"/>
            <a:ext cx="1562680" cy="313899"/>
          </a:xfrm>
          <a:prstGeom prst="rect">
            <a:avLst/>
          </a:prstGeom>
          <a:solidFill>
            <a:srgbClr val="005B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淘系品牌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25" name="图表 24"/>
          <p:cNvGraphicFramePr/>
          <p:nvPr/>
        </p:nvGraphicFramePr>
        <p:xfrm>
          <a:off x="6421378" y="2561920"/>
          <a:ext cx="1670534" cy="3726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-12075" y="2759075"/>
          <a:ext cx="1759676" cy="33146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59676"/>
              </a:tblGrid>
              <a:tr h="236764"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900" b="0" i="0" u="none" strike="noStrike" dirty="0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产品质量好</a:t>
                      </a:r>
                      <a:endParaRPr lang="zh-CN" altLang="en-US" sz="900" b="0" i="0" u="none" strike="noStrike" dirty="0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6764"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产品功能全面</a:t>
                      </a:r>
                      <a:endParaRPr lang="zh-CN" altLang="en-US" sz="90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6764"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开锁识别率高</a:t>
                      </a:r>
                      <a:r>
                        <a:rPr lang="en-US" altLang="zh-CN" sz="9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反应快</a:t>
                      </a:r>
                      <a:endParaRPr lang="zh-CN" altLang="en-US" sz="90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6764"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品牌偏好</a:t>
                      </a:r>
                      <a:endParaRPr lang="zh-CN" altLang="en-US" sz="90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6764"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产品性价比高</a:t>
                      </a:r>
                      <a:endParaRPr lang="zh-CN" altLang="en-US" sz="90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6764"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外观设计新颖</a:t>
                      </a:r>
                      <a:endParaRPr lang="zh-CN" altLang="en-US" sz="90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6764"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产品性能好</a:t>
                      </a:r>
                      <a:endParaRPr lang="zh-CN" altLang="en-US" sz="90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6764"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开锁方式多元化</a:t>
                      </a:r>
                      <a:endParaRPr lang="zh-CN" altLang="en-US" sz="90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6764"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已购用户评价高</a:t>
                      </a:r>
                      <a:endParaRPr lang="zh-CN" altLang="en-US" sz="90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6764"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智能家居</a:t>
                      </a:r>
                      <a:r>
                        <a:rPr lang="en-US" altLang="zh-CN" sz="9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手机互联</a:t>
                      </a:r>
                      <a:endParaRPr lang="zh-CN" altLang="en-US" sz="90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6764"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售后服务有保障</a:t>
                      </a:r>
                      <a:endParaRPr lang="zh-CN" altLang="en-US" sz="90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6764"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促销力度、赠品</a:t>
                      </a:r>
                      <a:endParaRPr lang="zh-CN" altLang="en-US" sz="90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6764"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导购</a:t>
                      </a:r>
                      <a:r>
                        <a:rPr lang="en-US" altLang="zh-CN" sz="9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90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客服服务</a:t>
                      </a:r>
                      <a:endParaRPr lang="zh-CN" altLang="en-US" sz="90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6764">
                <a:tc>
                  <a:txBody>
                    <a:bodyPr/>
                    <a:lstStyle/>
                    <a:p>
                      <a:pPr algn="r" rtl="0" fontAlgn="ctr"/>
                      <a:r>
                        <a:rPr lang="zh-CN" altLang="en-US" sz="900" b="0" i="0" u="none" strike="noStrike" dirty="0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亲友极力推荐</a:t>
                      </a:r>
                      <a:endParaRPr lang="zh-CN" altLang="en-US" sz="900" b="0" i="0" u="none" strike="noStrike" dirty="0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9842653" y="2272553"/>
            <a:ext cx="22766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1" u="sng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1.</a:t>
            </a:r>
            <a:r>
              <a:rPr kumimoji="0" lang="zh-CN" altLang="en-US" sz="1100" b="0" i="1" u="sng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在卖场逛时，发现到处都是德施曼，每个商场都有一个德施曼小专柜，品牌有实力，安全性好。</a:t>
            </a:r>
            <a:endParaRPr kumimoji="0" lang="en-US" altLang="zh-CN" sz="1100" b="0" i="1" u="sng" strike="noStrike" kern="1200" cap="none" spc="0" normalizeH="0" baseline="0" noProof="0" dirty="0">
              <a:ln>
                <a:noFill/>
              </a:ln>
              <a:solidFill>
                <a:srgbClr val="F2931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---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成都专业品牌用户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891889" y="3673788"/>
            <a:ext cx="22273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1" u="sng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2.</a:t>
            </a:r>
            <a:r>
              <a:rPr kumimoji="0" lang="zh-CN" altLang="en-US" sz="1100" b="0" i="1" u="sng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家里洗衣机是</a:t>
            </a:r>
            <a:r>
              <a:rPr kumimoji="0" lang="en-US" altLang="zh-CN" sz="1100" b="0" i="1" u="sng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TCL</a:t>
            </a:r>
            <a:r>
              <a:rPr kumimoji="0" lang="zh-CN" altLang="en-US" sz="1100" b="0" i="1" u="sng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，觉得性价比高，质量也不错，门锁外观也比较简单大方，功能不复杂。</a:t>
            </a:r>
            <a:endParaRPr kumimoji="0" lang="en-US" altLang="zh-CN" sz="1100" b="0" i="1" u="sng" strike="noStrike" kern="1200" cap="none" spc="0" normalizeH="0" baseline="0" noProof="0" dirty="0">
              <a:ln>
                <a:noFill/>
              </a:ln>
              <a:solidFill>
                <a:srgbClr val="F2931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---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成都综合国产用户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842653" y="5099825"/>
            <a:ext cx="2276615" cy="1078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1" u="sng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3.</a:t>
            </a:r>
            <a:r>
              <a:rPr kumimoji="0" lang="zh-CN" altLang="en-US" sz="1100" b="0" i="1" u="sng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对比之后，</a:t>
            </a:r>
            <a:r>
              <a:rPr kumimoji="0" lang="en-US" altLang="zh-CN" sz="1100" b="0" i="1" u="sng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VOC</a:t>
            </a:r>
            <a:r>
              <a:rPr kumimoji="0" lang="zh-CN" altLang="en-US" sz="1100" b="0" i="1" u="sng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的智能门锁，功能满足不用带钥匙需求，性价比高，颜值满意。</a:t>
            </a:r>
            <a:endParaRPr kumimoji="0" lang="en-US" altLang="zh-CN" sz="1100" b="0" i="1" u="sng" strike="noStrike" kern="1200" cap="none" spc="0" normalizeH="0" baseline="0" noProof="0" dirty="0">
              <a:ln>
                <a:noFill/>
              </a:ln>
              <a:solidFill>
                <a:srgbClr val="F2931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---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成都淘系品牌用户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839475" y="3564071"/>
            <a:ext cx="2279794" cy="126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" name="TextBox 17"/>
          <p:cNvSpPr txBox="1">
            <a:spLocks noChangeArrowheads="1"/>
          </p:cNvSpPr>
          <p:nvPr/>
        </p:nvSpPr>
        <p:spPr bwMode="auto">
          <a:xfrm>
            <a:off x="353065" y="845921"/>
            <a:ext cx="11607170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从整体来看，产品质量是已购用户最终购买决策的第一要素，产品功能全面排在第二位，开锁识别率高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反应快位列第三；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;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从品牌维度来看，专业品牌与国产品牌一致，最关注产品质量，其次是门锁识别率；对于淘系用户来说，产品性价比高是最重要的，外资更多是品牌偏好。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88597" y="1496130"/>
            <a:ext cx="42148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最终购买决策因素分布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064202" y="2063846"/>
            <a:ext cx="1562680" cy="313899"/>
          </a:xfrm>
          <a:prstGeom prst="rect">
            <a:avLst/>
          </a:prstGeom>
          <a:solidFill>
            <a:srgbClr val="005BA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综合外资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7997913" y="2573095"/>
          <a:ext cx="1670534" cy="37265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7" name="TextBox 19"/>
          <p:cNvSpPr txBox="1"/>
          <p:nvPr/>
        </p:nvSpPr>
        <p:spPr>
          <a:xfrm>
            <a:off x="433746" y="6439204"/>
            <a:ext cx="8453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数据源：奥维云网（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AVC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）消费者调研数据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N=1599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，已购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=449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，专业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=153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，综合国产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=129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，综合外资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=84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，淘系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=83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50451" y="6210973"/>
            <a:ext cx="944143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Q10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请回忆下，在您购买这款智能门锁产品时，以下哪个因素是起到决定性的作用的？         注：√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×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表示最终购买决策因素与购买时关注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TOP1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因素是否匹配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7368" y="1878532"/>
            <a:ext cx="425819" cy="3790543"/>
            <a:chOff x="7927" y="1187857"/>
            <a:chExt cx="447675" cy="3217619"/>
          </a:xfrm>
        </p:grpSpPr>
        <p:sp>
          <p:nvSpPr>
            <p:cNvPr id="36" name="矩形 35"/>
            <p:cNvSpPr/>
            <p:nvPr/>
          </p:nvSpPr>
          <p:spPr>
            <a:xfrm>
              <a:off x="7927" y="1187857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信息搜集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927" y="184037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搜集渠道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927" y="2492892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信任渠道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927" y="3145412"/>
              <a:ext cx="447675" cy="60754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购前关注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927" y="3767325"/>
              <a:ext cx="447675" cy="6381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决策因素</a:t>
              </a:r>
              <a:endPara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99773" y="2477721"/>
            <a:ext cx="1004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关注因素</a:t>
            </a: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TOP1</a:t>
            </a: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996613" y="2477721"/>
            <a:ext cx="1004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产品质量√</a:t>
            </a: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629213" y="2477721"/>
            <a:ext cx="1004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产品质量√</a:t>
            </a: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221457" y="2477721"/>
            <a:ext cx="1004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开锁方式</a:t>
            </a: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×</a:t>
            </a: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800025" y="2477721"/>
            <a:ext cx="10044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产品质量</a:t>
            </a:r>
            <a:r>
              <a:rPr kumimoji="0" lang="en-US" altLang="zh-CN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×</a:t>
            </a: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049610" y="2477721"/>
            <a:ext cx="16705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品牌（知名度、专业度等）√</a:t>
            </a: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98285" y="2462917"/>
            <a:ext cx="8979397" cy="24563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6" name="矩形: 圆角 45"/>
          <p:cNvSpPr/>
          <p:nvPr/>
        </p:nvSpPr>
        <p:spPr>
          <a:xfrm>
            <a:off x="686686" y="2759075"/>
            <a:ext cx="5830141" cy="222280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7" name="矩形: 圆角 46"/>
          <p:cNvSpPr/>
          <p:nvPr/>
        </p:nvSpPr>
        <p:spPr>
          <a:xfrm>
            <a:off x="6491681" y="3711854"/>
            <a:ext cx="1620000" cy="222280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8" name="矩形: 圆角 47"/>
          <p:cNvSpPr/>
          <p:nvPr/>
        </p:nvSpPr>
        <p:spPr>
          <a:xfrm>
            <a:off x="8035542" y="3461190"/>
            <a:ext cx="1620000" cy="222280"/>
          </a:xfrm>
          <a:prstGeom prst="roundRect">
            <a:avLst/>
          </a:prstGeom>
          <a:noFill/>
          <a:ln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9448800" y="6313488"/>
            <a:ext cx="2743200" cy="365125"/>
          </a:xfr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747223" y="2286593"/>
            <a:ext cx="6594470" cy="855938"/>
          </a:xfrm>
        </p:spPr>
        <p:txBody>
          <a:bodyPr>
            <a:noAutofit/>
          </a:bodyPr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sym typeface="微软雅黑" panose="020B0503020204020204" pitchFamily="34" charset="-122"/>
              </a:rPr>
              <a:t>已购用户品牌偏好分析</a:t>
            </a:r>
            <a:endParaRPr lang="zh-CN" altLang="en-US" sz="3600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54425" y="3059668"/>
            <a:ext cx="62293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--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他们对品牌的认知与选择是怎样的？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899884" y="2359824"/>
          <a:ext cx="10712440" cy="3708000"/>
        </p:xfrm>
        <a:graphic>
          <a:graphicData uri="http://schemas.openxmlformats.org/drawingml/2006/table">
            <a:tbl>
              <a:tblPr/>
              <a:tblGrid>
                <a:gridCol w="4950892"/>
                <a:gridCol w="1440387"/>
                <a:gridCol w="1440387"/>
                <a:gridCol w="1440387"/>
                <a:gridCol w="1440387"/>
              </a:tblGrid>
              <a:tr h="2317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 dirty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  <a:endParaRPr lang="en-US" altLang="zh-CN" sz="900" b="1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-15%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-39%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 dirty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  <a:endParaRPr lang="en-US" altLang="zh-CN" sz="900" b="1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-12%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-38%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-11%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-16%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  <a:endParaRPr lang="en-US" altLang="zh-CN" sz="900" b="1" i="0" u="none" strike="noStrike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-10%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  <a:endParaRPr lang="en-US" altLang="zh-CN" sz="900" b="1" i="0" u="none" strike="noStrike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-10%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 dirty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en-US" altLang="zh-CN" sz="900" b="1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  <a:endParaRPr lang="en-US" altLang="zh-CN" sz="900" b="1" i="0" u="none" strike="noStrike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22%</a:t>
                      </a:r>
                      <a:endParaRPr lang="en-US" altLang="zh-CN" sz="900" b="1" i="0" u="none" strike="noStrike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-10%</a:t>
                      </a:r>
                      <a:endParaRPr lang="en-US" altLang="zh-CN" sz="900" b="1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en-US" altLang="zh-CN" sz="900" b="1" i="0" u="none" strike="noStrike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-2%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  <a:endParaRPr lang="en-US" altLang="zh-CN" sz="900" b="1" i="0" u="none" strike="noStrike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  <a:endParaRPr lang="en-US" altLang="zh-CN" sz="900" b="1" i="0" u="none" strike="noStrike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  <a:endParaRPr lang="en-US" altLang="zh-CN" sz="900" b="1" i="0" u="none" strike="noStrike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 dirty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  <a:endParaRPr lang="en-US" altLang="zh-CN" sz="900" b="1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1" i="0" u="none" strike="noStrike" dirty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  <a:endParaRPr lang="en-US" altLang="zh-CN" sz="900" b="1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1750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　</a:t>
                      </a:r>
                      <a:endParaRPr lang="zh-CN" alt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3" name="图表 22"/>
          <p:cNvGraphicFramePr/>
          <p:nvPr/>
        </p:nvGraphicFramePr>
        <p:xfrm>
          <a:off x="960763" y="2207227"/>
          <a:ext cx="4646290" cy="39889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/>
          <a:lstStyle/>
          <a:p>
            <a:r>
              <a:rPr lang="zh-CN" altLang="en-US" dirty="0">
                <a:solidFill>
                  <a:schemeClr val="tx1"/>
                </a:solidFill>
                <a:sym typeface="微软雅黑" panose="020B0503020204020204" pitchFamily="34" charset="-122"/>
              </a:rPr>
              <a:t>调研用户在购买时主要对比专业品牌，综合外资用户以外资品牌为主，国产和淘系购买相对谨慎，外资品牌目标性明确</a:t>
            </a:r>
            <a:endParaRPr lang="zh-CN" altLang="en-US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24543" y="1496130"/>
            <a:ext cx="3942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已购用户对比品牌分布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" name="TextBox 17"/>
          <p:cNvSpPr txBox="1">
            <a:spLocks noChangeArrowheads="1"/>
          </p:cNvSpPr>
          <p:nvPr/>
        </p:nvSpPr>
        <p:spPr bwMode="auto">
          <a:xfrm>
            <a:off x="353065" y="845921"/>
            <a:ext cx="10698481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已购整体用户在购买时主要对比专业品牌，依次为德施曼、凯迪仕、鹿客；其次是综合外资品牌中的飞利浦和西门子；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综合国产和淘系品牌用户在购买时，选购相对谨慎，平均对比品牌在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3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个左右，综合外资整体目标性较强，对比度较低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0452" y="621097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Q11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您在购买智能门锁时，除已选购的品牌外，主要对比了哪些品牌？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545382" y="1813439"/>
            <a:ext cx="1929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专业品牌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001986" y="1794389"/>
            <a:ext cx="1929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综合国产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422369" y="1794389"/>
            <a:ext cx="1929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淘系品牌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866511" y="1794389"/>
            <a:ext cx="1929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综合外资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917328" y="1794389"/>
            <a:ext cx="19292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已购整体</a:t>
            </a: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4" name="TextBox 19"/>
          <p:cNvSpPr txBox="1"/>
          <p:nvPr/>
        </p:nvSpPr>
        <p:spPr>
          <a:xfrm>
            <a:off x="433746" y="6439204"/>
            <a:ext cx="8453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数据源：奥维云网（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AVC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）消费者调研数据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N=1599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，已购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=449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，专业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=153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，综合国产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=129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，综合外资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=84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，淘系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=83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74872" y="6210605"/>
            <a:ext cx="58077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*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注：数值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=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品牌数据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整体数据；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2941D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154425" y="2058047"/>
            <a:ext cx="3427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平均对比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2.7</a:t>
            </a: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个品牌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F2931C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845326" y="2058047"/>
            <a:ext cx="3427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平均对比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2.4</a:t>
            </a: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个品牌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F2931C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307109" y="2058047"/>
            <a:ext cx="3427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平均对比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3.1</a:t>
            </a: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个品牌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F2931C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7689559" y="2058047"/>
            <a:ext cx="3427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平均对比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2.9</a:t>
            </a: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个品牌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F2931C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9146163" y="2058047"/>
            <a:ext cx="3427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平均对比</a:t>
            </a:r>
            <a:r>
              <a:rPr kumimoji="0" lang="en-US" altLang="zh-CN" sz="105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2.2</a:t>
            </a:r>
            <a:r>
              <a: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个品牌</a:t>
            </a:r>
            <a:endParaRPr kumimoji="0" lang="zh-CN" altLang="en-US" sz="1050" b="1" i="0" u="none" strike="noStrike" kern="1200" cap="none" spc="0" normalizeH="0" baseline="0" noProof="0" dirty="0">
              <a:ln>
                <a:noFill/>
              </a:ln>
              <a:solidFill>
                <a:srgbClr val="F2931C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5888180" y="2387533"/>
            <a:ext cx="1368000" cy="396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4" name="矩形: 圆角 43"/>
          <p:cNvSpPr/>
          <p:nvPr/>
        </p:nvSpPr>
        <p:spPr>
          <a:xfrm>
            <a:off x="5874872" y="3315452"/>
            <a:ext cx="1368000" cy="396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5" name="矩形: 圆角 44"/>
          <p:cNvSpPr/>
          <p:nvPr/>
        </p:nvSpPr>
        <p:spPr>
          <a:xfrm>
            <a:off x="8775811" y="2387164"/>
            <a:ext cx="1368000" cy="6480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6" name="矩形: 圆角 45"/>
          <p:cNvSpPr/>
          <p:nvPr/>
        </p:nvSpPr>
        <p:spPr>
          <a:xfrm>
            <a:off x="10209996" y="2387163"/>
            <a:ext cx="1368000" cy="225410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7" name="矩形: 圆角 46"/>
          <p:cNvSpPr/>
          <p:nvPr/>
        </p:nvSpPr>
        <p:spPr>
          <a:xfrm>
            <a:off x="5888180" y="3989826"/>
            <a:ext cx="1368000" cy="2396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8" name="矩形: 圆角 47"/>
          <p:cNvSpPr/>
          <p:nvPr/>
        </p:nvSpPr>
        <p:spPr>
          <a:xfrm>
            <a:off x="7322912" y="3521566"/>
            <a:ext cx="1368000" cy="2396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7322912" y="3974816"/>
            <a:ext cx="1368000" cy="2396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50" name="矩形: 圆角 49"/>
          <p:cNvSpPr/>
          <p:nvPr/>
        </p:nvSpPr>
        <p:spPr>
          <a:xfrm>
            <a:off x="8760170" y="4663593"/>
            <a:ext cx="1368000" cy="2396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  <p:sp>
        <p:nvSpPr>
          <p:cNvPr id="51" name="矩形: 圆角 50"/>
          <p:cNvSpPr/>
          <p:nvPr/>
        </p:nvSpPr>
        <p:spPr>
          <a:xfrm>
            <a:off x="10209996" y="4903283"/>
            <a:ext cx="1368000" cy="23969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微软雅黑"/>
              <a:cs typeface="+mn-c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86686" y="217632"/>
            <a:ext cx="9757794" cy="429394"/>
          </a:xfrm>
          <a:prstGeom prst="rect">
            <a:avLst/>
          </a:prstGeom>
        </p:spPr>
        <p:txBody>
          <a:bodyPr vert="horz"/>
          <a:lstStyle/>
          <a:p>
            <a:r>
              <a:rPr lang="zh-CN" altLang="en-US" dirty="0">
                <a:solidFill>
                  <a:schemeClr val="tx1"/>
                </a:solidFill>
                <a:sym typeface="微软雅黑" panose="020B0503020204020204" pitchFamily="34" charset="-122"/>
              </a:rPr>
              <a:t>对比牌未购买的主要原因，主要集中在对品牌认知不足和性价比较低</a:t>
            </a:r>
            <a:endParaRPr lang="zh-CN" altLang="en-US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119563" y="1493843"/>
            <a:ext cx="3942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已购用户未购买对比品牌的原因分布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1" name="TextBox 17"/>
          <p:cNvSpPr txBox="1">
            <a:spLocks noChangeArrowheads="1"/>
          </p:cNvSpPr>
          <p:nvPr/>
        </p:nvSpPr>
        <p:spPr bwMode="auto">
          <a:xfrm>
            <a:off x="353065" y="845921"/>
            <a:ext cx="10698481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从已购用户的未购买对比过的品牌的原因分布来看，对品牌不了解为最主要的因素，品牌应加大在消费人群层面的宣传和推广；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其次是性价比不高、在门锁领域不专业和产品品质感觉一般，所以对于品牌的溢价能力和品牌的专业形象需重点提升。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50452" y="6210973"/>
            <a:ext cx="6096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Q12-15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请问您当时对比的品牌（如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XX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），但没有购买得原因是什么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?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687211" y="1866625"/>
          <a:ext cx="10832867" cy="4344349"/>
        </p:xfrm>
        <a:graphic>
          <a:graphicData uri="http://schemas.openxmlformats.org/drawingml/2006/table">
            <a:tbl>
              <a:tblPr/>
              <a:tblGrid>
                <a:gridCol w="1198110"/>
                <a:gridCol w="3107470"/>
                <a:gridCol w="1495225"/>
                <a:gridCol w="1677354"/>
                <a:gridCol w="1677354"/>
                <a:gridCol w="1677354"/>
              </a:tblGrid>
              <a:tr h="32883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专业品牌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综合国产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淘系品牌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9E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综合外资</a:t>
                      </a:r>
                      <a:endParaRPr lang="zh-CN" altLang="en-US" sz="14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39E"/>
                    </a:solidFill>
                  </a:tcPr>
                </a:tc>
              </a:tr>
              <a:tr h="19121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品牌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对这个品牌不够了解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26%</a:t>
                      </a:r>
                      <a:endParaRPr lang="en-US" altLang="zh-CN" sz="105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28%</a:t>
                      </a:r>
                      <a:endParaRPr lang="en-US" altLang="zh-CN" sz="105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43%</a:t>
                      </a:r>
                      <a:endParaRPr lang="en-US" altLang="zh-CN" sz="105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22%</a:t>
                      </a:r>
                      <a:endParaRPr lang="en-US" altLang="zh-CN" sz="105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215">
                <a:tc vMerge="1"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只想购买进口的品牌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215">
                <a:tc vMerge="1"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只想购买国产的品牌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215">
                <a:tc vMerge="1"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在智能门锁领域不够专业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22%</a:t>
                      </a:r>
                      <a:endParaRPr lang="en-US" altLang="zh-CN" sz="105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  <a:endParaRPr lang="en-US" altLang="zh-CN" sz="105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215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用过该品牌其他产品，体验不好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215">
                <a:tc vMerge="1"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产品品质感觉一般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  <a:endParaRPr lang="en-US" altLang="zh-CN" sz="105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215">
                <a:tc vMerge="1"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产品更新换代比较慢</a:t>
                      </a:r>
                      <a:endParaRPr lang="zh-CN" altLang="en-US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215">
                <a:tc vMerge="1"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产品型号少，不满足我的需求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215">
                <a:tc vMerge="1"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产品功能不够吸引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21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口碑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亲人</a:t>
                      </a:r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朋友不推荐这个品牌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215">
                <a:tc vMerge="1"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社交网站上好评一般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215">
                <a:tc vMerge="1"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电商平台</a:t>
                      </a:r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网站买家的负面评价多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215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市场因素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没有明星</a:t>
                      </a:r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博主推荐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215">
                <a:tc vMerge="1"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很少看到这个品牌的广告</a:t>
                      </a:r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215">
                <a:tc vMerge="1"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品牌或产品销量不高</a:t>
                      </a:r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排名靠后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215">
                <a:tc vMerge="1"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价格太高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  <a:endParaRPr lang="en-US" altLang="zh-CN" sz="105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215">
                <a:tc vMerge="1"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性价比不够高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  <a:endParaRPr lang="en-US" altLang="zh-CN" sz="105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19%</a:t>
                      </a:r>
                      <a:endParaRPr lang="en-US" altLang="zh-CN" sz="105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  <a:endParaRPr lang="en-US" altLang="zh-CN" sz="105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21%</a:t>
                      </a:r>
                      <a:endParaRPr lang="en-US" altLang="zh-CN" sz="105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215">
                <a:tc vMerge="1"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产品没有促销</a:t>
                      </a:r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优惠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215">
                <a:tc vMerge="1"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店内产品体验一般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215">
                <a:tc vMerge="1"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店内导购不推荐这个品牌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91215">
                <a:tc vMerge="1"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售后服务不够好（如保修期短）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  <a:endParaRPr lang="en-US" altLang="zh-CN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1%</a:t>
                      </a:r>
                      <a:endParaRPr lang="en-US" altLang="zh-CN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433746" y="6439204"/>
            <a:ext cx="8453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数据源：奥维云网（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AVC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）消费者调研数据  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已购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=449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，对比专业品牌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=292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，对比综合国产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=204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，对比综合外资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=191</a:t>
            </a: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，对比淘系品牌</a:t>
            </a:r>
            <a:r>
              <a:rPr kumimoji="0" lang="en-US" altLang="zh-CN" sz="100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=127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2931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TCL物联网智能门锁K6P京东独家发布，24小时销售3000把！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0444" y="1707461"/>
            <a:ext cx="6624000" cy="421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450444" y="1700214"/>
            <a:ext cx="11304000" cy="4281172"/>
          </a:xfrm>
          <a:prstGeom prst="rect">
            <a:avLst/>
          </a:prstGeom>
          <a:gradFill flip="none" rotWithShape="1">
            <a:gsLst>
              <a:gs pos="45000">
                <a:schemeClr val="bg1">
                  <a:lumMod val="50000"/>
                </a:schemeClr>
              </a:gs>
              <a:gs pos="100000">
                <a:schemeClr val="bg1">
                  <a:lumMod val="5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微软雅黑" panose="020B0503020204020204" pitchFamily="34" charset="-122"/>
              </a:rPr>
              <a:t>访谈用户对于专业品牌的吐槽点整理</a:t>
            </a:r>
            <a:endParaRPr lang="zh-CN" altLang="en-US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61581" y="1193360"/>
            <a:ext cx="4387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消费者不购买专业品牌原因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697449" y="1952950"/>
            <a:ext cx="3549431" cy="3828514"/>
            <a:chOff x="697449" y="2054550"/>
            <a:chExt cx="10799786" cy="3828514"/>
          </a:xfrm>
        </p:grpSpPr>
        <p:sp>
          <p:nvSpPr>
            <p:cNvPr id="20" name="矩形 19"/>
            <p:cNvSpPr/>
            <p:nvPr/>
          </p:nvSpPr>
          <p:spPr>
            <a:xfrm>
              <a:off x="700133" y="2054550"/>
              <a:ext cx="2361653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1. 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颜值低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00133" y="2393104"/>
              <a:ext cx="10797102" cy="570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A</a:t>
              </a:r>
              <a:r>
                <a:rPr kumimoji="0" lang="zh-CN" alt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：楼上是德施曼品牌，觉得外形看起来很壮、很大一块，不想买这样的。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        ---  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成都综合国产用户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00133" y="3032178"/>
              <a:ext cx="2234837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2.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不了解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00133" y="3370732"/>
              <a:ext cx="10797102" cy="570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A</a:t>
              </a:r>
              <a:r>
                <a:rPr kumimoji="0" lang="zh-CN" alt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：对凯迪仕</a:t>
              </a:r>
              <a:r>
                <a:rPr kumimoji="0" lang="en-US" altLang="zh-CN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/</a:t>
              </a:r>
              <a:r>
                <a:rPr kumimoji="0" lang="zh-CN" alt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德施曼这个品牌很陌生，不了解，觉得不是大品牌。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                  ---  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济南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/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成都综合国产用户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97449" y="4034973"/>
              <a:ext cx="2234837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3.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起步晚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97449" y="4373527"/>
              <a:ext cx="10797102" cy="570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A</a:t>
              </a:r>
              <a:r>
                <a:rPr kumimoji="0" lang="zh-CN" alt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：德施曼是后起之秀，现在是热门，广告做的比较多，但是感觉没有底蕴。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        ---  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济南综合外资用户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697449" y="4974226"/>
              <a:ext cx="2234837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4.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推荐少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697449" y="5312780"/>
              <a:ext cx="10797102" cy="570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A</a:t>
              </a:r>
              <a:r>
                <a:rPr kumimoji="0" lang="zh-CN" alt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：网上的测评推荐萤石的这款多一点，德施曼的没怎么看到。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                         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---  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深圳综合国产用户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4" name="TextBox 19"/>
          <p:cNvSpPr txBox="1"/>
          <p:nvPr/>
        </p:nvSpPr>
        <p:spPr>
          <a:xfrm>
            <a:off x="433747" y="6439204"/>
            <a:ext cx="49854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数据源：奥维云网（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AVC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）消费者访谈调研数据 已购</a:t>
            </a: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=40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581" y="2130422"/>
            <a:ext cx="360000" cy="8564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品牌对比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1581" y="2987051"/>
            <a:ext cx="360000" cy="856409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未购买原因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427964" y="1952950"/>
            <a:ext cx="3336071" cy="3912404"/>
            <a:chOff x="697449" y="2049237"/>
            <a:chExt cx="10799786" cy="3912404"/>
          </a:xfrm>
        </p:grpSpPr>
        <p:sp>
          <p:nvSpPr>
            <p:cNvPr id="9" name="矩形 8"/>
            <p:cNvSpPr/>
            <p:nvPr/>
          </p:nvSpPr>
          <p:spPr>
            <a:xfrm>
              <a:off x="700133" y="2049237"/>
              <a:ext cx="2512693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1. 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创新少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00133" y="2387791"/>
              <a:ext cx="10797102" cy="570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A</a:t>
              </a:r>
              <a:r>
                <a:rPr kumimoji="0" lang="zh-CN" alt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：</a:t>
              </a:r>
              <a:r>
                <a:rPr kumimoji="0" lang="en-US" altLang="zh-CN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TCL</a:t>
              </a:r>
              <a:r>
                <a:rPr kumimoji="0" lang="zh-CN" alt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是老牌子，质量相对可靠，但是在创新方面不如新势力。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               ---  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济南综合外资用户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00133" y="3035254"/>
              <a:ext cx="2377767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2.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颜值低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00133" y="3373808"/>
              <a:ext cx="10797102" cy="570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A</a:t>
              </a:r>
              <a:r>
                <a:rPr kumimoji="0" lang="zh-CN" alt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：同功能的来看，海尔的门锁价格有点贵，款式老气。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                             ---  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深圳淘系品牌用户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97449" y="4071605"/>
              <a:ext cx="2377767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3.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不专业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97449" y="4410159"/>
              <a:ext cx="10797102" cy="570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A</a:t>
              </a:r>
              <a:r>
                <a:rPr kumimoji="0" lang="zh-CN" alt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：</a:t>
              </a:r>
              <a:r>
                <a:rPr kumimoji="0" lang="en-US" altLang="zh-CN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TCL</a:t>
              </a:r>
              <a:r>
                <a:rPr kumimoji="0" lang="zh-CN" alt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的觉得是家电品牌突然来做门锁，有一种专业性不足的感觉。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        ---  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成都专业品牌用户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97449" y="5052803"/>
              <a:ext cx="2377767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4.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不专业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97449" y="5391357"/>
              <a:ext cx="10797102" cy="570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A</a:t>
              </a:r>
              <a:r>
                <a:rPr kumimoji="0" lang="zh-CN" alt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：家中家电产品会使用海尔，但门锁不会，觉得海尔对门锁领域不够专业。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---   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成都专业品牌用户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7945119" y="1952950"/>
            <a:ext cx="3625233" cy="3958457"/>
            <a:chOff x="686686" y="2096850"/>
            <a:chExt cx="10799786" cy="3958457"/>
          </a:xfrm>
        </p:grpSpPr>
        <p:sp>
          <p:nvSpPr>
            <p:cNvPr id="22" name="矩形 21"/>
            <p:cNvSpPr/>
            <p:nvPr/>
          </p:nvSpPr>
          <p:spPr>
            <a:xfrm>
              <a:off x="689370" y="2096850"/>
              <a:ext cx="2312272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1. 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不专业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89371" y="2435404"/>
              <a:ext cx="10797101" cy="570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A</a:t>
              </a:r>
              <a:r>
                <a:rPr kumimoji="0" lang="zh-CN" alt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：不是专业品牌，品牌溢价比较高，是在国内做代工。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                             </a:t>
              </a:r>
              <a:endPara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                                                ---  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济南专业品牌用户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89370" y="3091256"/>
              <a:ext cx="2188108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2.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体验差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689371" y="3429810"/>
              <a:ext cx="10797101" cy="570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A</a:t>
              </a:r>
              <a:r>
                <a:rPr kumimoji="0" lang="zh-CN" alt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：之前用的三星指纹锁，频繁故障，被关在门外两次。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                            </a:t>
              </a:r>
              <a:endPara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                                                ---  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成都专业品牌用户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86686" y="4094051"/>
              <a:ext cx="260834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3.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性价比低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6686" y="4432605"/>
              <a:ext cx="10797101" cy="5702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A</a:t>
              </a:r>
              <a:r>
                <a:rPr kumimoji="0" lang="zh-CN" alt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：飞利浦品牌价值含量更高些，但是在同价位的产品功能不如德施曼强。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                 ---  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成都专业品牌用户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86686" y="5075249"/>
              <a:ext cx="2608349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4.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2931C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功能缺失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2931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686686" y="5231107"/>
              <a:ext cx="10797101" cy="824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A</a:t>
              </a:r>
              <a:r>
                <a:rPr kumimoji="0" lang="zh-CN" altLang="en-US" sz="1100" b="1" i="0" u="sng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：三星在国内没有那么好用，相比于在韩国使用有一些功能上的缺失，价格高，安全性不及鹿客。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                       </a:t>
              </a:r>
              <a:endParaRPr kumimoji="0" lang="en-US" altLang="zh-CN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                                                ---  </a:t>
              </a:r>
              <a:r>
                <a:rPr kumimoji="0" lang="zh-CN" altLang="en-US" sz="11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广州专业品牌用户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3908722" y="1193360"/>
            <a:ext cx="4387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消费者不购买国产品牌原因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44247" y="1193360"/>
            <a:ext cx="43874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消费者不购买外资品牌原因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4301418" y="1506250"/>
            <a:ext cx="0" cy="4612912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7744247" y="1447809"/>
            <a:ext cx="0" cy="4612912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9448800" y="6313488"/>
            <a:ext cx="2743200" cy="365125"/>
          </a:xfr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246909" y="2510113"/>
            <a:ext cx="6663744" cy="855938"/>
          </a:xfrm>
        </p:spPr>
        <p:txBody>
          <a:bodyPr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sym typeface="微软雅黑" panose="020B0503020204020204" pitchFamily="34" charset="-122"/>
              </a:rPr>
              <a:t>已购用户溢价能力分析</a:t>
            </a:r>
            <a:endParaRPr lang="zh-CN" altLang="en-US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 txBox="1"/>
          <p:nvPr/>
        </p:nvSpPr>
        <p:spPr>
          <a:xfrm>
            <a:off x="488006" y="2934000"/>
            <a:ext cx="11215989" cy="63023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家用智能门锁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传统电商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88006" y="3657602"/>
            <a:ext cx="1095674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微软雅黑" panose="020B0503020204020204" pitchFamily="34" charset="-122"/>
              </a:rPr>
              <a:t>整体用户对基础款价位预期在</a:t>
            </a:r>
            <a:r>
              <a:rPr lang="en-US" altLang="zh-CN" dirty="0">
                <a:solidFill>
                  <a:schemeClr val="tx1"/>
                </a:solidFill>
                <a:sym typeface="微软雅黑" panose="020B0503020204020204" pitchFamily="34" charset="-122"/>
              </a:rPr>
              <a:t>0.8-1.3K</a:t>
            </a:r>
            <a:r>
              <a:rPr lang="zh-CN" altLang="en-US" dirty="0">
                <a:solidFill>
                  <a:schemeClr val="tx1"/>
                </a:solidFill>
                <a:sym typeface="微软雅黑" panose="020B0503020204020204" pitchFamily="34" charset="-122"/>
              </a:rPr>
              <a:t>，淘系品牌用户预期相对偏低</a:t>
            </a:r>
            <a:endParaRPr lang="zh-CN" altLang="en-US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9" name="TextBox 17"/>
          <p:cNvSpPr txBox="1">
            <a:spLocks noChangeArrowheads="1"/>
          </p:cNvSpPr>
          <p:nvPr/>
        </p:nvSpPr>
        <p:spPr bwMode="auto">
          <a:xfrm>
            <a:off x="353065" y="845921"/>
            <a:ext cx="10698481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对于基础款智能门锁，已购整体用户的心理价位主要集中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800-1300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之间，占比近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40%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区分品牌来看，淘系国产用户的心理预期相对偏低，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800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元以下占比达到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24.1%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；综合国产预期价位在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1500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元以下的占比达到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72.8%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433746" y="6439204"/>
            <a:ext cx="8453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数据源：奥维云网（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AVC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）消费者调研数据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N=1599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，已购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=449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，专业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=153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，综合国产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=129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，综合外资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=84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，淘系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；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0451" y="6210973"/>
            <a:ext cx="111681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Q22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您觉得一款基础款智能门锁（包括指纹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/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密码开锁，部分安防警报、人性化功能等），您的心理价位是多少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?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101160" y="1496319"/>
            <a:ext cx="5989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已购用户对于基础款门锁价位预期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696000" y="1908352"/>
          <a:ext cx="1080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7927" y="2413541"/>
            <a:ext cx="425819" cy="2030918"/>
            <a:chOff x="7927" y="1187857"/>
            <a:chExt cx="447675" cy="1290669"/>
          </a:xfrm>
        </p:grpSpPr>
        <p:sp>
          <p:nvSpPr>
            <p:cNvPr id="8" name="矩形 7"/>
            <p:cNvSpPr/>
            <p:nvPr/>
          </p:nvSpPr>
          <p:spPr>
            <a:xfrm>
              <a:off x="7927" y="1187857"/>
              <a:ext cx="447675" cy="6381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基础款预期</a:t>
              </a:r>
              <a:endPara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927" y="184037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高端款预期</a:t>
              </a:r>
              <a:endPara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微软雅黑" panose="020B0503020204020204" pitchFamily="34" charset="-122"/>
              </a:rPr>
              <a:t>整体用户对高端款价位预期在</a:t>
            </a:r>
            <a:r>
              <a:rPr lang="en-US" altLang="zh-CN" dirty="0">
                <a:solidFill>
                  <a:schemeClr val="tx1"/>
                </a:solidFill>
                <a:sym typeface="微软雅黑" panose="020B0503020204020204" pitchFamily="34" charset="-122"/>
              </a:rPr>
              <a:t>1.5-2.5K</a:t>
            </a:r>
            <a:r>
              <a:rPr lang="zh-CN" altLang="en-US" dirty="0">
                <a:solidFill>
                  <a:schemeClr val="tx1"/>
                </a:solidFill>
                <a:sym typeface="微软雅黑" panose="020B0503020204020204" pitchFamily="34" charset="-122"/>
              </a:rPr>
              <a:t>，专业用户预期相对较高</a:t>
            </a:r>
            <a:endParaRPr lang="zh-CN" altLang="en-US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9" name="TextBox 17"/>
          <p:cNvSpPr txBox="1">
            <a:spLocks noChangeArrowheads="1"/>
          </p:cNvSpPr>
          <p:nvPr/>
        </p:nvSpPr>
        <p:spPr bwMode="auto">
          <a:xfrm>
            <a:off x="353065" y="845921"/>
            <a:ext cx="10698481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对于高端款智能门锁，已购整体用户的心理价位主要集中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1500-2500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之间，占比为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43%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区分品牌来看，淘系国产用户的心理预期相对偏低，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1500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元以下占比达到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37%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；专业品牌预期价位在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1500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元以上的占比达到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73.9%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TextBox 19"/>
          <p:cNvSpPr txBox="1"/>
          <p:nvPr/>
        </p:nvSpPr>
        <p:spPr>
          <a:xfrm>
            <a:off x="433746" y="6439204"/>
            <a:ext cx="8453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数据源：奥维云网（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AVC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）消费者调研数据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N=1599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，已购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=449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，专业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=153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，综合国产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=129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，综合外资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=84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，淘系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=83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；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0451" y="6210973"/>
            <a:ext cx="111681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Q24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您觉得一款高配款智能门锁（除基础配置外，增加人脸识别、指静脉、大屏猫眼、全自动锁体等配置），您的心理价位是多少？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101160" y="1496319"/>
            <a:ext cx="59896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已购用户对于高端款门锁价位预期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696000" y="1908352"/>
          <a:ext cx="10800000" cy="396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7" name="组合 6"/>
          <p:cNvGrpSpPr/>
          <p:nvPr/>
        </p:nvGrpSpPr>
        <p:grpSpPr>
          <a:xfrm>
            <a:off x="7927" y="2413541"/>
            <a:ext cx="425819" cy="2030918"/>
            <a:chOff x="7927" y="1187857"/>
            <a:chExt cx="447675" cy="1290669"/>
          </a:xfrm>
        </p:grpSpPr>
        <p:sp>
          <p:nvSpPr>
            <p:cNvPr id="8" name="矩形 7"/>
            <p:cNvSpPr/>
            <p:nvPr/>
          </p:nvSpPr>
          <p:spPr>
            <a:xfrm>
              <a:off x="7927" y="1187857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基础款预期</a:t>
              </a:r>
              <a:endPara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927" y="1840375"/>
              <a:ext cx="447675" cy="6381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高端款预期</a:t>
              </a:r>
              <a:endParaRPr kumimoji="0" lang="zh-CN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294967295"/>
          </p:nvPr>
        </p:nvSpPr>
        <p:spPr>
          <a:xfrm>
            <a:off x="9448800" y="6313488"/>
            <a:ext cx="2743200" cy="365125"/>
          </a:xfr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1881809" y="2510113"/>
            <a:ext cx="6028843" cy="855938"/>
          </a:xfrm>
        </p:spPr>
        <p:txBody>
          <a:bodyPr>
            <a:no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sym typeface="微软雅黑" panose="020B0503020204020204" pitchFamily="34" charset="-122"/>
              </a:rPr>
              <a:t>潜在用户信息分析</a:t>
            </a:r>
            <a:endParaRPr lang="zh-CN" altLang="en-US" dirty="0">
              <a:solidFill>
                <a:schemeClr val="bg1"/>
              </a:solidFill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微软雅黑" panose="020B0503020204020204" pitchFamily="34" charset="-122"/>
              </a:rPr>
              <a:t>购买原因与已购用户大致相同，认知不足是当前主要的购买阻力</a:t>
            </a:r>
            <a:endParaRPr lang="zh-CN" altLang="en-US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22" name="TextBox 17"/>
          <p:cNvSpPr txBox="1">
            <a:spLocks noChangeArrowheads="1"/>
          </p:cNvSpPr>
          <p:nvPr/>
        </p:nvSpPr>
        <p:spPr bwMode="auto">
          <a:xfrm>
            <a:off x="353065" y="845921"/>
            <a:ext cx="10698481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潜在用户人群计划购买智能门锁的原因，与已购用户的原因大致相同，主要是新房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搬家新购、方便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不用带钥匙；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而暂未购买的原因除了未交房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未装修完外，对于智能门锁的相关信息不了解，成为了主要的购买阻力。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Box 19"/>
          <p:cNvSpPr txBox="1"/>
          <p:nvPr/>
        </p:nvSpPr>
        <p:spPr>
          <a:xfrm>
            <a:off x="433746" y="6439204"/>
            <a:ext cx="8453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数据源：奥维云网（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AVC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）消费者调研数据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N=1599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，潜在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=1150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511908" y="1969409"/>
          <a:ext cx="11160000" cy="19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450451" y="6210973"/>
            <a:ext cx="111681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Q1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请问您当前计划购买智能门锁的原因？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S11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请问您截止目前暂未购买的阻力是什么？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46764" y="1459615"/>
            <a:ext cx="5098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潜在用户计划购买的原因和暂未购买的阻力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24" name="表格 23"/>
          <p:cNvGraphicFramePr>
            <a:graphicFrameLocks noGrp="1"/>
          </p:cNvGraphicFramePr>
          <p:nvPr/>
        </p:nvGraphicFramePr>
        <p:xfrm>
          <a:off x="511908" y="4277552"/>
          <a:ext cx="11168182" cy="1669235"/>
        </p:xfrm>
        <a:graphic>
          <a:graphicData uri="http://schemas.openxmlformats.org/drawingml/2006/table">
            <a:tbl>
              <a:tblPr/>
              <a:tblGrid>
                <a:gridCol w="707011"/>
                <a:gridCol w="615363"/>
                <a:gridCol w="615363"/>
                <a:gridCol w="615363"/>
                <a:gridCol w="615363"/>
                <a:gridCol w="615363"/>
                <a:gridCol w="615363"/>
                <a:gridCol w="615363"/>
                <a:gridCol w="615363"/>
                <a:gridCol w="615363"/>
                <a:gridCol w="615363"/>
                <a:gridCol w="615363"/>
                <a:gridCol w="615363"/>
                <a:gridCol w="615363"/>
                <a:gridCol w="615363"/>
                <a:gridCol w="615363"/>
                <a:gridCol w="615363"/>
                <a:gridCol w="615363"/>
              </a:tblGrid>
              <a:tr h="834035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购买阻力</a:t>
                      </a:r>
                      <a:endParaRPr lang="zh-CN" alt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246" marR="9246" marT="924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未交房</a:t>
                      </a:r>
                      <a:r>
                        <a:rPr lang="en-US" altLang="zh-CN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未装修完</a:t>
                      </a:r>
                      <a:endParaRPr lang="zh-CN" alt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246" marR="9246" marT="924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对品牌不了解</a:t>
                      </a:r>
                      <a:endParaRPr lang="zh-CN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246" marR="9246" marT="924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对性能没概念</a:t>
                      </a:r>
                      <a:endParaRPr lang="zh-CN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246" marR="9246" marT="924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担心没电麻烦</a:t>
                      </a:r>
                      <a:endParaRPr lang="zh-CN" alt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246" marR="9246" marT="924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很少看到广告</a:t>
                      </a:r>
                      <a:endParaRPr lang="zh-CN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246" marR="9246" marT="924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对价格不了解</a:t>
                      </a:r>
                      <a:endParaRPr lang="zh-CN" altLang="en-US" sz="1050" b="1" i="0" u="none" strike="noStrike" dirty="0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246" marR="9246" marT="924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觉得不安全</a:t>
                      </a:r>
                      <a:endParaRPr lang="zh-CN" alt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246" marR="9246" marT="924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产品价格太高</a:t>
                      </a:r>
                      <a:endParaRPr lang="zh-CN" alt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246" marR="9246" marT="924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促销活动少</a:t>
                      </a:r>
                      <a:endParaRPr lang="zh-CN" alt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246" marR="9246" marT="924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很少看到好评</a:t>
                      </a:r>
                      <a:endParaRPr lang="zh-CN" alt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246" marR="9246" marT="924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无吸引的功能</a:t>
                      </a:r>
                      <a:endParaRPr lang="zh-CN" alt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246" marR="9246" marT="924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负面评价多</a:t>
                      </a:r>
                      <a:endParaRPr lang="zh-CN" alt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246" marR="9246" marT="924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店内体验一般</a:t>
                      </a:r>
                      <a:endParaRPr lang="zh-CN" alt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246" marR="9246" marT="924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技术不成熟</a:t>
                      </a:r>
                      <a:endParaRPr lang="zh-CN" alt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246" marR="9246" marT="924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换锁麻烦</a:t>
                      </a:r>
                      <a:endParaRPr lang="zh-CN" alt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246" marR="9246" marT="924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性价比不够高</a:t>
                      </a:r>
                      <a:endParaRPr lang="zh-CN" alt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246" marR="9246" marT="924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亲友不建议购买</a:t>
                      </a:r>
                      <a:endParaRPr lang="zh-CN" altLang="en-US" sz="105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246" marR="9246" marT="924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835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潜在合计</a:t>
                      </a:r>
                      <a:endParaRPr lang="zh-CN" alt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246" marR="9246" marT="9246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23%</a:t>
                      </a:r>
                      <a:endParaRPr lang="en-US" altLang="zh-CN" sz="1050" b="0" i="0" u="none" strike="noStrike" dirty="0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22%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17%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16%</a:t>
                      </a:r>
                      <a:endParaRPr lang="en-US" altLang="zh-CN" sz="1050" b="1" i="0" u="none" strike="noStrike">
                        <a:solidFill>
                          <a:srgbClr val="FF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14%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2%</a:t>
                      </a:r>
                      <a:endParaRPr lang="en-US" altLang="zh-CN" sz="1050" b="0" i="0" u="none" strike="noStrike" dirty="0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cxnSp>
        <p:nvCxnSpPr>
          <p:cNvPr id="26" name="直接箭头连接符 25"/>
          <p:cNvCxnSpPr/>
          <p:nvPr/>
        </p:nvCxnSpPr>
        <p:spPr>
          <a:xfrm flipH="1">
            <a:off x="1489178" y="3949409"/>
            <a:ext cx="1635022" cy="328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1320800" y="3946778"/>
            <a:ext cx="168378" cy="328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5482" y="2528236"/>
            <a:ext cx="425819" cy="3401593"/>
            <a:chOff x="7927" y="1187857"/>
            <a:chExt cx="447675" cy="2565101"/>
          </a:xfrm>
        </p:grpSpPr>
        <p:sp>
          <p:nvSpPr>
            <p:cNvPr id="8" name="矩形 7"/>
            <p:cNvSpPr/>
            <p:nvPr/>
          </p:nvSpPr>
          <p:spPr>
            <a:xfrm>
              <a:off x="7927" y="1187857"/>
              <a:ext cx="447675" cy="6381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潜在整体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927" y="184037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目标群体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927" y="2492892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重点人群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927" y="3145412"/>
              <a:ext cx="447675" cy="60754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机会人群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</a:fld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srgbClr val="BFBFB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BFBFB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sym typeface="微软雅黑" panose="020B0503020204020204" pitchFamily="34" charset="-122"/>
              </a:rPr>
              <a:t>前期对比后，主要倾向知名度较高的品牌，倾向的原因集中在产品维度和市场因素，品牌因素的主导较弱</a:t>
            </a:r>
            <a:endParaRPr lang="zh-CN" altLang="en-US" dirty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22" name="TextBox 17"/>
          <p:cNvSpPr txBox="1">
            <a:spLocks noChangeArrowheads="1"/>
          </p:cNvSpPr>
          <p:nvPr/>
        </p:nvSpPr>
        <p:spPr bwMode="auto">
          <a:xfrm>
            <a:off x="353065" y="845921"/>
            <a:ext cx="10934695" cy="6136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潜在用户在经过现阶段的了解、比较后，主要倾向于知名度较高的品牌，如小米、华为、海尔等，有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15%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的用户暂为明确的倾向品牌；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倾向品牌的原因中，产品功能、价格等产品维度，与评价高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/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  <a:sym typeface="微软雅黑" panose="020B0503020204020204" pitchFamily="34" charset="-122"/>
              </a:rPr>
              <a:t>体验好的市场层面因素占据主要，说明潜在人群对于智能门锁产品没有明确的品牌印象标签。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TextBox 19"/>
          <p:cNvSpPr txBox="1"/>
          <p:nvPr/>
        </p:nvSpPr>
        <p:spPr>
          <a:xfrm>
            <a:off x="433746" y="6439204"/>
            <a:ext cx="845374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00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数据源：奥维云网（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AVC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）消费者调研数据 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N=1599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，潜在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微软雅黑" panose="020B0503020204020204" pitchFamily="34" charset="-122"/>
              </a:rPr>
              <a:t>=1150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36561" y="1488745"/>
            <a:ext cx="47188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潜在用户对比后倾向购买的品牌及原因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16" name="图表 15"/>
          <p:cNvGraphicFramePr/>
          <p:nvPr/>
        </p:nvGraphicFramePr>
        <p:xfrm>
          <a:off x="516000" y="2050974"/>
          <a:ext cx="11160000" cy="19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450451" y="6210973"/>
            <a:ext cx="111681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Q16 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请问您经过现阶段的多方比较后，主要倾向购买哪个品牌？</a:t>
            </a:r>
            <a:r>
              <a:rPr kumimoji="0" lang="en-US" altLang="zh-CN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Q17 </a:t>
            </a:r>
            <a:r>
              <a: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请问您倾向这个品牌的原因是什么？；</a:t>
            </a:r>
            <a:endParaRPr kumimoji="0" lang="en-US" altLang="zh-CN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508886" y="4303579"/>
          <a:ext cx="11167200" cy="1670400"/>
        </p:xfrm>
        <a:graphic>
          <a:graphicData uri="http://schemas.openxmlformats.org/drawingml/2006/table">
            <a:tbl>
              <a:tblPr/>
              <a:tblGrid>
                <a:gridCol w="744480"/>
                <a:gridCol w="744480"/>
                <a:gridCol w="744480"/>
                <a:gridCol w="744480"/>
                <a:gridCol w="744480"/>
                <a:gridCol w="744480"/>
                <a:gridCol w="744480"/>
                <a:gridCol w="744480"/>
                <a:gridCol w="744480"/>
                <a:gridCol w="744480"/>
                <a:gridCol w="744480"/>
                <a:gridCol w="744480"/>
                <a:gridCol w="744480"/>
                <a:gridCol w="744480"/>
                <a:gridCol w="744480"/>
              </a:tblGrid>
              <a:tr h="835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倾向原因</a:t>
                      </a:r>
                      <a:endParaRPr lang="zh-CN" alt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产品功能全面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评价高、体验好</a:t>
                      </a:r>
                      <a:endParaRPr lang="zh-CN" altLang="en-US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产品价格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开锁识别率高</a:t>
                      </a:r>
                      <a:endParaRPr lang="zh-CN" altLang="en-US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产品性能好</a:t>
                      </a:r>
                      <a:endParaRPr lang="zh-CN" altLang="en-US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产品质量好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售后有保障</a:t>
                      </a:r>
                      <a:endParaRPr lang="zh-CN" altLang="en-US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外观设计新颖</a:t>
                      </a:r>
                      <a:endParaRPr lang="zh-CN" altLang="en-US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开锁多元化</a:t>
                      </a:r>
                      <a:endParaRPr lang="zh-CN" altLang="en-US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促销力度大</a:t>
                      </a:r>
                      <a:endParaRPr lang="zh-CN" altLang="en-US" sz="105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品牌偏好</a:t>
                      </a:r>
                      <a:endParaRPr lang="zh-CN" altLang="en-US" sz="1050" b="1" i="0" u="none" strike="noStrike" dirty="0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智能互联</a:t>
                      </a:r>
                      <a:endParaRPr lang="zh-CN" altLang="en-US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亲友推荐</a:t>
                      </a:r>
                      <a:endParaRPr lang="zh-CN" altLang="en-US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导购</a:t>
                      </a:r>
                      <a:r>
                        <a:rPr lang="en-US" altLang="zh-CN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050" b="0" i="0" u="none" strike="noStrike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客服专业</a:t>
                      </a:r>
                      <a:endParaRPr lang="zh-CN" altLang="en-US" sz="1050" b="0" i="0" u="none" strike="noStrike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5200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潜在合计</a:t>
                      </a:r>
                      <a:endParaRPr lang="zh-CN" altLang="en-US" sz="105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5BAC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45%</a:t>
                      </a:r>
                      <a:endParaRPr lang="en-US" altLang="zh-CN" sz="1050" b="0" i="0" u="none" strike="noStrike" dirty="0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1" i="0" u="none" strike="noStrike">
                          <a:solidFill>
                            <a:srgbClr val="00B05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18%</a:t>
                      </a:r>
                      <a:endParaRPr lang="en-US" altLang="zh-CN" sz="1050" b="1" i="0" u="none" strike="noStrike">
                        <a:solidFill>
                          <a:srgbClr val="00B05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9%</a:t>
                      </a:r>
                      <a:endParaRPr lang="en-US" altLang="zh-CN" sz="1050" b="0" i="0" u="none" strike="noStrike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050" b="0" i="0" u="none" strike="noStrike" dirty="0">
                          <a:solidFill>
                            <a:srgbClr val="40404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  <a:endParaRPr lang="en-US" altLang="zh-CN" sz="1050" b="0" i="0" u="none" strike="noStrike" dirty="0">
                        <a:solidFill>
                          <a:srgbClr val="40404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4883664" y="4857004"/>
            <a:ext cx="9384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5BA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已购决策因素</a:t>
            </a:r>
            <a:endParaRPr kumimoji="0" lang="zh-CN" altLang="en-US" sz="900" b="1" i="0" u="none" strike="noStrike" kern="1200" cap="none" spc="0" normalizeH="0" baseline="0" noProof="0" dirty="0">
              <a:ln>
                <a:noFill/>
              </a:ln>
              <a:solidFill>
                <a:srgbClr val="005BA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5482" y="2528236"/>
            <a:ext cx="425819" cy="3401593"/>
            <a:chOff x="7927" y="1187857"/>
            <a:chExt cx="447675" cy="2565101"/>
          </a:xfrm>
        </p:grpSpPr>
        <p:sp>
          <p:nvSpPr>
            <p:cNvPr id="8" name="矩形 7"/>
            <p:cNvSpPr/>
            <p:nvPr/>
          </p:nvSpPr>
          <p:spPr>
            <a:xfrm>
              <a:off x="7927" y="1187857"/>
              <a:ext cx="447675" cy="63815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潜在整体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7927" y="1840375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目标群体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927" y="2492892"/>
              <a:ext cx="447675" cy="638151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重点人群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7927" y="3145412"/>
              <a:ext cx="447675" cy="607546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机会人群</a:t>
              </a:r>
              <a:endParaRPr kumimoji="0" lang="zh-CN" altLang="en-US" sz="1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 txBox="1"/>
          <p:nvPr/>
        </p:nvSpPr>
        <p:spPr>
          <a:xfrm>
            <a:off x="488006" y="2934000"/>
            <a:ext cx="11215989" cy="63023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线上市场规模预测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88006" y="3657602"/>
            <a:ext cx="1095674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</a:fld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-</a:t>
            </a:r>
            <a:endParaRPr lang="zh-CN" altLang="en-US" dirty="0">
              <a:solidFill>
                <a:srgbClr val="BFBFBF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0156" y="323199"/>
            <a:ext cx="10053044" cy="340865"/>
          </a:xfrm>
        </p:spPr>
        <p:txBody>
          <a:bodyPr/>
          <a:lstStyle/>
          <a:p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sym typeface="黑体" panose="02010609060101010101" pitchFamily="49" charset="-122"/>
              </a:rPr>
              <a:t>2023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sym typeface="黑体" panose="02010609060101010101" pitchFamily="49" charset="-122"/>
              </a:rPr>
              <a:t>年全渠道规模将达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sym typeface="黑体" panose="02010609060101010101" pitchFamily="49" charset="-122"/>
              </a:rPr>
              <a:t>1960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sym typeface="黑体" panose="02010609060101010101" pitchFamily="49" charset="-122"/>
              </a:rPr>
              <a:t>万套，线上市场预计在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sym typeface="黑体" panose="02010609060101010101" pitchFamily="49" charset="-122"/>
              </a:rPr>
              <a:t>617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sym typeface="黑体" panose="02010609060101010101" pitchFamily="49" charset="-122"/>
              </a:rPr>
              <a:t>万套</a:t>
            </a:r>
            <a:endParaRPr lang="zh-CN" altLang="en-US" dirty="0">
              <a:solidFill>
                <a:schemeClr val="tx1">
                  <a:lumMod val="50000"/>
                </a:schemeClr>
              </a:solidFill>
              <a:sym typeface="黑体" panose="02010609060101010101" pitchFamily="49" charset="-122"/>
            </a:endParaRPr>
          </a:p>
        </p:txBody>
      </p:sp>
      <p:sp>
        <p:nvSpPr>
          <p:cNvPr id="8" name="iSḻídé"/>
          <p:cNvSpPr txBox="1"/>
          <p:nvPr/>
        </p:nvSpPr>
        <p:spPr>
          <a:xfrm>
            <a:off x="6588875" y="3499323"/>
            <a:ext cx="3064326" cy="449615"/>
          </a:xfrm>
          <a:prstGeom prst="rect">
            <a:avLst/>
          </a:prstGeom>
          <a:solidFill>
            <a:schemeClr val="bg2"/>
          </a:solidFill>
        </p:spPr>
        <p:txBody>
          <a:bodyPr vert="horz" wrap="square" lIns="91440" tIns="45720" rIns="91440" bIns="45720" anchor="ctr">
            <a:no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2000" b="1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2023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年线上市场预测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47" name="TextBox 16"/>
          <p:cNvSpPr txBox="1"/>
          <p:nvPr/>
        </p:nvSpPr>
        <p:spPr>
          <a:xfrm>
            <a:off x="3620187" y="1614602"/>
            <a:ext cx="5038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中国家用智能门锁</a:t>
            </a:r>
            <a:r>
              <a:rPr lang="zh-CN" altLang="en-US" sz="16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线上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市场规模预测</a:t>
            </a:r>
            <a:endParaRPr lang="zh-CN" altLang="en-US" sz="16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13" name="Freeform 6"/>
          <p:cNvSpPr>
            <a:spLocks noEditPoints="1"/>
          </p:cNvSpPr>
          <p:nvPr/>
        </p:nvSpPr>
        <p:spPr bwMode="auto">
          <a:xfrm>
            <a:off x="7594539" y="2550804"/>
            <a:ext cx="1064085" cy="878196"/>
          </a:xfrm>
          <a:custGeom>
            <a:avLst/>
            <a:gdLst>
              <a:gd name="T0" fmla="*/ 581 w 3949"/>
              <a:gd name="T1" fmla="*/ 2092 h 3138"/>
              <a:gd name="T2" fmla="*/ 581 w 3949"/>
              <a:gd name="T3" fmla="*/ 3138 h 3138"/>
              <a:gd name="T4" fmla="*/ 0 w 3949"/>
              <a:gd name="T5" fmla="*/ 3138 h 3138"/>
              <a:gd name="T6" fmla="*/ 0 w 3949"/>
              <a:gd name="T7" fmla="*/ 2603 h 3138"/>
              <a:gd name="T8" fmla="*/ 581 w 3949"/>
              <a:gd name="T9" fmla="*/ 2092 h 3138"/>
              <a:gd name="T10" fmla="*/ 2554 w 3949"/>
              <a:gd name="T11" fmla="*/ 1860 h 3138"/>
              <a:gd name="T12" fmla="*/ 2554 w 3949"/>
              <a:gd name="T13" fmla="*/ 3138 h 3138"/>
              <a:gd name="T14" fmla="*/ 1974 w 3949"/>
              <a:gd name="T15" fmla="*/ 3138 h 3138"/>
              <a:gd name="T16" fmla="*/ 1974 w 3949"/>
              <a:gd name="T17" fmla="*/ 2167 h 3138"/>
              <a:gd name="T18" fmla="*/ 2095 w 3949"/>
              <a:gd name="T19" fmla="*/ 2270 h 3138"/>
              <a:gd name="T20" fmla="*/ 2554 w 3949"/>
              <a:gd name="T21" fmla="*/ 1860 h 3138"/>
              <a:gd name="T22" fmla="*/ 1336 w 3949"/>
              <a:gd name="T23" fmla="*/ 1627 h 3138"/>
              <a:gd name="T24" fmla="*/ 1625 w 3949"/>
              <a:gd name="T25" fmla="*/ 1875 h 3138"/>
              <a:gd name="T26" fmla="*/ 1625 w 3949"/>
              <a:gd name="T27" fmla="*/ 3138 h 3138"/>
              <a:gd name="T28" fmla="*/ 1045 w 3949"/>
              <a:gd name="T29" fmla="*/ 3138 h 3138"/>
              <a:gd name="T30" fmla="*/ 1045 w 3949"/>
              <a:gd name="T31" fmla="*/ 1875 h 3138"/>
              <a:gd name="T32" fmla="*/ 1336 w 3949"/>
              <a:gd name="T33" fmla="*/ 1627 h 3138"/>
              <a:gd name="T34" fmla="*/ 3600 w 3949"/>
              <a:gd name="T35" fmla="*/ 1046 h 3138"/>
              <a:gd name="T36" fmla="*/ 3600 w 3949"/>
              <a:gd name="T37" fmla="*/ 3138 h 3138"/>
              <a:gd name="T38" fmla="*/ 3020 w 3949"/>
              <a:gd name="T39" fmla="*/ 3138 h 3138"/>
              <a:gd name="T40" fmla="*/ 3020 w 3949"/>
              <a:gd name="T41" fmla="*/ 1551 h 3138"/>
              <a:gd name="T42" fmla="*/ 3600 w 3949"/>
              <a:gd name="T43" fmla="*/ 1046 h 3138"/>
              <a:gd name="T44" fmla="*/ 2813 w 3949"/>
              <a:gd name="T45" fmla="*/ 0 h 3138"/>
              <a:gd name="T46" fmla="*/ 3949 w 3949"/>
              <a:gd name="T47" fmla="*/ 0 h 3138"/>
              <a:gd name="T48" fmla="*/ 3949 w 3949"/>
              <a:gd name="T49" fmla="*/ 1056 h 3138"/>
              <a:gd name="T50" fmla="*/ 3554 w 3949"/>
              <a:gd name="T51" fmla="*/ 687 h 3138"/>
              <a:gd name="T52" fmla="*/ 2097 w 3949"/>
              <a:gd name="T53" fmla="*/ 1865 h 3138"/>
              <a:gd name="T54" fmla="*/ 1283 w 3949"/>
              <a:gd name="T55" fmla="*/ 1202 h 3138"/>
              <a:gd name="T56" fmla="*/ 0 w 3949"/>
              <a:gd name="T57" fmla="*/ 2208 h 3138"/>
              <a:gd name="T58" fmla="*/ 0 w 3949"/>
              <a:gd name="T59" fmla="*/ 1768 h 3138"/>
              <a:gd name="T60" fmla="*/ 1283 w 3949"/>
              <a:gd name="T61" fmla="*/ 761 h 3138"/>
              <a:gd name="T62" fmla="*/ 2073 w 3949"/>
              <a:gd name="T63" fmla="*/ 1424 h 3138"/>
              <a:gd name="T64" fmla="*/ 3282 w 3949"/>
              <a:gd name="T65" fmla="*/ 442 h 3138"/>
              <a:gd name="T66" fmla="*/ 2813 w 3949"/>
              <a:gd name="T67" fmla="*/ 0 h 3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949" h="3138">
                <a:moveTo>
                  <a:pt x="581" y="2092"/>
                </a:moveTo>
                <a:lnTo>
                  <a:pt x="581" y="3138"/>
                </a:lnTo>
                <a:lnTo>
                  <a:pt x="0" y="3138"/>
                </a:lnTo>
                <a:lnTo>
                  <a:pt x="0" y="2603"/>
                </a:lnTo>
                <a:lnTo>
                  <a:pt x="581" y="2092"/>
                </a:lnTo>
                <a:close/>
                <a:moveTo>
                  <a:pt x="2554" y="1860"/>
                </a:moveTo>
                <a:lnTo>
                  <a:pt x="2554" y="3138"/>
                </a:lnTo>
                <a:lnTo>
                  <a:pt x="1974" y="3138"/>
                </a:lnTo>
                <a:lnTo>
                  <a:pt x="1974" y="2167"/>
                </a:lnTo>
                <a:lnTo>
                  <a:pt x="2095" y="2270"/>
                </a:lnTo>
                <a:lnTo>
                  <a:pt x="2554" y="1860"/>
                </a:lnTo>
                <a:close/>
                <a:moveTo>
                  <a:pt x="1336" y="1627"/>
                </a:moveTo>
                <a:lnTo>
                  <a:pt x="1625" y="1875"/>
                </a:lnTo>
                <a:lnTo>
                  <a:pt x="1625" y="3138"/>
                </a:lnTo>
                <a:lnTo>
                  <a:pt x="1045" y="3138"/>
                </a:lnTo>
                <a:lnTo>
                  <a:pt x="1045" y="1875"/>
                </a:lnTo>
                <a:lnTo>
                  <a:pt x="1336" y="1627"/>
                </a:lnTo>
                <a:close/>
                <a:moveTo>
                  <a:pt x="3600" y="1046"/>
                </a:moveTo>
                <a:lnTo>
                  <a:pt x="3600" y="3138"/>
                </a:lnTo>
                <a:lnTo>
                  <a:pt x="3020" y="3138"/>
                </a:lnTo>
                <a:lnTo>
                  <a:pt x="3020" y="1551"/>
                </a:lnTo>
                <a:lnTo>
                  <a:pt x="3600" y="1046"/>
                </a:lnTo>
                <a:close/>
                <a:moveTo>
                  <a:pt x="2813" y="0"/>
                </a:moveTo>
                <a:lnTo>
                  <a:pt x="3949" y="0"/>
                </a:lnTo>
                <a:lnTo>
                  <a:pt x="3949" y="1056"/>
                </a:lnTo>
                <a:lnTo>
                  <a:pt x="3554" y="687"/>
                </a:lnTo>
                <a:lnTo>
                  <a:pt x="2097" y="1865"/>
                </a:lnTo>
                <a:lnTo>
                  <a:pt x="1283" y="1202"/>
                </a:lnTo>
                <a:lnTo>
                  <a:pt x="0" y="2208"/>
                </a:lnTo>
                <a:lnTo>
                  <a:pt x="0" y="1768"/>
                </a:lnTo>
                <a:lnTo>
                  <a:pt x="1283" y="761"/>
                </a:lnTo>
                <a:lnTo>
                  <a:pt x="2073" y="1424"/>
                </a:lnTo>
                <a:lnTo>
                  <a:pt x="3282" y="442"/>
                </a:lnTo>
                <a:lnTo>
                  <a:pt x="2813" y="0"/>
                </a:lnTo>
                <a:close/>
              </a:path>
            </a:pathLst>
          </a:custGeom>
          <a:solidFill>
            <a:schemeClr val="bg2"/>
          </a:solidFill>
          <a:ln w="0">
            <a:solidFill>
              <a:schemeClr val="bg2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418143" y="5910954"/>
            <a:ext cx="347599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7008001" y="4503290"/>
            <a:ext cx="2296282" cy="1217284"/>
            <a:chOff x="8515797" y="3408837"/>
            <a:chExt cx="2606040" cy="1217284"/>
          </a:xfrm>
        </p:grpSpPr>
        <p:sp>
          <p:nvSpPr>
            <p:cNvPr id="27" name="TextBox 181"/>
            <p:cNvSpPr txBox="1"/>
            <p:nvPr/>
          </p:nvSpPr>
          <p:spPr>
            <a:xfrm>
              <a:off x="8515797" y="3408837"/>
              <a:ext cx="26060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Heavy" panose="00020600040101010101" pitchFamily="18" charset="-122"/>
                  <a:sym typeface="黑体" panose="02010609060101010101" pitchFamily="49" charset="-122"/>
                </a:rPr>
                <a:t>617</a:t>
              </a:r>
              <a:r>
                <a:rPr lang="zh-CN" altLang="en-US" sz="1200" b="1" dirty="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Heavy" panose="00020600040101010101" pitchFamily="18" charset="-122"/>
                  <a:sym typeface="黑体" panose="02010609060101010101" pitchFamily="49" charset="-122"/>
                </a:rPr>
                <a:t>万套</a:t>
              </a:r>
              <a:endParaRPr lang="zh-CN" altLang="en-US" sz="20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8889915" y="4287567"/>
              <a:ext cx="185780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Heavy" panose="00020600040101010101" pitchFamily="18" charset="-122"/>
                  <a:sym typeface="黑体" panose="02010609060101010101" pitchFamily="49" charset="-122"/>
                </a:rPr>
                <a:t>（同比</a:t>
              </a:r>
              <a:r>
                <a:rPr lang="en-US" altLang="zh-CN" sz="1600" b="1" dirty="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Heavy" panose="00020600040101010101" pitchFamily="18" charset="-122"/>
                  <a:sym typeface="黑体" panose="02010609060101010101" pitchFamily="49" charset="-122"/>
                </a:rPr>
                <a:t>+14.7%</a:t>
              </a:r>
              <a:r>
                <a:rPr lang="zh-CN" altLang="en-US" sz="1600" b="1" dirty="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Heavy" panose="00020600040101010101" pitchFamily="18" charset="-122"/>
                  <a:sym typeface="黑体" panose="02010609060101010101" pitchFamily="49" charset="-122"/>
                </a:rPr>
                <a:t>）</a:t>
              </a:r>
              <a:endParaRPr lang="zh-CN" altLang="en-US" sz="20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8807594" y="6387814"/>
            <a:ext cx="25571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数据来源：奥维云网（</a:t>
            </a:r>
            <a:r>
              <a:rPr lang="en-US" altLang="zh-CN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AVC</a:t>
            </a:r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）线上预测数据</a:t>
            </a:r>
            <a:endParaRPr lang="zh-CN" altLang="en-US" sz="1000" dirty="0"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67788" y="2137272"/>
            <a:ext cx="9518573" cy="38669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6" name="iSḻídé"/>
          <p:cNvSpPr txBox="1"/>
          <p:nvPr/>
        </p:nvSpPr>
        <p:spPr>
          <a:xfrm>
            <a:off x="1843337" y="3496687"/>
            <a:ext cx="3064326" cy="449615"/>
          </a:xfrm>
          <a:prstGeom prst="rect">
            <a:avLst/>
          </a:prstGeom>
          <a:solidFill>
            <a:schemeClr val="tx2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anchor="ctr">
            <a:no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2000" b="1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2023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年全渠道预测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9" name="Freeform 6"/>
          <p:cNvSpPr>
            <a:spLocks noEditPoints="1"/>
          </p:cNvSpPr>
          <p:nvPr/>
        </p:nvSpPr>
        <p:spPr bwMode="auto">
          <a:xfrm>
            <a:off x="2849001" y="2548168"/>
            <a:ext cx="1064085" cy="878196"/>
          </a:xfrm>
          <a:custGeom>
            <a:avLst/>
            <a:gdLst>
              <a:gd name="T0" fmla="*/ 581 w 3949"/>
              <a:gd name="T1" fmla="*/ 2092 h 3138"/>
              <a:gd name="T2" fmla="*/ 581 w 3949"/>
              <a:gd name="T3" fmla="*/ 3138 h 3138"/>
              <a:gd name="T4" fmla="*/ 0 w 3949"/>
              <a:gd name="T5" fmla="*/ 3138 h 3138"/>
              <a:gd name="T6" fmla="*/ 0 w 3949"/>
              <a:gd name="T7" fmla="*/ 2603 h 3138"/>
              <a:gd name="T8" fmla="*/ 581 w 3949"/>
              <a:gd name="T9" fmla="*/ 2092 h 3138"/>
              <a:gd name="T10" fmla="*/ 2554 w 3949"/>
              <a:gd name="T11" fmla="*/ 1860 h 3138"/>
              <a:gd name="T12" fmla="*/ 2554 w 3949"/>
              <a:gd name="T13" fmla="*/ 3138 h 3138"/>
              <a:gd name="T14" fmla="*/ 1974 w 3949"/>
              <a:gd name="T15" fmla="*/ 3138 h 3138"/>
              <a:gd name="T16" fmla="*/ 1974 w 3949"/>
              <a:gd name="T17" fmla="*/ 2167 h 3138"/>
              <a:gd name="T18" fmla="*/ 2095 w 3949"/>
              <a:gd name="T19" fmla="*/ 2270 h 3138"/>
              <a:gd name="T20" fmla="*/ 2554 w 3949"/>
              <a:gd name="T21" fmla="*/ 1860 h 3138"/>
              <a:gd name="T22" fmla="*/ 1336 w 3949"/>
              <a:gd name="T23" fmla="*/ 1627 h 3138"/>
              <a:gd name="T24" fmla="*/ 1625 w 3949"/>
              <a:gd name="T25" fmla="*/ 1875 h 3138"/>
              <a:gd name="T26" fmla="*/ 1625 w 3949"/>
              <a:gd name="T27" fmla="*/ 3138 h 3138"/>
              <a:gd name="T28" fmla="*/ 1045 w 3949"/>
              <a:gd name="T29" fmla="*/ 3138 h 3138"/>
              <a:gd name="T30" fmla="*/ 1045 w 3949"/>
              <a:gd name="T31" fmla="*/ 1875 h 3138"/>
              <a:gd name="T32" fmla="*/ 1336 w 3949"/>
              <a:gd name="T33" fmla="*/ 1627 h 3138"/>
              <a:gd name="T34" fmla="*/ 3600 w 3949"/>
              <a:gd name="T35" fmla="*/ 1046 h 3138"/>
              <a:gd name="T36" fmla="*/ 3600 w 3949"/>
              <a:gd name="T37" fmla="*/ 3138 h 3138"/>
              <a:gd name="T38" fmla="*/ 3020 w 3949"/>
              <a:gd name="T39" fmla="*/ 3138 h 3138"/>
              <a:gd name="T40" fmla="*/ 3020 w 3949"/>
              <a:gd name="T41" fmla="*/ 1551 h 3138"/>
              <a:gd name="T42" fmla="*/ 3600 w 3949"/>
              <a:gd name="T43" fmla="*/ 1046 h 3138"/>
              <a:gd name="T44" fmla="*/ 2813 w 3949"/>
              <a:gd name="T45" fmla="*/ 0 h 3138"/>
              <a:gd name="T46" fmla="*/ 3949 w 3949"/>
              <a:gd name="T47" fmla="*/ 0 h 3138"/>
              <a:gd name="T48" fmla="*/ 3949 w 3949"/>
              <a:gd name="T49" fmla="*/ 1056 h 3138"/>
              <a:gd name="T50" fmla="*/ 3554 w 3949"/>
              <a:gd name="T51" fmla="*/ 687 h 3138"/>
              <a:gd name="T52" fmla="*/ 2097 w 3949"/>
              <a:gd name="T53" fmla="*/ 1865 h 3138"/>
              <a:gd name="T54" fmla="*/ 1283 w 3949"/>
              <a:gd name="T55" fmla="*/ 1202 h 3138"/>
              <a:gd name="T56" fmla="*/ 0 w 3949"/>
              <a:gd name="T57" fmla="*/ 2208 h 3138"/>
              <a:gd name="T58" fmla="*/ 0 w 3949"/>
              <a:gd name="T59" fmla="*/ 1768 h 3138"/>
              <a:gd name="T60" fmla="*/ 1283 w 3949"/>
              <a:gd name="T61" fmla="*/ 761 h 3138"/>
              <a:gd name="T62" fmla="*/ 2073 w 3949"/>
              <a:gd name="T63" fmla="*/ 1424 h 3138"/>
              <a:gd name="T64" fmla="*/ 3282 w 3949"/>
              <a:gd name="T65" fmla="*/ 442 h 3138"/>
              <a:gd name="T66" fmla="*/ 2813 w 3949"/>
              <a:gd name="T67" fmla="*/ 0 h 3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949" h="3138">
                <a:moveTo>
                  <a:pt x="581" y="2092"/>
                </a:moveTo>
                <a:lnTo>
                  <a:pt x="581" y="3138"/>
                </a:lnTo>
                <a:lnTo>
                  <a:pt x="0" y="3138"/>
                </a:lnTo>
                <a:lnTo>
                  <a:pt x="0" y="2603"/>
                </a:lnTo>
                <a:lnTo>
                  <a:pt x="581" y="2092"/>
                </a:lnTo>
                <a:close/>
                <a:moveTo>
                  <a:pt x="2554" y="1860"/>
                </a:moveTo>
                <a:lnTo>
                  <a:pt x="2554" y="3138"/>
                </a:lnTo>
                <a:lnTo>
                  <a:pt x="1974" y="3138"/>
                </a:lnTo>
                <a:lnTo>
                  <a:pt x="1974" y="2167"/>
                </a:lnTo>
                <a:lnTo>
                  <a:pt x="2095" y="2270"/>
                </a:lnTo>
                <a:lnTo>
                  <a:pt x="2554" y="1860"/>
                </a:lnTo>
                <a:close/>
                <a:moveTo>
                  <a:pt x="1336" y="1627"/>
                </a:moveTo>
                <a:lnTo>
                  <a:pt x="1625" y="1875"/>
                </a:lnTo>
                <a:lnTo>
                  <a:pt x="1625" y="3138"/>
                </a:lnTo>
                <a:lnTo>
                  <a:pt x="1045" y="3138"/>
                </a:lnTo>
                <a:lnTo>
                  <a:pt x="1045" y="1875"/>
                </a:lnTo>
                <a:lnTo>
                  <a:pt x="1336" y="1627"/>
                </a:lnTo>
                <a:close/>
                <a:moveTo>
                  <a:pt x="3600" y="1046"/>
                </a:moveTo>
                <a:lnTo>
                  <a:pt x="3600" y="3138"/>
                </a:lnTo>
                <a:lnTo>
                  <a:pt x="3020" y="3138"/>
                </a:lnTo>
                <a:lnTo>
                  <a:pt x="3020" y="1551"/>
                </a:lnTo>
                <a:lnTo>
                  <a:pt x="3600" y="1046"/>
                </a:lnTo>
                <a:close/>
                <a:moveTo>
                  <a:pt x="2813" y="0"/>
                </a:moveTo>
                <a:lnTo>
                  <a:pt x="3949" y="0"/>
                </a:lnTo>
                <a:lnTo>
                  <a:pt x="3949" y="1056"/>
                </a:lnTo>
                <a:lnTo>
                  <a:pt x="3554" y="687"/>
                </a:lnTo>
                <a:lnTo>
                  <a:pt x="2097" y="1865"/>
                </a:lnTo>
                <a:lnTo>
                  <a:pt x="1283" y="1202"/>
                </a:lnTo>
                <a:lnTo>
                  <a:pt x="0" y="2208"/>
                </a:lnTo>
                <a:lnTo>
                  <a:pt x="0" y="1768"/>
                </a:lnTo>
                <a:lnTo>
                  <a:pt x="1283" y="761"/>
                </a:lnTo>
                <a:lnTo>
                  <a:pt x="2073" y="1424"/>
                </a:lnTo>
                <a:lnTo>
                  <a:pt x="3282" y="442"/>
                </a:lnTo>
                <a:lnTo>
                  <a:pt x="2813" y="0"/>
                </a:lnTo>
                <a:close/>
              </a:path>
            </a:pathLst>
          </a:custGeom>
          <a:solidFill>
            <a:schemeClr val="tx2"/>
          </a:solidFill>
          <a:ln w="0">
            <a:solidFill>
              <a:schemeClr val="accent1"/>
            </a:solidFill>
            <a:prstDash val="solid"/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672605" y="5908318"/>
            <a:ext cx="3475999" cy="0"/>
          </a:xfrm>
          <a:prstGeom prst="line">
            <a:avLst/>
          </a:prstGeom>
          <a:ln w="3175"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2262463" y="4500654"/>
            <a:ext cx="2296282" cy="1217284"/>
            <a:chOff x="8515797" y="3408837"/>
            <a:chExt cx="2606040" cy="1217284"/>
          </a:xfrm>
        </p:grpSpPr>
        <p:sp>
          <p:nvSpPr>
            <p:cNvPr id="12" name="TextBox 181"/>
            <p:cNvSpPr txBox="1"/>
            <p:nvPr/>
          </p:nvSpPr>
          <p:spPr>
            <a:xfrm>
              <a:off x="8515797" y="3408837"/>
              <a:ext cx="26060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Heavy" panose="00020600040101010101" pitchFamily="18" charset="-122"/>
                  <a:sym typeface="黑体" panose="02010609060101010101" pitchFamily="49" charset="-122"/>
                </a:rPr>
                <a:t>1960</a:t>
              </a:r>
              <a:r>
                <a:rPr lang="zh-CN" altLang="en-US" sz="1200" b="1" dirty="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Heavy" panose="00020600040101010101" pitchFamily="18" charset="-122"/>
                  <a:sym typeface="黑体" panose="02010609060101010101" pitchFamily="49" charset="-122"/>
                </a:rPr>
                <a:t>万套</a:t>
              </a:r>
              <a:endParaRPr lang="zh-CN" altLang="en-US" sz="20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949040" y="4287567"/>
              <a:ext cx="173955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Heavy" panose="00020600040101010101" pitchFamily="18" charset="-122"/>
                  <a:sym typeface="黑体" panose="02010609060101010101" pitchFamily="49" charset="-122"/>
                </a:rPr>
                <a:t>（同比</a:t>
              </a:r>
              <a:r>
                <a:rPr lang="en-US" altLang="zh-CN" sz="1600" b="1" dirty="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Heavy" panose="00020600040101010101" pitchFamily="18" charset="-122"/>
                  <a:sym typeface="黑体" panose="02010609060101010101" pitchFamily="49" charset="-122"/>
                </a:rPr>
                <a:t>+8.6%</a:t>
              </a:r>
              <a:r>
                <a:rPr lang="zh-CN" altLang="en-US" sz="1600" b="1" dirty="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阿里巴巴普惠体 Heavy" panose="00020600040101010101" pitchFamily="18" charset="-122"/>
                  <a:sym typeface="黑体" panose="02010609060101010101" pitchFamily="49" charset="-122"/>
                </a:rPr>
                <a:t>）</a:t>
              </a:r>
              <a:endParaRPr lang="zh-CN" altLang="en-US" sz="20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</a:fld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-</a:t>
            </a:r>
            <a:endParaRPr lang="zh-CN" altLang="en-US" dirty="0">
              <a:solidFill>
                <a:srgbClr val="BFBFBF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86636" y="297063"/>
            <a:ext cx="11486263" cy="391685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cs typeface="阿里巴巴普惠体 Heavy" panose="00020600040101010101" pitchFamily="18" charset="-122"/>
                <a:sym typeface="黑体" panose="02010609060101010101" pitchFamily="49" charset="-122"/>
              </a:rPr>
              <a:t>宏观环境回暖，需求依旧旺盛，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cs typeface="阿里巴巴普惠体 Heavy" panose="00020600040101010101" pitchFamily="18" charset="-122"/>
                <a:sym typeface="黑体" panose="02010609060101010101" pitchFamily="49" charset="-122"/>
              </a:rPr>
              <a:t>Q1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cs typeface="阿里巴巴普惠体 Heavy" panose="00020600040101010101" pitchFamily="18" charset="-122"/>
                <a:sym typeface="黑体" panose="02010609060101010101" pitchFamily="49" charset="-122"/>
              </a:rPr>
              <a:t>线上止跌势</a:t>
            </a:r>
            <a:endParaRPr lang="zh-CN" altLang="en-US" dirty="0"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807594" y="6387814"/>
            <a:ext cx="25571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数据来源：奥维云网（</a:t>
            </a:r>
            <a:r>
              <a:rPr lang="en-US" altLang="zh-CN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AVC</a:t>
            </a:r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）线上监测数据</a:t>
            </a:r>
            <a:endParaRPr lang="zh-CN" altLang="en-US" sz="1000" dirty="0"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16" name="文本框 19"/>
          <p:cNvSpPr txBox="1"/>
          <p:nvPr/>
        </p:nvSpPr>
        <p:spPr>
          <a:xfrm>
            <a:off x="3613592" y="1128650"/>
            <a:ext cx="483108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2022-2023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年</a:t>
            </a:r>
            <a:r>
              <a:rPr lang="en-US" altLang="zh-CN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3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月中国智能门锁</a:t>
            </a:r>
            <a:r>
              <a:rPr lang="zh-CN" altLang="en-US" sz="1600" b="1" dirty="0">
                <a:solidFill>
                  <a:schemeClr val="bg2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线上</a:t>
            </a:r>
            <a:r>
              <a:rPr lang="zh-CN" altLang="en-US" sz="16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市场规模走势</a:t>
            </a:r>
            <a:endParaRPr lang="zh-CN" altLang="en-US" sz="16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589915" y="1981200"/>
          <a:ext cx="11016000" cy="43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588010" y="1673225"/>
          <a:ext cx="11015990" cy="30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8000"/>
                <a:gridCol w="5507990"/>
              </a:tblGrid>
              <a:tr h="30600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2022</a:t>
                      </a:r>
                      <a:r>
                        <a:rPr lang="zh-CN" altLang="en-US" sz="12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年</a:t>
                      </a:r>
                      <a:r>
                        <a:rPr lang="en-US" altLang="zh-CN" sz="12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Q1</a:t>
                      </a:r>
                      <a:r>
                        <a:rPr lang="zh-CN" altLang="en-US" sz="12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销量：</a:t>
                      </a:r>
                      <a:r>
                        <a:rPr lang="en-US" altLang="zh-CN" sz="12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68.0</a:t>
                      </a:r>
                      <a:r>
                        <a:rPr lang="zh-CN" altLang="en-US" sz="12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万把</a:t>
                      </a:r>
                      <a:endParaRPr lang="zh-CN" altLang="en-US" sz="1200" dirty="0"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>
                    <a:lnL w="127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2023</a:t>
                      </a:r>
                      <a:r>
                        <a:rPr lang="zh-CN" altLang="en-US" sz="12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年</a:t>
                      </a:r>
                      <a:r>
                        <a:rPr lang="en-US" altLang="zh-CN" sz="12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Q1</a:t>
                      </a:r>
                      <a:r>
                        <a:rPr lang="zh-CN" altLang="en-US" sz="12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销量：</a:t>
                      </a:r>
                      <a:r>
                        <a:rPr lang="en-US" altLang="zh-CN" sz="12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72.7</a:t>
                      </a:r>
                      <a:r>
                        <a:rPr lang="zh-CN" altLang="en-US" sz="12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万把，</a:t>
                      </a:r>
                      <a:r>
                        <a:rPr lang="zh-CN" altLang="en-US" sz="1200" dirty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同比</a:t>
                      </a: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 </a:t>
                      </a:r>
                      <a:r>
                        <a:rPr lang="zh-CN" altLang="en-US" sz="1400" dirty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↑</a:t>
                      </a:r>
                      <a:r>
                        <a:rPr lang="en-US" altLang="zh-CN" sz="1400" dirty="0">
                          <a:solidFill>
                            <a:srgbClr val="C0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6.9%</a:t>
                      </a:r>
                      <a:endParaRPr lang="en-US" altLang="zh-CN" sz="1400" dirty="0">
                        <a:solidFill>
                          <a:srgbClr val="C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</a:lnR>
                    <a:lnT w="127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</a:lnT>
                    <a:lnB w="12700">
                      <a:solidFill>
                        <a:schemeClr val="accent3">
                          <a:lumMod val="20000"/>
                          <a:lumOff val="80000"/>
                        </a:schemeClr>
                      </a:solidFill>
                      <a:prstDash val="soli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fld id="{0DAC869D-2E68-4F90-914B-CCE5019D423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</a:fld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-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42705" y="187155"/>
            <a:ext cx="10565083" cy="590431"/>
          </a:xfrm>
        </p:spPr>
        <p:txBody>
          <a:bodyPr>
            <a:noAutofit/>
          </a:bodyPr>
          <a:lstStyle/>
          <a:p>
            <a:pPr lvl="0">
              <a:defRPr/>
            </a:pPr>
            <a:r>
              <a:rPr lang="zh-CN" altLang="en-US" sz="2400" dirty="0">
                <a:solidFill>
                  <a:prstClr val="black"/>
                </a:solidFill>
                <a:sym typeface="黑体" panose="02010609060101010101" pitchFamily="49" charset="-122"/>
              </a:rPr>
              <a:t>均价走势：品牌涌入以及价格战等因素，行业均价进一步下探</a:t>
            </a:r>
            <a:endParaRPr lang="zh-CN" altLang="en-US" sz="2400" dirty="0">
              <a:solidFill>
                <a:prstClr val="black"/>
              </a:solidFill>
              <a:sym typeface="黑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34828" y="1409863"/>
            <a:ext cx="732845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2022-2023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Q1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智能门锁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分月度市场均价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6" name="文本占位符 3"/>
          <p:cNvSpPr txBox="1"/>
          <p:nvPr/>
        </p:nvSpPr>
        <p:spPr>
          <a:xfrm>
            <a:off x="4968257" y="6383286"/>
            <a:ext cx="6463618" cy="24468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accent5"/>
                </a:solidFill>
                <a:latin typeface="+mn-ea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数据来源：奥维云网（</a:t>
            </a:r>
            <a:r>
              <a:rPr kumimoji="0" lang="en-US" altLang="zh-CN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AVC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）线上监测数据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517841" y="2660904"/>
          <a:ext cx="7945439" cy="372238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553501" y="2166848"/>
            <a:ext cx="1887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22</a:t>
            </a:r>
            <a:r>
              <a:rPr lang="zh-CN" altLang="en-US" sz="1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lang="en-US" altLang="zh-CN" sz="1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Q1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均价：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1285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元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91941" y="2165464"/>
            <a:ext cx="1891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23</a:t>
            </a:r>
            <a:r>
              <a:rPr lang="zh-CN" altLang="en-US" sz="1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lang="en-US" altLang="zh-CN" sz="14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Q1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均价：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1072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元，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BAB6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↓</a:t>
            </a:r>
            <a:r>
              <a:rPr lang="en-US" altLang="zh-CN" sz="1400" b="1" dirty="0">
                <a:solidFill>
                  <a:srgbClr val="4BAB6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16</a:t>
            </a: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4BAB6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.5%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4BAB62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044275" y="1406596"/>
            <a:ext cx="24587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2023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Q1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分品牌均价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 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830068" y="2151812"/>
          <a:ext cx="2601807" cy="3684492"/>
        </p:xfrm>
        <a:graphic>
          <a:graphicData uri="http://schemas.openxmlformats.org/drawingml/2006/table">
            <a:tbl>
              <a:tblPr/>
              <a:tblGrid>
                <a:gridCol w="658685"/>
                <a:gridCol w="1103298"/>
                <a:gridCol w="839824"/>
              </a:tblGrid>
              <a:tr h="40938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品牌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1" i="0" u="none" strike="noStrike">
                          <a:solidFill>
                            <a:srgbClr val="FFFFFF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23</a:t>
                      </a:r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年</a:t>
                      </a:r>
                      <a:r>
                        <a:rPr 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Q1</a:t>
                      </a:r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均价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1" i="0" u="none" strike="noStrike">
                          <a:solidFill>
                            <a:srgbClr val="FFFFFF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均价同比</a:t>
                      </a:r>
                      <a:endParaRPr lang="zh-CN" altLang="en-US" sz="1100" b="1" i="0" u="none" strike="noStrike">
                        <a:solidFill>
                          <a:srgbClr val="FFFFFF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</a:tr>
              <a:tr h="40938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小米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1169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-11%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38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德施曼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2030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-4%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38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凯迪仕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1621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38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鹿客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2126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12%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38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TCL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1090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-13%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38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海尔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911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-29%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38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飞利浦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2246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-12%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9388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萤石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1820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-26%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</a:fld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-</a:t>
            </a:r>
            <a:endParaRPr lang="zh-CN" altLang="en-US" dirty="0">
              <a:solidFill>
                <a:srgbClr val="BFBFBF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29499" y="265760"/>
            <a:ext cx="10042815" cy="450962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cs typeface="阿里巴巴普惠体 Heavy" panose="00020600040101010101" pitchFamily="18" charset="-122"/>
                <a:sym typeface="黑体" panose="02010609060101010101" pitchFamily="49" charset="-122"/>
              </a:rPr>
              <a:t>价格现状：中小品牌进入、头部品牌高带低，低端产品份额大幅上涨</a:t>
            </a:r>
            <a:endParaRPr lang="zh-CN" altLang="en-US" dirty="0">
              <a:solidFill>
                <a:schemeClr val="tx1">
                  <a:lumMod val="50000"/>
                </a:schemeClr>
              </a:solidFill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13" name="RelativeShape1"/>
          <p:cNvSpPr/>
          <p:nvPr/>
        </p:nvSpPr>
        <p:spPr bwMode="auto">
          <a:xfrm>
            <a:off x="1540211" y="1812712"/>
            <a:ext cx="747472" cy="2037346"/>
          </a:xfrm>
          <a:prstGeom prst="roundRect">
            <a:avLst>
              <a:gd name="adj" fmla="val 50000"/>
            </a:avLst>
          </a:prstGeom>
          <a:noFill/>
          <a:ln w="127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14" name="RelativeShape2"/>
          <p:cNvSpPr/>
          <p:nvPr/>
        </p:nvSpPr>
        <p:spPr bwMode="auto">
          <a:xfrm>
            <a:off x="3203936" y="1812712"/>
            <a:ext cx="747472" cy="2037346"/>
          </a:xfrm>
          <a:prstGeom prst="roundRect">
            <a:avLst>
              <a:gd name="adj" fmla="val 50000"/>
            </a:avLst>
          </a:prstGeom>
          <a:noFill/>
          <a:ln w="127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15" name="RelativeShape3"/>
          <p:cNvSpPr/>
          <p:nvPr/>
        </p:nvSpPr>
        <p:spPr bwMode="auto">
          <a:xfrm>
            <a:off x="4867660" y="1812712"/>
            <a:ext cx="747472" cy="2037346"/>
          </a:xfrm>
          <a:prstGeom prst="roundRect">
            <a:avLst>
              <a:gd name="adj" fmla="val 50000"/>
            </a:avLst>
          </a:prstGeom>
          <a:noFill/>
          <a:ln w="127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16" name="RelativeShape4"/>
          <p:cNvSpPr/>
          <p:nvPr/>
        </p:nvSpPr>
        <p:spPr bwMode="auto">
          <a:xfrm>
            <a:off x="6531385" y="1812712"/>
            <a:ext cx="747472" cy="2037346"/>
          </a:xfrm>
          <a:prstGeom prst="roundRect">
            <a:avLst>
              <a:gd name="adj" fmla="val 50000"/>
            </a:avLst>
          </a:prstGeom>
          <a:noFill/>
          <a:ln w="127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19" name="RelativeShape5"/>
          <p:cNvSpPr/>
          <p:nvPr/>
        </p:nvSpPr>
        <p:spPr bwMode="auto">
          <a:xfrm>
            <a:off x="8195110" y="1812712"/>
            <a:ext cx="747472" cy="2037346"/>
          </a:xfrm>
          <a:prstGeom prst="roundRect">
            <a:avLst>
              <a:gd name="adj" fmla="val 50000"/>
            </a:avLst>
          </a:prstGeom>
          <a:noFill/>
          <a:ln w="12700" cap="flat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 anchor="ctr"/>
          <a:lstStyle/>
          <a:p>
            <a:pPr algn="ctr"/>
            <a:endParaRPr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11" name="文本框 4"/>
          <p:cNvSpPr txBox="1"/>
          <p:nvPr/>
        </p:nvSpPr>
        <p:spPr>
          <a:xfrm>
            <a:off x="2431774" y="901197"/>
            <a:ext cx="732845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2023</a:t>
            </a:r>
            <a:r>
              <a:rPr lang="zh-CN" altLang="en-US" sz="16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lang="en-US" altLang="zh-CN" sz="16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Q1</a:t>
            </a:r>
            <a:r>
              <a:rPr lang="zh-CN" altLang="en-US" sz="16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中国智能门锁线上市场价格段</a:t>
            </a:r>
            <a:r>
              <a:rPr lang="zh-CN" altLang="en-US" sz="16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销量</a:t>
            </a:r>
            <a:r>
              <a:rPr lang="zh-CN" altLang="en-US" sz="16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结构</a:t>
            </a:r>
            <a:endParaRPr lang="zh-CN" altLang="en-US" sz="16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876000" y="1629000"/>
          <a:ext cx="1044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2" name="文本框 4"/>
          <p:cNvSpPr txBox="1"/>
          <p:nvPr/>
        </p:nvSpPr>
        <p:spPr>
          <a:xfrm>
            <a:off x="2440026" y="3613475"/>
            <a:ext cx="732845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2023</a:t>
            </a:r>
            <a:r>
              <a:rPr lang="zh-CN" altLang="en-US" sz="16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lang="en-US" altLang="zh-CN" sz="16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Q1</a:t>
            </a:r>
            <a:r>
              <a:rPr lang="zh-CN" altLang="en-US" sz="16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中国智能门锁线上市场价格段</a:t>
            </a:r>
            <a:r>
              <a:rPr lang="zh-CN" altLang="en-US" sz="1600" b="1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销额</a:t>
            </a:r>
            <a:r>
              <a:rPr lang="zh-CN" altLang="en-US" sz="16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结构</a:t>
            </a:r>
            <a:endParaRPr lang="zh-CN" altLang="en-US" sz="16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graphicFrame>
        <p:nvGraphicFramePr>
          <p:cNvPr id="23" name="图表 22"/>
          <p:cNvGraphicFramePr/>
          <p:nvPr/>
        </p:nvGraphicFramePr>
        <p:xfrm>
          <a:off x="876000" y="4450628"/>
          <a:ext cx="10440000" cy="180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0" name="表格 46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1007745" y="1280795"/>
          <a:ext cx="101784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935"/>
                <a:gridCol w="1130935"/>
                <a:gridCol w="1130935"/>
                <a:gridCol w="1130935"/>
                <a:gridCol w="1130935"/>
                <a:gridCol w="1130935"/>
                <a:gridCol w="1130935"/>
                <a:gridCol w="1130935"/>
                <a:gridCol w="1130935"/>
              </a:tblGrid>
              <a:tr h="3708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+8.1%</a:t>
                      </a:r>
                      <a:endParaRPr lang="en-US" altLang="en-US" sz="1200" b="1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+7.2%</a:t>
                      </a:r>
                      <a:endParaRPr lang="en-US" altLang="en-US" sz="1200" b="1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4BAB6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-1.0%</a:t>
                      </a:r>
                      <a:endParaRPr lang="en-US" altLang="en-US" sz="1200" b="1" dirty="0">
                        <a:solidFill>
                          <a:srgbClr val="4BAB6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4BAB6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-1.1%</a:t>
                      </a:r>
                      <a:endParaRPr lang="en-US" altLang="en-US" sz="1200" b="1" dirty="0">
                        <a:solidFill>
                          <a:srgbClr val="4BAB6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4BAB6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-4.9%</a:t>
                      </a:r>
                      <a:endParaRPr lang="en-US" altLang="en-US" sz="1200" b="1" dirty="0">
                        <a:solidFill>
                          <a:srgbClr val="4BAB6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4BAB6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-0.7%</a:t>
                      </a:r>
                      <a:endParaRPr lang="en-US" altLang="en-US" sz="1200" b="1" dirty="0">
                        <a:solidFill>
                          <a:srgbClr val="4BAB6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4BAB6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-5.5%</a:t>
                      </a:r>
                      <a:endParaRPr lang="en-US" altLang="en-US" sz="1200" b="1" dirty="0">
                        <a:solidFill>
                          <a:srgbClr val="4BAB6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4BAB6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-0.4%</a:t>
                      </a:r>
                      <a:endParaRPr lang="en-US" altLang="en-US" sz="1200" b="1" dirty="0">
                        <a:solidFill>
                          <a:srgbClr val="4BAB6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200" b="1" dirty="0">
                          <a:solidFill>
                            <a:srgbClr val="4BAB6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-1.7%</a:t>
                      </a:r>
                      <a:endParaRPr lang="en-US" altLang="en-US" sz="1200" b="1" dirty="0">
                        <a:solidFill>
                          <a:srgbClr val="4BAB6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</a:tr>
            </a:tbl>
          </a:graphicData>
        </a:graphic>
      </p:graphicFrame>
      <p:sp>
        <p:nvSpPr>
          <p:cNvPr id="48" name="矩形 47"/>
          <p:cNvSpPr/>
          <p:nvPr/>
        </p:nvSpPr>
        <p:spPr>
          <a:xfrm>
            <a:off x="8807594" y="6387814"/>
            <a:ext cx="25571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数据来源：奥维云网（</a:t>
            </a:r>
            <a:r>
              <a:rPr lang="en-US" altLang="zh-CN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AVC</a:t>
            </a:r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）线上监测数据</a:t>
            </a:r>
            <a:endParaRPr lang="zh-CN" altLang="en-US" sz="1000" dirty="0"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graphicFrame>
        <p:nvGraphicFramePr>
          <p:cNvPr id="5" name="表格 46"/>
          <p:cNvGraphicFramePr>
            <a:graphicFrameLocks noGrp="1"/>
          </p:cNvGraphicFramePr>
          <p:nvPr>
            <p:custDataLst>
              <p:tags r:id="rId4"/>
            </p:custDataLst>
          </p:nvPr>
        </p:nvGraphicFramePr>
        <p:xfrm>
          <a:off x="986155" y="4044950"/>
          <a:ext cx="10178415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30935"/>
                <a:gridCol w="1130935"/>
                <a:gridCol w="1130935"/>
                <a:gridCol w="1130935"/>
                <a:gridCol w="1130935"/>
                <a:gridCol w="1130935"/>
                <a:gridCol w="1130935"/>
                <a:gridCol w="1130935"/>
                <a:gridCol w="1130935"/>
              </a:tblGrid>
              <a:tr h="3708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+3.2%</a:t>
                      </a:r>
                      <a:endParaRPr lang="en-US" altLang="en-US" sz="1200" b="1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+7.3%</a:t>
                      </a:r>
                      <a:endParaRPr lang="en-US" altLang="en-US" sz="1200" b="1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+1.4%</a:t>
                      </a:r>
                      <a:endParaRPr lang="en-US" altLang="en-US" sz="1200" b="1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+1.3%</a:t>
                      </a:r>
                      <a:endParaRPr lang="en-US" altLang="en-US" sz="1200" b="1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4BAB6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-4.4%</a:t>
                      </a:r>
                      <a:endParaRPr lang="en-US" altLang="en-US" sz="1200" b="1" dirty="0">
                        <a:solidFill>
                          <a:srgbClr val="4BAB6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+1.7%</a:t>
                      </a:r>
                      <a:endParaRPr lang="en-US" altLang="en-US" sz="1200" b="1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4BAB6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-7.5%</a:t>
                      </a:r>
                      <a:endParaRPr lang="en-US" altLang="en-US" sz="1200" b="1" dirty="0">
                        <a:solidFill>
                          <a:srgbClr val="4BAB6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+0.4%</a:t>
                      </a:r>
                      <a:endParaRPr lang="en-US" altLang="en-US" sz="1200" b="1" dirty="0">
                        <a:solidFill>
                          <a:srgbClr val="FF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1" dirty="0">
                          <a:solidFill>
                            <a:srgbClr val="4BAB62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黑体" panose="02010609060101010101" pitchFamily="49" charset="-122"/>
                        </a:rPr>
                        <a:t>-3.4%</a:t>
                      </a:r>
                      <a:endParaRPr lang="en-US" altLang="en-US" sz="1200" b="1" dirty="0">
                        <a:solidFill>
                          <a:srgbClr val="4BAB62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sym typeface="黑体" panose="02010609060101010101" pitchFamily="49" charset="-122"/>
                      </a:endParaRPr>
                    </a:p>
                  </a:txBody>
                  <a:tcPr marL="12700" marR="12700" marT="12700" anchor="ctr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-</a:t>
            </a:r>
            <a:fld id="{0DAC869D-2E68-4F90-914B-CCE5019D4234}" type="slidenum">
              <a:rPr lang="zh-CN" altLang="en-US" smtClean="0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</a:fld>
            <a:r>
              <a:rPr lang="en-US" altLang="zh-CN">
                <a:solidFill>
                  <a:srgbClr val="BFBFBF"/>
                </a:solidFill>
                <a:latin typeface="黑体" panose="02010609060101010101" pitchFamily="49" charset="-122"/>
                <a:ea typeface="黑体" panose="02010609060101010101" pitchFamily="49" charset="-122"/>
                <a:cs typeface="阿里巴巴普惠体 Light" panose="00020600040101010101" pitchFamily="18" charset="-122"/>
                <a:sym typeface="黑体" panose="02010609060101010101" pitchFamily="49" charset="-122"/>
              </a:rPr>
              <a:t>-</a:t>
            </a:r>
            <a:endParaRPr lang="zh-CN" altLang="en-US" dirty="0">
              <a:solidFill>
                <a:srgbClr val="BFBFBF"/>
              </a:solidFill>
              <a:latin typeface="黑体" panose="02010609060101010101" pitchFamily="49" charset="-122"/>
              <a:ea typeface="黑体" panose="02010609060101010101" pitchFamily="49" charset="-122"/>
              <a:cs typeface="阿里巴巴普惠体 Light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11813" y="296912"/>
            <a:ext cx="11392825" cy="450962"/>
          </a:xfrm>
        </p:spPr>
        <p:txBody>
          <a:bodyPr/>
          <a:lstStyle/>
          <a:p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cs typeface="阿里巴巴普惠体 Heavy" panose="00020600040101010101" pitchFamily="18" charset="-122"/>
                <a:sym typeface="黑体" panose="02010609060101010101" pitchFamily="49" charset="-122"/>
              </a:rPr>
              <a:t>价格竞争：中高端价位品牌集中度相对较高，德施曼领跑中高端</a:t>
            </a:r>
            <a:endParaRPr lang="zh-CN" altLang="en-US" dirty="0">
              <a:solidFill>
                <a:schemeClr val="tx1">
                  <a:lumMod val="50000"/>
                </a:schemeClr>
              </a:solidFill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  <p:sp>
        <p:nvSpPr>
          <p:cNvPr id="4" name="文本框 4"/>
          <p:cNvSpPr txBox="1"/>
          <p:nvPr/>
        </p:nvSpPr>
        <p:spPr>
          <a:xfrm>
            <a:off x="2431774" y="901197"/>
            <a:ext cx="732845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2023</a:t>
            </a:r>
            <a:r>
              <a:rPr lang="zh-CN" altLang="en-US" sz="16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年</a:t>
            </a:r>
            <a:r>
              <a:rPr lang="en-US" altLang="zh-CN" sz="16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Q1</a:t>
            </a:r>
            <a:r>
              <a:rPr lang="zh-CN" altLang="en-US" sz="16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中国智能门锁重点价格段</a:t>
            </a:r>
            <a:r>
              <a:rPr lang="en-US" altLang="zh-CN" sz="16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TOP5</a:t>
            </a:r>
            <a:r>
              <a:rPr lang="zh-CN" altLang="en-US" sz="1600" b="1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黑体" panose="02010609060101010101" pitchFamily="49" charset="-122"/>
              </a:rPr>
              <a:t>品牌</a:t>
            </a:r>
            <a:endParaRPr lang="zh-CN" altLang="en-US" sz="1600" b="1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黑体" panose="02010609060101010101" pitchFamily="49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3326448" y="1457395"/>
          <a:ext cx="270002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aphicFrame>
        <p:nvGraphicFramePr>
          <p:cNvPr id="7" name="图表 6"/>
          <p:cNvGraphicFramePr/>
          <p:nvPr/>
        </p:nvGraphicFramePr>
        <p:xfrm>
          <a:off x="487363" y="1457395"/>
          <a:ext cx="270002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/>
          <p:cNvGraphicFramePr/>
          <p:nvPr/>
        </p:nvGraphicFramePr>
        <p:xfrm>
          <a:off x="6165533" y="1458665"/>
          <a:ext cx="270002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图表 8"/>
          <p:cNvGraphicFramePr/>
          <p:nvPr/>
        </p:nvGraphicFramePr>
        <p:xfrm>
          <a:off x="9004618" y="1459300"/>
          <a:ext cx="270002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0" name="图表 9"/>
          <p:cNvGraphicFramePr/>
          <p:nvPr/>
        </p:nvGraphicFramePr>
        <p:xfrm>
          <a:off x="3326448" y="3952948"/>
          <a:ext cx="270002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1" name="图表 10"/>
          <p:cNvGraphicFramePr/>
          <p:nvPr/>
        </p:nvGraphicFramePr>
        <p:xfrm>
          <a:off x="487363" y="3952948"/>
          <a:ext cx="270002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2" name="图表 11"/>
          <p:cNvGraphicFramePr/>
          <p:nvPr/>
        </p:nvGraphicFramePr>
        <p:xfrm>
          <a:off x="6165533" y="3952948"/>
          <a:ext cx="270002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3" name="图表 12"/>
          <p:cNvGraphicFramePr/>
          <p:nvPr/>
        </p:nvGraphicFramePr>
        <p:xfrm>
          <a:off x="9004618" y="3952948"/>
          <a:ext cx="2700020" cy="234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15" name="矩形 14"/>
          <p:cNvSpPr/>
          <p:nvPr/>
        </p:nvSpPr>
        <p:spPr>
          <a:xfrm>
            <a:off x="8807594" y="6387814"/>
            <a:ext cx="255711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数据来源：奥维云网（</a:t>
            </a:r>
            <a:r>
              <a:rPr lang="en-US" altLang="zh-CN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AVC</a:t>
            </a:r>
            <a:r>
              <a:rPr lang="zh-CN" altLang="en-US" sz="1000" dirty="0">
                <a:latin typeface="黑体" panose="02010609060101010101" pitchFamily="49" charset="-122"/>
                <a:ea typeface="黑体" panose="02010609060101010101" pitchFamily="49" charset="-122"/>
                <a:cs typeface="阿里巴巴普惠体 Heavy" panose="00020600040101010101" pitchFamily="18" charset="-122"/>
                <a:sym typeface="黑体" panose="02010609060101010101" pitchFamily="49" charset="-122"/>
              </a:rPr>
              <a:t>）线上监测数据</a:t>
            </a:r>
            <a:endParaRPr lang="zh-CN" altLang="en-US" sz="1000" dirty="0">
              <a:latin typeface="黑体" panose="02010609060101010101" pitchFamily="49" charset="-122"/>
              <a:ea typeface="黑体" panose="02010609060101010101" pitchFamily="49" charset="-122"/>
              <a:cs typeface="阿里巴巴普惠体 Heavy" panose="00020600040101010101" pitchFamily="18" charset="-122"/>
              <a:sym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867*30"/>
  <p:tag name="TABLE_ENDDRAG_RECT" val="46*123*867*30"/>
</p:tagLst>
</file>

<file path=ppt/tags/tag10.xml><?xml version="1.0" encoding="utf-8"?>
<p:tagLst xmlns:p="http://schemas.openxmlformats.org/presentationml/2006/main">
  <p:tag name="KSO_WM_FULL_TEXT_BEAUTIFY_COPY_ID" val="5"/>
</p:tagLst>
</file>

<file path=ppt/tags/tag11.xml><?xml version="1.0" encoding="utf-8"?>
<p:tagLst xmlns:p="http://schemas.openxmlformats.org/presentationml/2006/main">
  <p:tag name="KSO_WM_FULL_TEXT_BEAUTIFY_COPY_ID" val="6"/>
</p:tagLst>
</file>

<file path=ppt/tags/tag12.xml><?xml version="1.0" encoding="utf-8"?>
<p:tagLst xmlns:p="http://schemas.openxmlformats.org/presentationml/2006/main">
  <p:tag name="KSO_WM_FULL_TEXT_BEAUTIFY_COPY_ID" val="28"/>
</p:tagLst>
</file>

<file path=ppt/tags/tag13.xml><?xml version="1.0" encoding="utf-8"?>
<p:tagLst xmlns:p="http://schemas.openxmlformats.org/presentationml/2006/main">
  <p:tag name="KSO_WM_FULL_TEXT_BEAUTIFY_COPY_ID" val="29"/>
</p:tagLst>
</file>

<file path=ppt/tags/tag14.xml><?xml version="1.0" encoding="utf-8"?>
<p:tagLst xmlns:p="http://schemas.openxmlformats.org/presentationml/2006/main">
  <p:tag name="KSO_WM_FULL_TEXT_BEAUTIFY_COPY_ID" val="30"/>
</p:tagLst>
</file>

<file path=ppt/tags/tag15.xml><?xml version="1.0" encoding="utf-8"?>
<p:tagLst xmlns:p="http://schemas.openxmlformats.org/presentationml/2006/main">
  <p:tag name="KSO_WM_FULL_TEXT_BEAUTIFY_COPY_ID" val="31"/>
</p:tagLst>
</file>

<file path=ppt/tags/tag16.xml><?xml version="1.0" encoding="utf-8"?>
<p:tagLst xmlns:p="http://schemas.openxmlformats.org/presentationml/2006/main">
  <p:tag name="KSO_WM_FULL_TEXT_BEAUTIFY_COPY_ID" val="29"/>
</p:tagLst>
</file>

<file path=ppt/tags/tag17.xml><?xml version="1.0" encoding="utf-8"?>
<p:tagLst xmlns:p="http://schemas.openxmlformats.org/presentationml/2006/main">
  <p:tag name="KSO_WM_FULL_TEXT_BEAUTIFY_COPY_ID" val="28"/>
</p:tagLst>
</file>

<file path=ppt/tags/tag18.xml><?xml version="1.0" encoding="utf-8"?>
<p:tagLst xmlns:p="http://schemas.openxmlformats.org/presentationml/2006/main">
  <p:tag name="KSO_WM_FULL_TEXT_BEAUTIFY_COPY_ID" val="20"/>
</p:tagLst>
</file>

<file path=ppt/tags/tag19.xml><?xml version="1.0" encoding="utf-8"?>
<p:tagLst xmlns:p="http://schemas.openxmlformats.org/presentationml/2006/main">
  <p:tag name="KSO_WM_FULL_TEXT_BEAUTIFY_COPY_ID" val="21"/>
</p:tagLst>
</file>

<file path=ppt/tags/tag2.xml><?xml version="1.0" encoding="utf-8"?>
<p:tagLst xmlns:p="http://schemas.openxmlformats.org/presentationml/2006/main">
  <p:tag name="TABLE_ENDDRAG_ORIGIN_RECT" val="801*29"/>
  <p:tag name="TABLE_ENDDRAG_RECT" val="79*100*801*29"/>
</p:tagLst>
</file>

<file path=ppt/tags/tag20.xml><?xml version="1.0" encoding="utf-8"?>
<p:tagLst xmlns:p="http://schemas.openxmlformats.org/presentationml/2006/main">
  <p:tag name="KSO_WM_FULL_TEXT_BEAUTIFY_COPY_ID" val="2"/>
</p:tagLst>
</file>

<file path=ppt/tags/tag21.xml><?xml version="1.0" encoding="utf-8"?>
<p:tagLst xmlns:p="http://schemas.openxmlformats.org/presentationml/2006/main">
  <p:tag name="KSO_WM_FULL_TEXT_BEAUTIFY_COPY_ID" val="3"/>
</p:tagLst>
</file>

<file path=ppt/tags/tag22.xml><?xml version="1.0" encoding="utf-8"?>
<p:tagLst xmlns:p="http://schemas.openxmlformats.org/presentationml/2006/main">
  <p:tag name="KSO_WM_FULL_TEXT_BEAUTIFY_COPY_ID" val="9"/>
</p:tagLst>
</file>

<file path=ppt/tags/tag23.xml><?xml version="1.0" encoding="utf-8"?>
<p:tagLst xmlns:p="http://schemas.openxmlformats.org/presentationml/2006/main">
  <p:tag name="KSO_WM_FULL_TEXT_BEAUTIFY_COPY_ID" val="13"/>
</p:tagLst>
</file>

<file path=ppt/tags/tag24.xml><?xml version="1.0" encoding="utf-8"?>
<p:tagLst xmlns:p="http://schemas.openxmlformats.org/presentationml/2006/main">
  <p:tag name="KSO_WM_FULL_TEXT_BEAUTIFY_COPY_ID" val="21"/>
</p:tagLst>
</file>

<file path=ppt/tags/tag25.xml><?xml version="1.0" encoding="utf-8"?>
<p:tagLst xmlns:p="http://schemas.openxmlformats.org/presentationml/2006/main">
  <p:tag name="KSO_WM_FULL_TEXT_BEAUTIFY_COPY_ID" val="25"/>
</p:tagLst>
</file>

<file path=ppt/tags/tag26.xml><?xml version="1.0" encoding="utf-8"?>
<p:tagLst xmlns:p="http://schemas.openxmlformats.org/presentationml/2006/main">
  <p:tag name="KSO_WM_FULL_TEXT_BEAUTIFY_COPY_ID" val="22"/>
</p:tagLst>
</file>

<file path=ppt/tags/tag27.xml><?xml version="1.0" encoding="utf-8"?>
<p:tagLst xmlns:p="http://schemas.openxmlformats.org/presentationml/2006/main">
  <p:tag name="KSO_WM_FULL_TEXT_BEAUTIFY_COPY_ID" val="23"/>
</p:tagLst>
</file>

<file path=ppt/tags/tag28.xml><?xml version="1.0" encoding="utf-8"?>
<p:tagLst xmlns:p="http://schemas.openxmlformats.org/presentationml/2006/main">
  <p:tag name="KSO_WM_FULL_TEXT_BEAUTIFY_COPY_ID" val="10"/>
</p:tagLst>
</file>

<file path=ppt/tags/tag29.xml><?xml version="1.0" encoding="utf-8"?>
<p:tagLst xmlns:p="http://schemas.openxmlformats.org/presentationml/2006/main">
  <p:tag name="KSO_WM_FULL_TEXT_BEAUTIFY_COPY_ID" val="24"/>
</p:tagLst>
</file>

<file path=ppt/tags/tag3.xml><?xml version="1.0" encoding="utf-8"?>
<p:tagLst xmlns:p="http://schemas.openxmlformats.org/presentationml/2006/main">
  <p:tag name="TABLE_ENDDRAG_ORIGIN_RECT" val="801*29"/>
  <p:tag name="TABLE_ENDDRAG_RECT" val="79*100*801*29"/>
</p:tagLst>
</file>

<file path=ppt/tags/tag30.xml><?xml version="1.0" encoding="utf-8"?>
<p:tagLst xmlns:p="http://schemas.openxmlformats.org/presentationml/2006/main">
  <p:tag name="COMMONDATA" val="eyJoZGlkIjoiM2Y4MjU0YzkxOTg5NzA3MzExYTAxZThjOTE3NzIzOWEifQ=="/>
  <p:tag name="KSO_WPP_MARK_KEY" val="ac921151-576f-4d9b-aa78-68681e5e0ffc"/>
</p:tagLst>
</file>

<file path=ppt/tags/tag4.xml><?xml version="1.0" encoding="utf-8"?>
<p:tagLst xmlns:p="http://schemas.openxmlformats.org/presentationml/2006/main">
  <p:tag name="TABLE_ENDDRAG_ORIGIN_RECT" val="462*29"/>
  <p:tag name="TABLE_ENDDRAG_RECT" val="446*142*462*29"/>
</p:tagLst>
</file>

<file path=ppt/tags/tag5.xml><?xml version="1.0" encoding="utf-8"?>
<p:tagLst xmlns:p="http://schemas.openxmlformats.org/presentationml/2006/main">
  <p:tag name="TABLE_ENDDRAG_ORIGIN_RECT" val="466*29"/>
  <p:tag name="TABLE_ENDDRAG_RECT" val="446*146*466*29"/>
</p:tagLst>
</file>

<file path=ppt/tags/tag6.xml><?xml version="1.0" encoding="utf-8"?>
<p:tagLst xmlns:p="http://schemas.openxmlformats.org/presentationml/2006/main">
  <p:tag name="TABLE_ENDDRAG_ORIGIN_RECT" val="462*29"/>
  <p:tag name="TABLE_ENDDRAG_RECT" val="446*147*462*29"/>
</p:tagLst>
</file>

<file path=ppt/tags/tag7.xml><?xml version="1.0" encoding="utf-8"?>
<p:tagLst xmlns:p="http://schemas.openxmlformats.org/presentationml/2006/main">
  <p:tag name="ISLIDE.ICON" val="#381952;#373157;#102583;"/>
</p:tagLst>
</file>

<file path=ppt/tags/tag8.xml><?xml version="1.0" encoding="utf-8"?>
<p:tagLst xmlns:p="http://schemas.openxmlformats.org/presentationml/2006/main">
  <p:tag name="KSO_WM_FULL_TEXT_BEAUTIFY_COPY_ID" val="3"/>
</p:tagLst>
</file>

<file path=ppt/tags/tag9.xml><?xml version="1.0" encoding="utf-8"?>
<p:tagLst xmlns:p="http://schemas.openxmlformats.org/presentationml/2006/main">
  <p:tag name="KSO_WM_FULL_TEXT_BEAUTIFY_COPY_ID" val="4"/>
</p:tagLst>
</file>

<file path=ppt/theme/theme1.xml><?xml version="1.0" encoding="utf-8"?>
<a:theme xmlns:a="http://schemas.openxmlformats.org/drawingml/2006/main" name="过渡页">
  <a:themeElements>
    <a:clrScheme name="奥维云网">
      <a:dk1>
        <a:srgbClr val="404040"/>
      </a:dk1>
      <a:lt1>
        <a:srgbClr val="FFFFFF"/>
      </a:lt1>
      <a:dk2>
        <a:srgbClr val="005BAC"/>
      </a:dk2>
      <a:lt2>
        <a:srgbClr val="F2931C"/>
      </a:lt2>
      <a:accent1>
        <a:srgbClr val="00539E"/>
      </a:accent1>
      <a:accent2>
        <a:srgbClr val="F2931C"/>
      </a:accent2>
      <a:accent3>
        <a:srgbClr val="00539E"/>
      </a:accent3>
      <a:accent4>
        <a:srgbClr val="F2F2F2"/>
      </a:accent4>
      <a:accent5>
        <a:srgbClr val="FFFFFF"/>
      </a:accent5>
      <a:accent6>
        <a:srgbClr val="BFBFBF"/>
      </a:accent6>
      <a:hlink>
        <a:srgbClr val="005BAC"/>
      </a:hlink>
      <a:folHlink>
        <a:srgbClr val="F2931C"/>
      </a:folHlink>
    </a:clrScheme>
    <a:fontScheme name="奥维云网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内容页">
  <a:themeElements>
    <a:clrScheme name="奥维云网">
      <a:dk1>
        <a:srgbClr val="404040"/>
      </a:dk1>
      <a:lt1>
        <a:srgbClr val="FFFFFF"/>
      </a:lt1>
      <a:dk2>
        <a:srgbClr val="005BAC"/>
      </a:dk2>
      <a:lt2>
        <a:srgbClr val="F2931C"/>
      </a:lt2>
      <a:accent1>
        <a:srgbClr val="00539E"/>
      </a:accent1>
      <a:accent2>
        <a:srgbClr val="F2931C"/>
      </a:accent2>
      <a:accent3>
        <a:srgbClr val="00539E"/>
      </a:accent3>
      <a:accent4>
        <a:srgbClr val="F2F2F2"/>
      </a:accent4>
      <a:accent5>
        <a:srgbClr val="FFFFFF"/>
      </a:accent5>
      <a:accent6>
        <a:srgbClr val="BFBFBF"/>
      </a:accent6>
      <a:hlink>
        <a:srgbClr val="005BAC"/>
      </a:hlink>
      <a:folHlink>
        <a:srgbClr val="F2931C"/>
      </a:folHlink>
    </a:clrScheme>
    <a:fontScheme name="奥维云网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3_内容页">
  <a:themeElements>
    <a:clrScheme name="奥维云网">
      <a:dk1>
        <a:srgbClr val="404040"/>
      </a:dk1>
      <a:lt1>
        <a:srgbClr val="FFFFFF"/>
      </a:lt1>
      <a:dk2>
        <a:srgbClr val="005BAC"/>
      </a:dk2>
      <a:lt2>
        <a:srgbClr val="F2931C"/>
      </a:lt2>
      <a:accent1>
        <a:srgbClr val="00539E"/>
      </a:accent1>
      <a:accent2>
        <a:srgbClr val="F2931C"/>
      </a:accent2>
      <a:accent3>
        <a:srgbClr val="00539E"/>
      </a:accent3>
      <a:accent4>
        <a:srgbClr val="F2F2F2"/>
      </a:accent4>
      <a:accent5>
        <a:srgbClr val="FFFFFF"/>
      </a:accent5>
      <a:accent6>
        <a:srgbClr val="BFBFBF"/>
      </a:accent6>
      <a:hlink>
        <a:srgbClr val="005BAC"/>
      </a:hlink>
      <a:folHlink>
        <a:srgbClr val="F2931C"/>
      </a:folHlink>
    </a:clrScheme>
    <a:fontScheme name="奥维云网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8_内容页">
  <a:themeElements>
    <a:clrScheme name="奥维云网">
      <a:dk1>
        <a:srgbClr val="404040"/>
      </a:dk1>
      <a:lt1>
        <a:srgbClr val="FFFFFF"/>
      </a:lt1>
      <a:dk2>
        <a:srgbClr val="005BAC"/>
      </a:dk2>
      <a:lt2>
        <a:srgbClr val="F2931C"/>
      </a:lt2>
      <a:accent1>
        <a:srgbClr val="00539E"/>
      </a:accent1>
      <a:accent2>
        <a:srgbClr val="F2931C"/>
      </a:accent2>
      <a:accent3>
        <a:srgbClr val="00539E"/>
      </a:accent3>
      <a:accent4>
        <a:srgbClr val="F2F2F2"/>
      </a:accent4>
      <a:accent5>
        <a:srgbClr val="FFFFFF"/>
      </a:accent5>
      <a:accent6>
        <a:srgbClr val="BFBFBF"/>
      </a:accent6>
      <a:hlink>
        <a:srgbClr val="005BAC"/>
      </a:hlink>
      <a:folHlink>
        <a:srgbClr val="F2931C"/>
      </a:folHlink>
    </a:clrScheme>
    <a:fontScheme name="奥维云网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4_内容页">
  <a:themeElements>
    <a:clrScheme name="奥维云网">
      <a:dk1>
        <a:srgbClr val="404040"/>
      </a:dk1>
      <a:lt1>
        <a:srgbClr val="FFFFFF"/>
      </a:lt1>
      <a:dk2>
        <a:srgbClr val="005BAC"/>
      </a:dk2>
      <a:lt2>
        <a:srgbClr val="F2931C"/>
      </a:lt2>
      <a:accent1>
        <a:srgbClr val="00539E"/>
      </a:accent1>
      <a:accent2>
        <a:srgbClr val="F2931C"/>
      </a:accent2>
      <a:accent3>
        <a:srgbClr val="00539E"/>
      </a:accent3>
      <a:accent4>
        <a:srgbClr val="F2F2F2"/>
      </a:accent4>
      <a:accent5>
        <a:srgbClr val="FFFFFF"/>
      </a:accent5>
      <a:accent6>
        <a:srgbClr val="BFBFBF"/>
      </a:accent6>
      <a:hlink>
        <a:srgbClr val="005BAC"/>
      </a:hlink>
      <a:folHlink>
        <a:srgbClr val="F293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5_内容页">
  <a:themeElements>
    <a:clrScheme name="奥维云网">
      <a:dk1>
        <a:srgbClr val="404040"/>
      </a:dk1>
      <a:lt1>
        <a:srgbClr val="FFFFFF"/>
      </a:lt1>
      <a:dk2>
        <a:srgbClr val="005BAC"/>
      </a:dk2>
      <a:lt2>
        <a:srgbClr val="F2931C"/>
      </a:lt2>
      <a:accent1>
        <a:srgbClr val="00539E"/>
      </a:accent1>
      <a:accent2>
        <a:srgbClr val="F2931C"/>
      </a:accent2>
      <a:accent3>
        <a:srgbClr val="00539E"/>
      </a:accent3>
      <a:accent4>
        <a:srgbClr val="F2F2F2"/>
      </a:accent4>
      <a:accent5>
        <a:srgbClr val="FFFFFF"/>
      </a:accent5>
      <a:accent6>
        <a:srgbClr val="BFBFBF"/>
      </a:accent6>
      <a:hlink>
        <a:srgbClr val="005BAC"/>
      </a:hlink>
      <a:folHlink>
        <a:srgbClr val="F2931C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9_内容页">
  <a:themeElements>
    <a:clrScheme name="奥维云网">
      <a:dk1>
        <a:srgbClr val="404040"/>
      </a:dk1>
      <a:lt1>
        <a:srgbClr val="FFFFFF"/>
      </a:lt1>
      <a:dk2>
        <a:srgbClr val="005BAC"/>
      </a:dk2>
      <a:lt2>
        <a:srgbClr val="F2931C"/>
      </a:lt2>
      <a:accent1>
        <a:srgbClr val="00539E"/>
      </a:accent1>
      <a:accent2>
        <a:srgbClr val="F2931C"/>
      </a:accent2>
      <a:accent3>
        <a:srgbClr val="00539E"/>
      </a:accent3>
      <a:accent4>
        <a:srgbClr val="F2F2F2"/>
      </a:accent4>
      <a:accent5>
        <a:srgbClr val="FFFFFF"/>
      </a:accent5>
      <a:accent6>
        <a:srgbClr val="BFBFBF"/>
      </a:accent6>
      <a:hlink>
        <a:srgbClr val="005BAC"/>
      </a:hlink>
      <a:folHlink>
        <a:srgbClr val="F2931C"/>
      </a:folHlink>
    </a:clrScheme>
    <a:fontScheme name="奥维云网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结尾页">
  <a:themeElements>
    <a:clrScheme name="奥维云网">
      <a:dk1>
        <a:srgbClr val="404040"/>
      </a:dk1>
      <a:lt1>
        <a:srgbClr val="FFFFFF"/>
      </a:lt1>
      <a:dk2>
        <a:srgbClr val="005BAC"/>
      </a:dk2>
      <a:lt2>
        <a:srgbClr val="F2931C"/>
      </a:lt2>
      <a:accent1>
        <a:srgbClr val="00539E"/>
      </a:accent1>
      <a:accent2>
        <a:srgbClr val="F2931C"/>
      </a:accent2>
      <a:accent3>
        <a:srgbClr val="00539E"/>
      </a:accent3>
      <a:accent4>
        <a:srgbClr val="F2F2F2"/>
      </a:accent4>
      <a:accent5>
        <a:srgbClr val="FFFFFF"/>
      </a:accent5>
      <a:accent6>
        <a:srgbClr val="BFBFBF"/>
      </a:accent6>
      <a:hlink>
        <a:srgbClr val="005BAC"/>
      </a:hlink>
      <a:folHlink>
        <a:srgbClr val="F2931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结尾页">
  <a:themeElements>
    <a:clrScheme name="奥维云网">
      <a:dk1>
        <a:srgbClr val="404040"/>
      </a:dk1>
      <a:lt1>
        <a:srgbClr val="FFFFFF"/>
      </a:lt1>
      <a:dk2>
        <a:srgbClr val="005BAC"/>
      </a:dk2>
      <a:lt2>
        <a:srgbClr val="F2931C"/>
      </a:lt2>
      <a:accent1>
        <a:srgbClr val="00539E"/>
      </a:accent1>
      <a:accent2>
        <a:srgbClr val="F2931C"/>
      </a:accent2>
      <a:accent3>
        <a:srgbClr val="00539E"/>
      </a:accent3>
      <a:accent4>
        <a:srgbClr val="F2F2F2"/>
      </a:accent4>
      <a:accent5>
        <a:srgbClr val="FFFFFF"/>
      </a:accent5>
      <a:accent6>
        <a:srgbClr val="BFBFBF"/>
      </a:accent6>
      <a:hlink>
        <a:srgbClr val="005BAC"/>
      </a:hlink>
      <a:folHlink>
        <a:srgbClr val="F2931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内容页">
  <a:themeElements>
    <a:clrScheme name="奥维云网">
      <a:dk1>
        <a:srgbClr val="404040"/>
      </a:dk1>
      <a:lt1>
        <a:srgbClr val="FFFFFF"/>
      </a:lt1>
      <a:dk2>
        <a:srgbClr val="005BAC"/>
      </a:dk2>
      <a:lt2>
        <a:srgbClr val="F2931C"/>
      </a:lt2>
      <a:accent1>
        <a:srgbClr val="00539E"/>
      </a:accent1>
      <a:accent2>
        <a:srgbClr val="F2931C"/>
      </a:accent2>
      <a:accent3>
        <a:srgbClr val="00539E"/>
      </a:accent3>
      <a:accent4>
        <a:srgbClr val="F2F2F2"/>
      </a:accent4>
      <a:accent5>
        <a:srgbClr val="FFFFFF"/>
      </a:accent5>
      <a:accent6>
        <a:srgbClr val="BFBFBF"/>
      </a:accent6>
      <a:hlink>
        <a:srgbClr val="005BAC"/>
      </a:hlink>
      <a:folHlink>
        <a:srgbClr val="F2931C"/>
      </a:folHlink>
    </a:clrScheme>
    <a:fontScheme name="奥维云网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封面​​">
  <a:themeElements>
    <a:clrScheme name="奥维云网">
      <a:dk1>
        <a:srgbClr val="404040"/>
      </a:dk1>
      <a:lt1>
        <a:srgbClr val="FFFFFF"/>
      </a:lt1>
      <a:dk2>
        <a:srgbClr val="005BAC"/>
      </a:dk2>
      <a:lt2>
        <a:srgbClr val="F2931C"/>
      </a:lt2>
      <a:accent1>
        <a:srgbClr val="00539E"/>
      </a:accent1>
      <a:accent2>
        <a:srgbClr val="F2931C"/>
      </a:accent2>
      <a:accent3>
        <a:srgbClr val="00539E"/>
      </a:accent3>
      <a:accent4>
        <a:srgbClr val="F2F2F2"/>
      </a:accent4>
      <a:accent5>
        <a:srgbClr val="FFFFFF"/>
      </a:accent5>
      <a:accent6>
        <a:srgbClr val="BFBFBF"/>
      </a:accent6>
      <a:hlink>
        <a:srgbClr val="005BAC"/>
      </a:hlink>
      <a:folHlink>
        <a:srgbClr val="F2931C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6_内容页">
  <a:themeElements>
    <a:clrScheme name="奥维云网">
      <a:dk1>
        <a:srgbClr val="404040"/>
      </a:dk1>
      <a:lt1>
        <a:srgbClr val="FFFFFF"/>
      </a:lt1>
      <a:dk2>
        <a:srgbClr val="005BAC"/>
      </a:dk2>
      <a:lt2>
        <a:srgbClr val="F2931C"/>
      </a:lt2>
      <a:accent1>
        <a:srgbClr val="00539E"/>
      </a:accent1>
      <a:accent2>
        <a:srgbClr val="F2931C"/>
      </a:accent2>
      <a:accent3>
        <a:srgbClr val="00539E"/>
      </a:accent3>
      <a:accent4>
        <a:srgbClr val="F2F2F2"/>
      </a:accent4>
      <a:accent5>
        <a:srgbClr val="FFFFFF"/>
      </a:accent5>
      <a:accent6>
        <a:srgbClr val="BFBFBF"/>
      </a:accent6>
      <a:hlink>
        <a:srgbClr val="005BAC"/>
      </a:hlink>
      <a:folHlink>
        <a:srgbClr val="F2931C"/>
      </a:folHlink>
    </a:clrScheme>
    <a:fontScheme name="奥维云网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7_内容页">
  <a:themeElements>
    <a:clrScheme name="奥维云网">
      <a:dk1>
        <a:srgbClr val="404040"/>
      </a:dk1>
      <a:lt1>
        <a:srgbClr val="FFFFFF"/>
      </a:lt1>
      <a:dk2>
        <a:srgbClr val="005BAC"/>
      </a:dk2>
      <a:lt2>
        <a:srgbClr val="F2931C"/>
      </a:lt2>
      <a:accent1>
        <a:srgbClr val="00539E"/>
      </a:accent1>
      <a:accent2>
        <a:srgbClr val="F2931C"/>
      </a:accent2>
      <a:accent3>
        <a:srgbClr val="00539E"/>
      </a:accent3>
      <a:accent4>
        <a:srgbClr val="F2F2F2"/>
      </a:accent4>
      <a:accent5>
        <a:srgbClr val="FFFFFF"/>
      </a:accent5>
      <a:accent6>
        <a:srgbClr val="BFBFBF"/>
      </a:accent6>
      <a:hlink>
        <a:srgbClr val="005BAC"/>
      </a:hlink>
      <a:folHlink>
        <a:srgbClr val="F2931C"/>
      </a:folHlink>
    </a:clrScheme>
    <a:fontScheme name="奥维云网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内容页">
  <a:themeElements>
    <a:clrScheme name="奥维云网">
      <a:dk1>
        <a:srgbClr val="404040"/>
      </a:dk1>
      <a:lt1>
        <a:srgbClr val="FFFFFF"/>
      </a:lt1>
      <a:dk2>
        <a:srgbClr val="005BAC"/>
      </a:dk2>
      <a:lt2>
        <a:srgbClr val="F2931C"/>
      </a:lt2>
      <a:accent1>
        <a:srgbClr val="00539E"/>
      </a:accent1>
      <a:accent2>
        <a:srgbClr val="F2931C"/>
      </a:accent2>
      <a:accent3>
        <a:srgbClr val="00539E"/>
      </a:accent3>
      <a:accent4>
        <a:srgbClr val="F2F2F2"/>
      </a:accent4>
      <a:accent5>
        <a:srgbClr val="FFFFFF"/>
      </a:accent5>
      <a:accent6>
        <a:srgbClr val="BFBFBF"/>
      </a:accent6>
      <a:hlink>
        <a:srgbClr val="005BAC"/>
      </a:hlink>
      <a:folHlink>
        <a:srgbClr val="F2931C"/>
      </a:folHlink>
    </a:clrScheme>
    <a:fontScheme name="奥维云网">
      <a:majorFont>
        <a:latin typeface="Impact"/>
        <a:ea typeface="微软雅黑"/>
        <a:cs typeface=""/>
      </a:majorFont>
      <a:minorFont>
        <a:latin typeface="Impact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2_结尾页">
  <a:themeElements>
    <a:clrScheme name="奥维云网">
      <a:dk1>
        <a:srgbClr val="404040"/>
      </a:dk1>
      <a:lt1>
        <a:srgbClr val="FFFFFF"/>
      </a:lt1>
      <a:dk2>
        <a:srgbClr val="005BAC"/>
      </a:dk2>
      <a:lt2>
        <a:srgbClr val="F2931C"/>
      </a:lt2>
      <a:accent1>
        <a:srgbClr val="00539E"/>
      </a:accent1>
      <a:accent2>
        <a:srgbClr val="F2931C"/>
      </a:accent2>
      <a:accent3>
        <a:srgbClr val="00539E"/>
      </a:accent3>
      <a:accent4>
        <a:srgbClr val="F2F2F2"/>
      </a:accent4>
      <a:accent5>
        <a:srgbClr val="FFFFFF"/>
      </a:accent5>
      <a:accent6>
        <a:srgbClr val="BFBFBF"/>
      </a:accent6>
      <a:hlink>
        <a:srgbClr val="005BAC"/>
      </a:hlink>
      <a:folHlink>
        <a:srgbClr val="F2931C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新版空白演示配色">
    <a:dk1>
      <a:srgbClr val="000000"/>
    </a:dk1>
    <a:lt1>
      <a:srgbClr val="FFFFFF"/>
    </a:lt1>
    <a:dk2>
      <a:srgbClr val="0F1423"/>
    </a:dk2>
    <a:lt2>
      <a:srgbClr val="FFFFFF"/>
    </a:lt2>
    <a:accent1>
      <a:srgbClr val="6096E6"/>
    </a:accent1>
    <a:accent2>
      <a:srgbClr val="58B6E5"/>
    </a:accent2>
    <a:accent3>
      <a:srgbClr val="56CA95"/>
    </a:accent3>
    <a:accent4>
      <a:srgbClr val="FFBA55"/>
    </a:accent4>
    <a:accent5>
      <a:srgbClr val="F18870"/>
    </a:accent5>
    <a:accent6>
      <a:srgbClr val="EC5F74"/>
    </a:accent6>
    <a:hlink>
      <a:srgbClr val="0563C1"/>
    </a:hlink>
    <a:folHlink>
      <a:srgbClr val="954D72"/>
    </a:folHlink>
  </a:clrScheme>
  <a:fontScheme name="自定义 9">
    <a:majorFont>
      <a:latin typeface="Arial"/>
      <a:ea typeface="微软雅黑"/>
      <a:cs typeface=""/>
    </a:majorFont>
    <a:minorFont>
      <a:latin typeface="Arial"/>
      <a:ea typeface="微软雅黑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Yu Gothic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Yu Gothic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14989</Words>
  <Application>WPS 表格</Application>
  <PresentationFormat>宽屏</PresentationFormat>
  <Paragraphs>3294</Paragraphs>
  <Slides>57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17</vt:i4>
      </vt:variant>
      <vt:variant>
        <vt:lpstr>幻灯片标题</vt:lpstr>
      </vt:variant>
      <vt:variant>
        <vt:i4>57</vt:i4>
      </vt:variant>
    </vt:vector>
  </HeadingPairs>
  <TitlesOfParts>
    <vt:vector size="101" baseType="lpstr">
      <vt:lpstr>Arial</vt:lpstr>
      <vt:lpstr>宋体</vt:lpstr>
      <vt:lpstr>Wingdings</vt:lpstr>
      <vt:lpstr>微软雅黑</vt:lpstr>
      <vt:lpstr>汉仪旗黑</vt:lpstr>
      <vt:lpstr>黑体</vt:lpstr>
      <vt:lpstr>汉仪中黑KW</vt:lpstr>
      <vt:lpstr>Agency FB</vt:lpstr>
      <vt:lpstr>苹方-简</vt:lpstr>
      <vt:lpstr>阿里巴巴普惠体 Heavy</vt:lpstr>
      <vt:lpstr>Calibri</vt:lpstr>
      <vt:lpstr>阿里巴巴普惠体 Light</vt:lpstr>
      <vt:lpstr>等线</vt:lpstr>
      <vt:lpstr>等线</vt:lpstr>
      <vt:lpstr>Calibri</vt:lpstr>
      <vt:lpstr>Arial Unicode MS</vt:lpstr>
      <vt:lpstr>Times New Roman</vt:lpstr>
      <vt:lpstr>Arial</vt:lpstr>
      <vt:lpstr>微软雅黑</vt:lpstr>
      <vt:lpstr>Arial Narrow</vt:lpstr>
      <vt:lpstr>Helvetica Neue</vt:lpstr>
      <vt:lpstr>汉仪书宋二KW</vt:lpstr>
      <vt:lpstr>宋体</vt:lpstr>
      <vt:lpstr>汉仪中等线KW</vt:lpstr>
      <vt:lpstr>Impact</vt:lpstr>
      <vt:lpstr>等线 Light</vt:lpstr>
      <vt:lpstr>Calibri Light</vt:lpstr>
      <vt:lpstr>过渡页</vt:lpstr>
      <vt:lpstr>结尾页</vt:lpstr>
      <vt:lpstr>1_结尾页</vt:lpstr>
      <vt:lpstr>1_内容页</vt:lpstr>
      <vt:lpstr>1_封面​​</vt:lpstr>
      <vt:lpstr>6_内容页</vt:lpstr>
      <vt:lpstr>7_内容页</vt:lpstr>
      <vt:lpstr>内容页</vt:lpstr>
      <vt:lpstr>2_结尾页</vt:lpstr>
      <vt:lpstr>2_内容页</vt:lpstr>
      <vt:lpstr>3_内容页</vt:lpstr>
      <vt:lpstr>8_内容页</vt:lpstr>
      <vt:lpstr>4_内容页</vt:lpstr>
      <vt:lpstr>1_自定义设计方案</vt:lpstr>
      <vt:lpstr>5_内容页</vt:lpstr>
      <vt:lpstr>1_Office 主题</vt:lpstr>
      <vt:lpstr>9_内容页</vt:lpstr>
      <vt:lpstr>PowerPoint 演示文稿</vt:lpstr>
      <vt:lpstr>智能门锁定义</vt:lpstr>
      <vt:lpstr>PowerPoint 演示文稿</vt:lpstr>
      <vt:lpstr>行业竞争日益激烈，均价大幅下降，以价换量趋势明显</vt:lpstr>
      <vt:lpstr>PowerPoint 演示文稿</vt:lpstr>
      <vt:lpstr>宏观环境回暖，需求依旧旺盛，Q1线上止跌势</vt:lpstr>
      <vt:lpstr>均价走势：品牌涌入以及价格战等因素，行业均价进一步下探</vt:lpstr>
      <vt:lpstr>价格现状：中小品牌进入、头部品牌高带低，低端产品份额大幅上涨</vt:lpstr>
      <vt:lpstr>价格竞争：中高端价位品牌集中度相对较高，德施曼领跑中高端</vt:lpstr>
      <vt:lpstr>品牌格局：头部品牌集中度进一步降低，行业竞争逐渐白热化</vt:lpstr>
      <vt:lpstr>新技术应用：人脸识别逐渐成为中高端标配，均价大幅下降，分额升至20%</vt:lpstr>
      <vt:lpstr>新技术应用：份额增幅较缓，凯迪仕后来者居上</vt:lpstr>
      <vt:lpstr>新技术应用：智能猫眼可延伸更多安防及功能趋势，逐渐成为产品标配</vt:lpstr>
      <vt:lpstr>新技术应用：室内屏份额增至25%，行业头部品牌因价格因素表现一般</vt:lpstr>
      <vt:lpstr>重点品牌解析-小米</vt:lpstr>
      <vt:lpstr>重点品牌解析-凯迪仕：新品带动下，中端价位份额提升明显</vt:lpstr>
      <vt:lpstr>重点品牌解析-德施曼： “高带低”效果显著，新技术引领行业</vt:lpstr>
      <vt:lpstr>PowerPoint 演示文稿</vt:lpstr>
      <vt:lpstr>新兴渠道：占据线上三成份额，依旧以低端产品为主</vt:lpstr>
      <vt:lpstr>新兴渠道：行业头部品牌发力明显，但仍以中小品牌、跨界品牌为主</vt:lpstr>
      <vt:lpstr>新兴渠道：千元以下占据近85%的份额，相较去年大幅增加</vt:lpstr>
      <vt:lpstr>精装渠道：疫情过后，精装市场仍需一段时间的恢复</vt:lpstr>
      <vt:lpstr>精装渠道：新一线及二线仍为配套主力</vt:lpstr>
      <vt:lpstr>精装渠道：智能门锁配套城市TOP30</vt:lpstr>
      <vt:lpstr>精装渠道：凯迪仕取代坚朗海贝斯第一位置，头部差距逐渐拉近</vt:lpstr>
      <vt:lpstr>PowerPoint 演示文稿</vt:lpstr>
      <vt:lpstr>调研介绍：3组座谈会，22个深度访谈，1599问卷调研（京东投放）</vt:lpstr>
      <vt:lpstr>已购用户特征分析</vt:lpstr>
      <vt:lpstr>定量调研中，高学历高收入的已婚有孩男性，是智能门锁主力购买人群</vt:lpstr>
      <vt:lpstr>新购是主要驱动因素，其次是为了自己和家人出门方便，不用带钥匙</vt:lpstr>
      <vt:lpstr>用户在多方对比后，最终购买的价格在向中高端进行转移</vt:lpstr>
      <vt:lpstr>在产品偏好上，黑色简约大气的全把手推拉式门锁设计更受青睐</vt:lpstr>
      <vt:lpstr>而此类设计产品在行业中销售备受消费者青睐</vt:lpstr>
      <vt:lpstr>在安防层面，提醒类功能较为常用，恶性安防类功能触发频率较低</vt:lpstr>
      <vt:lpstr>在多功能层面，按铃提醒和童锁有一定使用率，其他功能均在低频使用</vt:lpstr>
      <vt:lpstr>因多为新购群体，整体使用满意度较高；国产品牌整体满意度相对较低</vt:lpstr>
      <vt:lpstr>手机解锁、智能互联以及多样化充电接口时候已购用户最期待的方向</vt:lpstr>
      <vt:lpstr>已购用户购买前行为分析</vt:lpstr>
      <vt:lpstr>购买前，消费者希望获得产品参数、使用满意度和心得方面的信息支撑</vt:lpstr>
      <vt:lpstr>消费者主要从传统电商平台、门店以及内容平台获取相关信息</vt:lpstr>
      <vt:lpstr>对比渠道中，综合外资更相信亲身体验，其他用户最信任传统电商</vt:lpstr>
      <vt:lpstr>在选购时，购买时最看重产品质量，其次是开锁方式和品牌口碑等</vt:lpstr>
      <vt:lpstr>在安防功能的关注上，综合国产关注更全面，综合外资关注度相对最低</vt:lpstr>
      <vt:lpstr>综合各类信息后，产品质量好是用户最终购买决策的第一要素</vt:lpstr>
      <vt:lpstr>已购用户品牌偏好分析</vt:lpstr>
      <vt:lpstr>调研用户在购买时主要对比专业品牌，综合外资用户以外资品牌为主，国产和淘系购买相对谨慎，外资品牌目标性明确</vt:lpstr>
      <vt:lpstr>对比牌未购买的主要原因，主要集中在对品牌认知不足和性价比较低</vt:lpstr>
      <vt:lpstr>访谈用户对于专业品牌的吐槽点整理</vt:lpstr>
      <vt:lpstr>已购用户溢价能力分析</vt:lpstr>
      <vt:lpstr>整体用户对基础款价位预期在0.8-1.3K，淘系品牌用户预期相对偏低</vt:lpstr>
      <vt:lpstr>整体用户对高端款价位预期在1.5-2.5K，专业用户预期相对较高</vt:lpstr>
      <vt:lpstr>潜在用户信息分析</vt:lpstr>
      <vt:lpstr>购买原因与已购用户大致相同，认知不足是当前主要的购买阻力</vt:lpstr>
      <vt:lpstr>前期对比后，主要倾向知名度较高的品牌，倾向的原因集中在产品维度和市场因素，品牌因素的主导较弱</vt:lpstr>
      <vt:lpstr>PowerPoint 演示文稿</vt:lpstr>
      <vt:lpstr>2023年全渠道规模将达1960万套，线上市场预计在617万套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PPTer_ Tang</dc:creator>
  <cp:lastModifiedBy>刘楠城</cp:lastModifiedBy>
  <cp:revision>2318</cp:revision>
  <dcterms:created xsi:type="dcterms:W3CDTF">2023-05-24T12:54:43Z</dcterms:created>
  <dcterms:modified xsi:type="dcterms:W3CDTF">2023-05-24T12:54:43Z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2052-5.4.0.7910</vt:lpwstr>
  </property>
  <property fmtid="{D5CDD505-2E9C-101B-9397-08002B2CF9AE}" pid="3" name="ICV">
    <vt:lpwstr>F6F8F38FC8C654A513096E642BC200EE_43</vt:lpwstr>
  </property>
</Properties>
</file>